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62" r:id="rId3"/>
    <p:sldId id="263" r:id="rId4"/>
    <p:sldId id="267" r:id="rId5"/>
    <p:sldId id="266" r:id="rId6"/>
    <p:sldId id="265" r:id="rId7"/>
    <p:sldId id="269" r:id="rId8"/>
    <p:sldId id="259" r:id="rId9"/>
    <p:sldId id="258" r:id="rId10"/>
    <p:sldId id="257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5679D7-7251-4249-BBCE-2555AF0CD3D4}" v="28" dt="2024-08-07T04:01:54.1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706" autoAdjust="0"/>
  </p:normalViewPr>
  <p:slideViewPr>
    <p:cSldViewPr snapToGrid="0">
      <p:cViewPr varScale="1">
        <p:scale>
          <a:sx n="75" d="100"/>
          <a:sy n="75" d="100"/>
        </p:scale>
        <p:origin x="7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E00D96-E361-4212-9A3D-E066195C6EFB}" type="doc">
      <dgm:prSet loTypeId="urn:microsoft.com/office/officeart/2005/8/layout/cycle7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NZ"/>
        </a:p>
      </dgm:t>
    </dgm:pt>
    <dgm:pt modelId="{463F588B-181A-4BCE-BE31-A1A7008BB8EF}">
      <dgm:prSet phldrT="[Text]" custT="1"/>
      <dgm:spPr/>
      <dgm:t>
        <a:bodyPr/>
        <a:lstStyle/>
        <a:p>
          <a:r>
            <a:rPr lang="mi-NZ" sz="2000" b="1" dirty="0"/>
            <a:t>Food </a:t>
          </a:r>
          <a:r>
            <a:rPr lang="mi-NZ" sz="2000" b="1" dirty="0" err="1"/>
            <a:t>insecurity</a:t>
          </a:r>
          <a:endParaRPr lang="en-NZ" sz="2000" b="1" dirty="0"/>
        </a:p>
      </dgm:t>
    </dgm:pt>
    <dgm:pt modelId="{7E91540D-DBD4-4FE5-AD28-2EC8BFEA1034}" type="parTrans" cxnId="{06DA129F-6EE5-4C15-8473-1C1EFEB5A12D}">
      <dgm:prSet/>
      <dgm:spPr/>
      <dgm:t>
        <a:bodyPr/>
        <a:lstStyle/>
        <a:p>
          <a:endParaRPr lang="en-NZ"/>
        </a:p>
      </dgm:t>
    </dgm:pt>
    <dgm:pt modelId="{F692CFDF-5D05-41F5-A01B-9567ECEFB000}" type="sibTrans" cxnId="{06DA129F-6EE5-4C15-8473-1C1EFEB5A12D}">
      <dgm:prSet custT="1"/>
      <dgm:spPr/>
      <dgm:t>
        <a:bodyPr/>
        <a:lstStyle/>
        <a:p>
          <a:endParaRPr lang="en-NZ" sz="1400"/>
        </a:p>
      </dgm:t>
    </dgm:pt>
    <dgm:pt modelId="{E0915BCF-02DC-4BBD-A5BA-26DBA793AD62}">
      <dgm:prSet phldrT="[Text]" custT="1"/>
      <dgm:spPr/>
      <dgm:t>
        <a:bodyPr/>
        <a:lstStyle/>
        <a:p>
          <a:r>
            <a:rPr lang="mi-NZ" sz="1800" dirty="0" err="1"/>
            <a:t>Poor</a:t>
          </a:r>
          <a:r>
            <a:rPr lang="mi-NZ" sz="1800" dirty="0"/>
            <a:t> Health </a:t>
          </a:r>
          <a:r>
            <a:rPr lang="mi-NZ" sz="1800" dirty="0" err="1"/>
            <a:t>outcomes</a:t>
          </a:r>
          <a:endParaRPr lang="en-NZ" sz="1800" dirty="0"/>
        </a:p>
      </dgm:t>
    </dgm:pt>
    <dgm:pt modelId="{12AC6D2D-95C3-4150-BCAF-6301EAEAA90F}" type="parTrans" cxnId="{19E8CAEC-AA46-44D5-9950-B5EF6ECFD6F3}">
      <dgm:prSet/>
      <dgm:spPr/>
      <dgm:t>
        <a:bodyPr/>
        <a:lstStyle/>
        <a:p>
          <a:endParaRPr lang="en-NZ"/>
        </a:p>
      </dgm:t>
    </dgm:pt>
    <dgm:pt modelId="{3B07A28B-6227-4D5D-9BA8-7E6773C32361}" type="sibTrans" cxnId="{19E8CAEC-AA46-44D5-9950-B5EF6ECFD6F3}">
      <dgm:prSet custT="1"/>
      <dgm:spPr/>
      <dgm:t>
        <a:bodyPr/>
        <a:lstStyle/>
        <a:p>
          <a:endParaRPr lang="en-NZ" sz="1400"/>
        </a:p>
      </dgm:t>
    </dgm:pt>
    <dgm:pt modelId="{F91B34F0-C349-452B-AAB5-29330358FA9C}">
      <dgm:prSet phldrT="[Text]" custT="1"/>
      <dgm:spPr/>
      <dgm:t>
        <a:bodyPr/>
        <a:lstStyle/>
        <a:p>
          <a:r>
            <a:rPr lang="mi-NZ" sz="1800"/>
            <a:t>Whānau stress</a:t>
          </a:r>
          <a:endParaRPr lang="en-NZ" sz="1800" dirty="0"/>
        </a:p>
      </dgm:t>
    </dgm:pt>
    <dgm:pt modelId="{C9D5AD4E-5C33-4750-B842-647926A3AFE3}" type="parTrans" cxnId="{5A937DE6-6846-4A57-8D6D-CF3121BC42A0}">
      <dgm:prSet/>
      <dgm:spPr/>
      <dgm:t>
        <a:bodyPr/>
        <a:lstStyle/>
        <a:p>
          <a:endParaRPr lang="en-NZ"/>
        </a:p>
      </dgm:t>
    </dgm:pt>
    <dgm:pt modelId="{CB2889FA-E45A-4999-B3D1-19F46A95B756}" type="sibTrans" cxnId="{5A937DE6-6846-4A57-8D6D-CF3121BC42A0}">
      <dgm:prSet custT="1"/>
      <dgm:spPr/>
      <dgm:t>
        <a:bodyPr/>
        <a:lstStyle/>
        <a:p>
          <a:endParaRPr lang="en-NZ" sz="1400"/>
        </a:p>
      </dgm:t>
    </dgm:pt>
    <dgm:pt modelId="{F8969A66-32D5-45C8-B6A9-DC5733F999D6}">
      <dgm:prSet phldrT="[Text]" custT="1"/>
      <dgm:spPr/>
      <dgm:t>
        <a:bodyPr/>
        <a:lstStyle/>
        <a:p>
          <a:r>
            <a:rPr lang="mi-NZ" sz="1800"/>
            <a:t>Poor nutrition</a:t>
          </a:r>
          <a:endParaRPr lang="en-NZ" sz="1800" dirty="0"/>
        </a:p>
      </dgm:t>
    </dgm:pt>
    <dgm:pt modelId="{151BC22D-B093-4D7F-BB9E-C3D3E0EBFAC9}" type="parTrans" cxnId="{6E8D0ECE-0F22-427B-BD3F-62C688545C23}">
      <dgm:prSet/>
      <dgm:spPr/>
      <dgm:t>
        <a:bodyPr/>
        <a:lstStyle/>
        <a:p>
          <a:endParaRPr lang="en-NZ"/>
        </a:p>
      </dgm:t>
    </dgm:pt>
    <dgm:pt modelId="{987D355B-7C91-4DDE-A736-A284D162A5D6}" type="sibTrans" cxnId="{6E8D0ECE-0F22-427B-BD3F-62C688545C23}">
      <dgm:prSet custT="1"/>
      <dgm:spPr/>
      <dgm:t>
        <a:bodyPr/>
        <a:lstStyle/>
        <a:p>
          <a:endParaRPr lang="en-NZ" sz="1400"/>
        </a:p>
      </dgm:t>
    </dgm:pt>
    <dgm:pt modelId="{E2BF712F-F1B4-4AB3-AE46-905A9995FFDD}">
      <dgm:prSet phldrT="[Text]" custT="1"/>
      <dgm:spPr/>
      <dgm:t>
        <a:bodyPr/>
        <a:lstStyle/>
        <a:p>
          <a:r>
            <a:rPr lang="mi-NZ" sz="1600" dirty="0" err="1"/>
            <a:t>Impaired</a:t>
          </a:r>
          <a:r>
            <a:rPr lang="mi-NZ" sz="1600" dirty="0"/>
            <a:t> </a:t>
          </a:r>
          <a:r>
            <a:rPr lang="mi-NZ" sz="1600" dirty="0" err="1"/>
            <a:t>cognitive</a:t>
          </a:r>
          <a:r>
            <a:rPr lang="mi-NZ" sz="1600" dirty="0"/>
            <a:t> </a:t>
          </a:r>
          <a:r>
            <a:rPr lang="mi-NZ" sz="1600" dirty="0" err="1"/>
            <a:t>development</a:t>
          </a:r>
          <a:endParaRPr lang="en-NZ" sz="1600" dirty="0"/>
        </a:p>
      </dgm:t>
    </dgm:pt>
    <dgm:pt modelId="{6FEF7F66-42FB-44B9-8F80-0600CEEB56E2}" type="parTrans" cxnId="{7C2FA67A-119A-411D-B2D5-1D98C28E0723}">
      <dgm:prSet/>
      <dgm:spPr/>
      <dgm:t>
        <a:bodyPr/>
        <a:lstStyle/>
        <a:p>
          <a:endParaRPr lang="en-NZ"/>
        </a:p>
      </dgm:t>
    </dgm:pt>
    <dgm:pt modelId="{B5C02639-CA7E-4C01-B60B-7A23ABF59327}" type="sibTrans" cxnId="{7C2FA67A-119A-411D-B2D5-1D98C28E0723}">
      <dgm:prSet custT="1"/>
      <dgm:spPr/>
      <dgm:t>
        <a:bodyPr/>
        <a:lstStyle/>
        <a:p>
          <a:endParaRPr lang="en-NZ" sz="1400"/>
        </a:p>
      </dgm:t>
    </dgm:pt>
    <dgm:pt modelId="{9987DA9B-D8A2-446F-ADDE-25251CCE9275}">
      <dgm:prSet phldrT="[Text]" custT="1"/>
      <dgm:spPr/>
      <dgm:t>
        <a:bodyPr/>
        <a:lstStyle/>
        <a:p>
          <a:r>
            <a:rPr lang="mi-NZ" sz="1800" b="1" dirty="0" err="1"/>
            <a:t>Poor</a:t>
          </a:r>
          <a:r>
            <a:rPr lang="mi-NZ" sz="1800" b="1" dirty="0"/>
            <a:t> </a:t>
          </a:r>
          <a:r>
            <a:rPr lang="mi-NZ" sz="1800" b="1" dirty="0" err="1"/>
            <a:t>academic</a:t>
          </a:r>
          <a:r>
            <a:rPr lang="mi-NZ" sz="1800" b="1" dirty="0"/>
            <a:t> </a:t>
          </a:r>
          <a:r>
            <a:rPr lang="mi-NZ" sz="1800" b="1" dirty="0" err="1"/>
            <a:t>achievement</a:t>
          </a:r>
          <a:endParaRPr lang="en-NZ" sz="1800" b="1" dirty="0"/>
        </a:p>
      </dgm:t>
    </dgm:pt>
    <dgm:pt modelId="{C78FD0C8-06D1-4A16-B0FE-BE599E875579}" type="parTrans" cxnId="{3CFCB428-C8A4-429A-BB66-32E0AACB70B1}">
      <dgm:prSet/>
      <dgm:spPr/>
      <dgm:t>
        <a:bodyPr/>
        <a:lstStyle/>
        <a:p>
          <a:endParaRPr lang="en-NZ"/>
        </a:p>
      </dgm:t>
    </dgm:pt>
    <dgm:pt modelId="{C19974E9-E8CD-49FA-9CE1-95817FF6492C}" type="sibTrans" cxnId="{3CFCB428-C8A4-429A-BB66-32E0AACB70B1}">
      <dgm:prSet custT="1"/>
      <dgm:spPr/>
      <dgm:t>
        <a:bodyPr/>
        <a:lstStyle/>
        <a:p>
          <a:endParaRPr lang="en-NZ" sz="1400"/>
        </a:p>
      </dgm:t>
    </dgm:pt>
    <dgm:pt modelId="{A077204C-5249-43DB-93EB-203F7EC2368B}">
      <dgm:prSet phldrT="[Text]" custT="1"/>
      <dgm:spPr/>
      <dgm:t>
        <a:bodyPr/>
        <a:lstStyle/>
        <a:p>
          <a:r>
            <a:rPr lang="mi-NZ" sz="1600" dirty="0" err="1"/>
            <a:t>Impaired</a:t>
          </a:r>
          <a:r>
            <a:rPr lang="mi-NZ" sz="1600" dirty="0"/>
            <a:t> </a:t>
          </a:r>
          <a:r>
            <a:rPr lang="mi-NZ" sz="1600" dirty="0" err="1"/>
            <a:t>emotional</a:t>
          </a:r>
          <a:r>
            <a:rPr lang="mi-NZ" sz="1600" dirty="0"/>
            <a:t> and </a:t>
          </a:r>
          <a:r>
            <a:rPr lang="mi-NZ" sz="1600" dirty="0" err="1"/>
            <a:t>behavioural</a:t>
          </a:r>
          <a:r>
            <a:rPr lang="mi-NZ" sz="1600" dirty="0"/>
            <a:t> </a:t>
          </a:r>
          <a:r>
            <a:rPr lang="mi-NZ" sz="1600" dirty="0" err="1"/>
            <a:t>regulation</a:t>
          </a:r>
          <a:endParaRPr lang="en-NZ" sz="1600" dirty="0"/>
        </a:p>
      </dgm:t>
    </dgm:pt>
    <dgm:pt modelId="{2F7867E5-E334-42A4-ADBE-09012CD2F331}" type="parTrans" cxnId="{60EF89F5-ED6E-4B79-99A3-F7F9944FF2E2}">
      <dgm:prSet/>
      <dgm:spPr/>
      <dgm:t>
        <a:bodyPr/>
        <a:lstStyle/>
        <a:p>
          <a:endParaRPr lang="en-NZ"/>
        </a:p>
      </dgm:t>
    </dgm:pt>
    <dgm:pt modelId="{B1EC197B-51FD-4419-9C71-DAB8B9045766}" type="sibTrans" cxnId="{60EF89F5-ED6E-4B79-99A3-F7F9944FF2E2}">
      <dgm:prSet custT="1"/>
      <dgm:spPr/>
      <dgm:t>
        <a:bodyPr/>
        <a:lstStyle/>
        <a:p>
          <a:endParaRPr lang="en-NZ" sz="1400" dirty="0"/>
        </a:p>
      </dgm:t>
    </dgm:pt>
    <dgm:pt modelId="{E11E6099-2515-429F-B2E7-93D4D9AEA5B9}" type="pres">
      <dgm:prSet presAssocID="{45E00D96-E361-4212-9A3D-E066195C6EFB}" presName="Name0" presStyleCnt="0">
        <dgm:presLayoutVars>
          <dgm:dir/>
          <dgm:resizeHandles val="exact"/>
        </dgm:presLayoutVars>
      </dgm:prSet>
      <dgm:spPr/>
    </dgm:pt>
    <dgm:pt modelId="{1375877D-42AE-4573-90BB-23356481A098}" type="pres">
      <dgm:prSet presAssocID="{463F588B-181A-4BCE-BE31-A1A7008BB8EF}" presName="node" presStyleLbl="node1" presStyleIdx="0" presStyleCnt="7" custScaleX="157834" custScaleY="153906">
        <dgm:presLayoutVars>
          <dgm:bulletEnabled val="1"/>
        </dgm:presLayoutVars>
      </dgm:prSet>
      <dgm:spPr/>
    </dgm:pt>
    <dgm:pt modelId="{BBA3EC91-D379-429A-B2B2-7193B7C18DE9}" type="pres">
      <dgm:prSet presAssocID="{F692CFDF-5D05-41F5-A01B-9567ECEFB000}" presName="sibTrans" presStyleLbl="sibTrans2D1" presStyleIdx="0" presStyleCnt="7" custAng="12029451" custFlipVert="1" custScaleX="76438" custScaleY="408350" custLinFactX="5460" custLinFactNeighborX="100000" custLinFactNeighborY="-99459"/>
      <dgm:spPr>
        <a:prstGeom prst="downArrow">
          <a:avLst/>
        </a:prstGeom>
      </dgm:spPr>
    </dgm:pt>
    <dgm:pt modelId="{17B1D7F6-F3A6-4570-A4AA-9FF3BAF18F2A}" type="pres">
      <dgm:prSet presAssocID="{F692CFDF-5D05-41F5-A01B-9567ECEFB000}" presName="connectorText" presStyleLbl="sibTrans2D1" presStyleIdx="0" presStyleCnt="7"/>
      <dgm:spPr/>
    </dgm:pt>
    <dgm:pt modelId="{BBCE3AEF-DCA0-4330-A7E0-FDDF0C73804F}" type="pres">
      <dgm:prSet presAssocID="{F8969A66-32D5-45C8-B6A9-DC5733F999D6}" presName="node" presStyleLbl="node1" presStyleIdx="1" presStyleCnt="7" custScaleX="120930" custScaleY="129271" custRadScaleRad="95758" custRadScaleInc="22577">
        <dgm:presLayoutVars>
          <dgm:bulletEnabled val="1"/>
        </dgm:presLayoutVars>
      </dgm:prSet>
      <dgm:spPr/>
    </dgm:pt>
    <dgm:pt modelId="{07A3853D-C99B-4A3D-BC52-1B32FE70A8D1}" type="pres">
      <dgm:prSet presAssocID="{987D355B-7C91-4DDE-A736-A284D162A5D6}" presName="sibTrans" presStyleLbl="sibTrans2D1" presStyleIdx="1" presStyleCnt="7" custAng="16296296" custScaleX="50569" custScaleY="227838"/>
      <dgm:spPr>
        <a:prstGeom prst="downArrow">
          <a:avLst/>
        </a:prstGeom>
      </dgm:spPr>
    </dgm:pt>
    <dgm:pt modelId="{4ADB561A-947B-4A88-80EB-53CCF5446513}" type="pres">
      <dgm:prSet presAssocID="{987D355B-7C91-4DDE-A736-A284D162A5D6}" presName="connectorText" presStyleLbl="sibTrans2D1" presStyleIdx="1" presStyleCnt="7"/>
      <dgm:spPr/>
    </dgm:pt>
    <dgm:pt modelId="{350479D6-05F0-4486-AFE7-8C7F2D206CCB}" type="pres">
      <dgm:prSet presAssocID="{E0915BCF-02DC-4BBD-A5BA-26DBA793AD62}" presName="node" presStyleLbl="node1" presStyleIdx="2" presStyleCnt="7" custScaleX="124441" custScaleY="154436" custRadScaleRad="92298" custRadScaleInc="-23507">
        <dgm:presLayoutVars>
          <dgm:bulletEnabled val="1"/>
        </dgm:presLayoutVars>
      </dgm:prSet>
      <dgm:spPr/>
    </dgm:pt>
    <dgm:pt modelId="{0FFD1782-4389-4F18-AC31-8BD68B96CC96}" type="pres">
      <dgm:prSet presAssocID="{3B07A28B-6227-4D5D-9BA8-7E6773C32361}" presName="sibTrans" presStyleLbl="sibTrans2D1" presStyleIdx="2" presStyleCnt="7"/>
      <dgm:spPr/>
    </dgm:pt>
    <dgm:pt modelId="{E364F138-2BCB-4DC4-8BB7-E66CD4B8AB90}" type="pres">
      <dgm:prSet presAssocID="{3B07A28B-6227-4D5D-9BA8-7E6773C32361}" presName="connectorText" presStyleLbl="sibTrans2D1" presStyleIdx="2" presStyleCnt="7"/>
      <dgm:spPr/>
    </dgm:pt>
    <dgm:pt modelId="{740EDEF0-CECF-42B9-9730-5FA6245EB6BD}" type="pres">
      <dgm:prSet presAssocID="{E2BF712F-F1B4-4AB3-AE46-905A9995FFDD}" presName="node" presStyleLbl="node1" presStyleIdx="3" presStyleCnt="7" custScaleX="130290" custScaleY="146765" custRadScaleRad="11505" custRadScaleInc="96788">
        <dgm:presLayoutVars>
          <dgm:bulletEnabled val="1"/>
        </dgm:presLayoutVars>
      </dgm:prSet>
      <dgm:spPr/>
    </dgm:pt>
    <dgm:pt modelId="{011790A9-BFEC-4456-8A97-41D5C3062AC1}" type="pres">
      <dgm:prSet presAssocID="{B5C02639-CA7E-4C01-B60B-7A23ABF59327}" presName="sibTrans" presStyleLbl="sibTrans2D1" presStyleIdx="3" presStyleCnt="7" custAng="15985557" custScaleX="53275" custScaleY="275669" custLinFactNeighborX="-7049" custLinFactNeighborY="5821"/>
      <dgm:spPr>
        <a:prstGeom prst="downArrow">
          <a:avLst/>
        </a:prstGeom>
      </dgm:spPr>
    </dgm:pt>
    <dgm:pt modelId="{6E728B4F-D895-4071-BC55-179A8BF6817C}" type="pres">
      <dgm:prSet presAssocID="{B5C02639-CA7E-4C01-B60B-7A23ABF59327}" presName="connectorText" presStyleLbl="sibTrans2D1" presStyleIdx="3" presStyleCnt="7"/>
      <dgm:spPr/>
    </dgm:pt>
    <dgm:pt modelId="{3CAFCA0A-3F10-4DE0-8754-87266B398FB0}" type="pres">
      <dgm:prSet presAssocID="{9987DA9B-D8A2-446F-ADDE-25251CCE9275}" presName="node" presStyleLbl="node1" presStyleIdx="4" presStyleCnt="7" custScaleX="196320" custScaleY="148070" custRadScaleRad="78572" custRadScaleInc="-88604">
        <dgm:presLayoutVars>
          <dgm:bulletEnabled val="1"/>
        </dgm:presLayoutVars>
      </dgm:prSet>
      <dgm:spPr/>
    </dgm:pt>
    <dgm:pt modelId="{A17BDC1D-61BB-4A59-B271-55C9F8DFFE32}" type="pres">
      <dgm:prSet presAssocID="{C19974E9-E8CD-49FA-9CE1-95817FF6492C}" presName="sibTrans" presStyleLbl="sibTrans2D1" presStyleIdx="4" presStyleCnt="7" custAng="19386703" custLinFactY="-164561" custLinFactNeighborX="11693" custLinFactNeighborY="-200000"/>
      <dgm:spPr/>
    </dgm:pt>
    <dgm:pt modelId="{D7ADC048-4D12-4123-B0B7-94B490DD3296}" type="pres">
      <dgm:prSet presAssocID="{C19974E9-E8CD-49FA-9CE1-95817FF6492C}" presName="connectorText" presStyleLbl="sibTrans2D1" presStyleIdx="4" presStyleCnt="7"/>
      <dgm:spPr/>
    </dgm:pt>
    <dgm:pt modelId="{C209B14A-C81B-4F6F-9BEF-386904B929C8}" type="pres">
      <dgm:prSet presAssocID="{A077204C-5249-43DB-93EB-203F7EC2368B}" presName="node" presStyleLbl="node1" presStyleIdx="5" presStyleCnt="7" custScaleX="143782" custScaleY="146199" custRadScaleRad="93217" custRadScaleInc="20952">
        <dgm:presLayoutVars>
          <dgm:bulletEnabled val="1"/>
        </dgm:presLayoutVars>
      </dgm:prSet>
      <dgm:spPr/>
    </dgm:pt>
    <dgm:pt modelId="{A745C814-9015-4BE9-8F55-A2E69D9DD739}" type="pres">
      <dgm:prSet presAssocID="{B1EC197B-51FD-4419-9C71-DAB8B9045766}" presName="sibTrans" presStyleLbl="sibTrans2D1" presStyleIdx="5" presStyleCnt="7" custAng="10456661"/>
      <dgm:spPr>
        <a:prstGeom prst="rightArrow">
          <a:avLst/>
        </a:prstGeom>
      </dgm:spPr>
    </dgm:pt>
    <dgm:pt modelId="{AD8C6C7F-5909-4588-B07F-0E657CBD07A5}" type="pres">
      <dgm:prSet presAssocID="{B1EC197B-51FD-4419-9C71-DAB8B9045766}" presName="connectorText" presStyleLbl="sibTrans2D1" presStyleIdx="5" presStyleCnt="7"/>
      <dgm:spPr>
        <a:prstGeom prst="rightArrow">
          <a:avLst/>
        </a:prstGeom>
      </dgm:spPr>
    </dgm:pt>
    <dgm:pt modelId="{C8FF727E-E800-4F1D-89ED-9FC68437C90C}" type="pres">
      <dgm:prSet presAssocID="{F91B34F0-C349-452B-AAB5-29330358FA9C}" presName="node" presStyleLbl="node1" presStyleIdx="6" presStyleCnt="7" custScaleX="122772" custScaleY="129272" custRadScaleRad="94881" custRadScaleInc="-19056">
        <dgm:presLayoutVars>
          <dgm:bulletEnabled val="1"/>
        </dgm:presLayoutVars>
      </dgm:prSet>
      <dgm:spPr/>
    </dgm:pt>
    <dgm:pt modelId="{86563D66-195D-453C-BC85-928322B61B0D}" type="pres">
      <dgm:prSet presAssocID="{CB2889FA-E45A-4999-B3D1-19F46A95B756}" presName="sibTrans" presStyleLbl="sibTrans2D1" presStyleIdx="6" presStyleCnt="7" custAng="15772329" custFlipVert="1" custFlipHor="1" custScaleX="69955" custScaleY="427511" custLinFactX="-21024" custLinFactY="-26584" custLinFactNeighborX="-100000" custLinFactNeighborY="-100000"/>
      <dgm:spPr>
        <a:prstGeom prst="downArrow">
          <a:avLst/>
        </a:prstGeom>
      </dgm:spPr>
    </dgm:pt>
    <dgm:pt modelId="{D97BC5D0-740D-47DA-83A8-7CA712C283CA}" type="pres">
      <dgm:prSet presAssocID="{CB2889FA-E45A-4999-B3D1-19F46A95B756}" presName="connectorText" presStyleLbl="sibTrans2D1" presStyleIdx="6" presStyleCnt="7"/>
      <dgm:spPr/>
    </dgm:pt>
  </dgm:ptLst>
  <dgm:cxnLst>
    <dgm:cxn modelId="{543BD406-C327-47C9-9894-C79AD0A9AEC4}" type="presOf" srcId="{C19974E9-E8CD-49FA-9CE1-95817FF6492C}" destId="{D7ADC048-4D12-4123-B0B7-94B490DD3296}" srcOrd="1" destOrd="0" presId="urn:microsoft.com/office/officeart/2005/8/layout/cycle7"/>
    <dgm:cxn modelId="{1C90091F-4D57-4454-9C0A-275F01250517}" type="presOf" srcId="{E2BF712F-F1B4-4AB3-AE46-905A9995FFDD}" destId="{740EDEF0-CECF-42B9-9730-5FA6245EB6BD}" srcOrd="0" destOrd="0" presId="urn:microsoft.com/office/officeart/2005/8/layout/cycle7"/>
    <dgm:cxn modelId="{668AB724-B146-4961-87D1-2229EDC4396E}" type="presOf" srcId="{987D355B-7C91-4DDE-A736-A284D162A5D6}" destId="{07A3853D-C99B-4A3D-BC52-1B32FE70A8D1}" srcOrd="0" destOrd="0" presId="urn:microsoft.com/office/officeart/2005/8/layout/cycle7"/>
    <dgm:cxn modelId="{3CFCB428-C8A4-429A-BB66-32E0AACB70B1}" srcId="{45E00D96-E361-4212-9A3D-E066195C6EFB}" destId="{9987DA9B-D8A2-446F-ADDE-25251CCE9275}" srcOrd="4" destOrd="0" parTransId="{C78FD0C8-06D1-4A16-B0FE-BE599E875579}" sibTransId="{C19974E9-E8CD-49FA-9CE1-95817FF6492C}"/>
    <dgm:cxn modelId="{230AD92C-CA59-4D67-BD56-AE6D314C5CFD}" type="presOf" srcId="{A077204C-5249-43DB-93EB-203F7EC2368B}" destId="{C209B14A-C81B-4F6F-9BEF-386904B929C8}" srcOrd="0" destOrd="0" presId="urn:microsoft.com/office/officeart/2005/8/layout/cycle7"/>
    <dgm:cxn modelId="{BC0A442D-3062-4B23-82C5-1EB9F8100A47}" type="presOf" srcId="{3B07A28B-6227-4D5D-9BA8-7E6773C32361}" destId="{E364F138-2BCB-4DC4-8BB7-E66CD4B8AB90}" srcOrd="1" destOrd="0" presId="urn:microsoft.com/office/officeart/2005/8/layout/cycle7"/>
    <dgm:cxn modelId="{6503DF41-2E9B-4EBA-AA87-F21300AD3C48}" type="presOf" srcId="{C19974E9-E8CD-49FA-9CE1-95817FF6492C}" destId="{A17BDC1D-61BB-4A59-B271-55C9F8DFFE32}" srcOrd="0" destOrd="0" presId="urn:microsoft.com/office/officeart/2005/8/layout/cycle7"/>
    <dgm:cxn modelId="{8A589265-8461-4AEE-8570-9ABD0204808D}" type="presOf" srcId="{F91B34F0-C349-452B-AAB5-29330358FA9C}" destId="{C8FF727E-E800-4F1D-89ED-9FC68437C90C}" srcOrd="0" destOrd="0" presId="urn:microsoft.com/office/officeart/2005/8/layout/cycle7"/>
    <dgm:cxn modelId="{03DDAB4D-6703-43AC-A045-9E234585388E}" type="presOf" srcId="{F692CFDF-5D05-41F5-A01B-9567ECEFB000}" destId="{BBA3EC91-D379-429A-B2B2-7193B7C18DE9}" srcOrd="0" destOrd="0" presId="urn:microsoft.com/office/officeart/2005/8/layout/cycle7"/>
    <dgm:cxn modelId="{1F4ABD50-9B7B-4771-968D-8B8FC3B6D8C3}" type="presOf" srcId="{3B07A28B-6227-4D5D-9BA8-7E6773C32361}" destId="{0FFD1782-4389-4F18-AC31-8BD68B96CC96}" srcOrd="0" destOrd="0" presId="urn:microsoft.com/office/officeart/2005/8/layout/cycle7"/>
    <dgm:cxn modelId="{C2A57B54-5506-4AEE-B370-6D599CDD26C3}" type="presOf" srcId="{F692CFDF-5D05-41F5-A01B-9567ECEFB000}" destId="{17B1D7F6-F3A6-4570-A4AA-9FF3BAF18F2A}" srcOrd="1" destOrd="0" presId="urn:microsoft.com/office/officeart/2005/8/layout/cycle7"/>
    <dgm:cxn modelId="{C2E09D59-C584-4DDA-B320-5CB348FEDEAB}" type="presOf" srcId="{45E00D96-E361-4212-9A3D-E066195C6EFB}" destId="{E11E6099-2515-429F-B2E7-93D4D9AEA5B9}" srcOrd="0" destOrd="0" presId="urn:microsoft.com/office/officeart/2005/8/layout/cycle7"/>
    <dgm:cxn modelId="{7C2FA67A-119A-411D-B2D5-1D98C28E0723}" srcId="{45E00D96-E361-4212-9A3D-E066195C6EFB}" destId="{E2BF712F-F1B4-4AB3-AE46-905A9995FFDD}" srcOrd="3" destOrd="0" parTransId="{6FEF7F66-42FB-44B9-8F80-0600CEEB56E2}" sibTransId="{B5C02639-CA7E-4C01-B60B-7A23ABF59327}"/>
    <dgm:cxn modelId="{DB5AB58D-BD79-4314-A96C-BC5D44115A2D}" type="presOf" srcId="{CB2889FA-E45A-4999-B3D1-19F46A95B756}" destId="{86563D66-195D-453C-BC85-928322B61B0D}" srcOrd="0" destOrd="0" presId="urn:microsoft.com/office/officeart/2005/8/layout/cycle7"/>
    <dgm:cxn modelId="{8605B78F-4EE7-4904-B9EB-B4DA3687472C}" type="presOf" srcId="{B5C02639-CA7E-4C01-B60B-7A23ABF59327}" destId="{6E728B4F-D895-4071-BC55-179A8BF6817C}" srcOrd="1" destOrd="0" presId="urn:microsoft.com/office/officeart/2005/8/layout/cycle7"/>
    <dgm:cxn modelId="{6AFE6E96-A451-4B68-9CA4-B995339A989C}" type="presOf" srcId="{F8969A66-32D5-45C8-B6A9-DC5733F999D6}" destId="{BBCE3AEF-DCA0-4330-A7E0-FDDF0C73804F}" srcOrd="0" destOrd="0" presId="urn:microsoft.com/office/officeart/2005/8/layout/cycle7"/>
    <dgm:cxn modelId="{06DA129F-6EE5-4C15-8473-1C1EFEB5A12D}" srcId="{45E00D96-E361-4212-9A3D-E066195C6EFB}" destId="{463F588B-181A-4BCE-BE31-A1A7008BB8EF}" srcOrd="0" destOrd="0" parTransId="{7E91540D-DBD4-4FE5-AD28-2EC8BFEA1034}" sibTransId="{F692CFDF-5D05-41F5-A01B-9567ECEFB000}"/>
    <dgm:cxn modelId="{9A3A00B7-E50E-4AE9-9481-9DBA82CCCD87}" type="presOf" srcId="{9987DA9B-D8A2-446F-ADDE-25251CCE9275}" destId="{3CAFCA0A-3F10-4DE0-8754-87266B398FB0}" srcOrd="0" destOrd="0" presId="urn:microsoft.com/office/officeart/2005/8/layout/cycle7"/>
    <dgm:cxn modelId="{7663CEC1-D694-43B7-B4CB-FCC214D86D45}" type="presOf" srcId="{B5C02639-CA7E-4C01-B60B-7A23ABF59327}" destId="{011790A9-BFEC-4456-8A97-41D5C3062AC1}" srcOrd="0" destOrd="0" presId="urn:microsoft.com/office/officeart/2005/8/layout/cycle7"/>
    <dgm:cxn modelId="{C28FA6CA-C5B6-40B8-B810-65779654A045}" type="presOf" srcId="{B1EC197B-51FD-4419-9C71-DAB8B9045766}" destId="{A745C814-9015-4BE9-8F55-A2E69D9DD739}" srcOrd="0" destOrd="0" presId="urn:microsoft.com/office/officeart/2005/8/layout/cycle7"/>
    <dgm:cxn modelId="{6E8D0ECE-0F22-427B-BD3F-62C688545C23}" srcId="{45E00D96-E361-4212-9A3D-E066195C6EFB}" destId="{F8969A66-32D5-45C8-B6A9-DC5733F999D6}" srcOrd="1" destOrd="0" parTransId="{151BC22D-B093-4D7F-BB9E-C3D3E0EBFAC9}" sibTransId="{987D355B-7C91-4DDE-A736-A284D162A5D6}"/>
    <dgm:cxn modelId="{5A937DE6-6846-4A57-8D6D-CF3121BC42A0}" srcId="{45E00D96-E361-4212-9A3D-E066195C6EFB}" destId="{F91B34F0-C349-452B-AAB5-29330358FA9C}" srcOrd="6" destOrd="0" parTransId="{C9D5AD4E-5C33-4750-B842-647926A3AFE3}" sibTransId="{CB2889FA-E45A-4999-B3D1-19F46A95B756}"/>
    <dgm:cxn modelId="{F6D3EFE9-2577-4137-84A2-D21A1DBAAFE5}" type="presOf" srcId="{B1EC197B-51FD-4419-9C71-DAB8B9045766}" destId="{AD8C6C7F-5909-4588-B07F-0E657CBD07A5}" srcOrd="1" destOrd="0" presId="urn:microsoft.com/office/officeart/2005/8/layout/cycle7"/>
    <dgm:cxn modelId="{79E37DEC-9C45-4D6E-A498-6B0819C145C3}" type="presOf" srcId="{CB2889FA-E45A-4999-B3D1-19F46A95B756}" destId="{D97BC5D0-740D-47DA-83A8-7CA712C283CA}" srcOrd="1" destOrd="0" presId="urn:microsoft.com/office/officeart/2005/8/layout/cycle7"/>
    <dgm:cxn modelId="{19E8CAEC-AA46-44D5-9950-B5EF6ECFD6F3}" srcId="{45E00D96-E361-4212-9A3D-E066195C6EFB}" destId="{E0915BCF-02DC-4BBD-A5BA-26DBA793AD62}" srcOrd="2" destOrd="0" parTransId="{12AC6D2D-95C3-4150-BCAF-6301EAEAA90F}" sibTransId="{3B07A28B-6227-4D5D-9BA8-7E6773C32361}"/>
    <dgm:cxn modelId="{60EF89F5-ED6E-4B79-99A3-F7F9944FF2E2}" srcId="{45E00D96-E361-4212-9A3D-E066195C6EFB}" destId="{A077204C-5249-43DB-93EB-203F7EC2368B}" srcOrd="5" destOrd="0" parTransId="{2F7867E5-E334-42A4-ADBE-09012CD2F331}" sibTransId="{B1EC197B-51FD-4419-9C71-DAB8B9045766}"/>
    <dgm:cxn modelId="{2732DAFD-0E01-459E-B5DE-4517698D3F3A}" type="presOf" srcId="{463F588B-181A-4BCE-BE31-A1A7008BB8EF}" destId="{1375877D-42AE-4573-90BB-23356481A098}" srcOrd="0" destOrd="0" presId="urn:microsoft.com/office/officeart/2005/8/layout/cycle7"/>
    <dgm:cxn modelId="{788E1BFE-8B14-499A-B9EB-4CA70094A7DA}" type="presOf" srcId="{E0915BCF-02DC-4BBD-A5BA-26DBA793AD62}" destId="{350479D6-05F0-4486-AFE7-8C7F2D206CCB}" srcOrd="0" destOrd="0" presId="urn:microsoft.com/office/officeart/2005/8/layout/cycle7"/>
    <dgm:cxn modelId="{BA6D6FFF-7C10-4399-8CD3-DDC477EBEAB9}" type="presOf" srcId="{987D355B-7C91-4DDE-A736-A284D162A5D6}" destId="{4ADB561A-947B-4A88-80EB-53CCF5446513}" srcOrd="1" destOrd="0" presId="urn:microsoft.com/office/officeart/2005/8/layout/cycle7"/>
    <dgm:cxn modelId="{FF0965C0-FF62-4C01-B3A3-6E11CFA69A41}" type="presParOf" srcId="{E11E6099-2515-429F-B2E7-93D4D9AEA5B9}" destId="{1375877D-42AE-4573-90BB-23356481A098}" srcOrd="0" destOrd="0" presId="urn:microsoft.com/office/officeart/2005/8/layout/cycle7"/>
    <dgm:cxn modelId="{24716CA7-28B9-4C09-8D19-71EA108A1418}" type="presParOf" srcId="{E11E6099-2515-429F-B2E7-93D4D9AEA5B9}" destId="{BBA3EC91-D379-429A-B2B2-7193B7C18DE9}" srcOrd="1" destOrd="0" presId="urn:microsoft.com/office/officeart/2005/8/layout/cycle7"/>
    <dgm:cxn modelId="{50F81CC6-87E5-4EFB-9844-C850503FE1C8}" type="presParOf" srcId="{BBA3EC91-D379-429A-B2B2-7193B7C18DE9}" destId="{17B1D7F6-F3A6-4570-A4AA-9FF3BAF18F2A}" srcOrd="0" destOrd="0" presId="urn:microsoft.com/office/officeart/2005/8/layout/cycle7"/>
    <dgm:cxn modelId="{31160AA7-6B72-410B-8F79-7AAC7B75E5B9}" type="presParOf" srcId="{E11E6099-2515-429F-B2E7-93D4D9AEA5B9}" destId="{BBCE3AEF-DCA0-4330-A7E0-FDDF0C73804F}" srcOrd="2" destOrd="0" presId="urn:microsoft.com/office/officeart/2005/8/layout/cycle7"/>
    <dgm:cxn modelId="{A27E4174-0936-49EC-9294-7E116B2C1C2D}" type="presParOf" srcId="{E11E6099-2515-429F-B2E7-93D4D9AEA5B9}" destId="{07A3853D-C99B-4A3D-BC52-1B32FE70A8D1}" srcOrd="3" destOrd="0" presId="urn:microsoft.com/office/officeart/2005/8/layout/cycle7"/>
    <dgm:cxn modelId="{C02D7482-20AF-438C-AFC0-4620E3EAFD07}" type="presParOf" srcId="{07A3853D-C99B-4A3D-BC52-1B32FE70A8D1}" destId="{4ADB561A-947B-4A88-80EB-53CCF5446513}" srcOrd="0" destOrd="0" presId="urn:microsoft.com/office/officeart/2005/8/layout/cycle7"/>
    <dgm:cxn modelId="{5FA3D170-8074-4023-913B-563EF4123FBD}" type="presParOf" srcId="{E11E6099-2515-429F-B2E7-93D4D9AEA5B9}" destId="{350479D6-05F0-4486-AFE7-8C7F2D206CCB}" srcOrd="4" destOrd="0" presId="urn:microsoft.com/office/officeart/2005/8/layout/cycle7"/>
    <dgm:cxn modelId="{02718B15-759C-4469-9B27-AA3AD8F82EE0}" type="presParOf" srcId="{E11E6099-2515-429F-B2E7-93D4D9AEA5B9}" destId="{0FFD1782-4389-4F18-AC31-8BD68B96CC96}" srcOrd="5" destOrd="0" presId="urn:microsoft.com/office/officeart/2005/8/layout/cycle7"/>
    <dgm:cxn modelId="{0AAD99A2-8D50-46AD-9A84-991D2B390A3A}" type="presParOf" srcId="{0FFD1782-4389-4F18-AC31-8BD68B96CC96}" destId="{E364F138-2BCB-4DC4-8BB7-E66CD4B8AB90}" srcOrd="0" destOrd="0" presId="urn:microsoft.com/office/officeart/2005/8/layout/cycle7"/>
    <dgm:cxn modelId="{DC1795B5-0695-43C4-B651-42323E056556}" type="presParOf" srcId="{E11E6099-2515-429F-B2E7-93D4D9AEA5B9}" destId="{740EDEF0-CECF-42B9-9730-5FA6245EB6BD}" srcOrd="6" destOrd="0" presId="urn:microsoft.com/office/officeart/2005/8/layout/cycle7"/>
    <dgm:cxn modelId="{33D10C9E-64F0-43AE-AFB1-3B7DC1D09D4D}" type="presParOf" srcId="{E11E6099-2515-429F-B2E7-93D4D9AEA5B9}" destId="{011790A9-BFEC-4456-8A97-41D5C3062AC1}" srcOrd="7" destOrd="0" presId="urn:microsoft.com/office/officeart/2005/8/layout/cycle7"/>
    <dgm:cxn modelId="{4D7E0C13-D927-4541-B96C-97C980D69CC6}" type="presParOf" srcId="{011790A9-BFEC-4456-8A97-41D5C3062AC1}" destId="{6E728B4F-D895-4071-BC55-179A8BF6817C}" srcOrd="0" destOrd="0" presId="urn:microsoft.com/office/officeart/2005/8/layout/cycle7"/>
    <dgm:cxn modelId="{6F3679B3-30C1-4ACA-AF44-119A0A437B3A}" type="presParOf" srcId="{E11E6099-2515-429F-B2E7-93D4D9AEA5B9}" destId="{3CAFCA0A-3F10-4DE0-8754-87266B398FB0}" srcOrd="8" destOrd="0" presId="urn:microsoft.com/office/officeart/2005/8/layout/cycle7"/>
    <dgm:cxn modelId="{4B213C00-B301-4374-BAC0-A3017049F7D4}" type="presParOf" srcId="{E11E6099-2515-429F-B2E7-93D4D9AEA5B9}" destId="{A17BDC1D-61BB-4A59-B271-55C9F8DFFE32}" srcOrd="9" destOrd="0" presId="urn:microsoft.com/office/officeart/2005/8/layout/cycle7"/>
    <dgm:cxn modelId="{D3D0B0B2-026B-4C7C-85B6-E46EFEC238A5}" type="presParOf" srcId="{A17BDC1D-61BB-4A59-B271-55C9F8DFFE32}" destId="{D7ADC048-4D12-4123-B0B7-94B490DD3296}" srcOrd="0" destOrd="0" presId="urn:microsoft.com/office/officeart/2005/8/layout/cycle7"/>
    <dgm:cxn modelId="{562B9E89-E1FC-4533-9AAF-5F0F5EEE0217}" type="presParOf" srcId="{E11E6099-2515-429F-B2E7-93D4D9AEA5B9}" destId="{C209B14A-C81B-4F6F-9BEF-386904B929C8}" srcOrd="10" destOrd="0" presId="urn:microsoft.com/office/officeart/2005/8/layout/cycle7"/>
    <dgm:cxn modelId="{498D69B2-6EE3-43C6-AF30-48C66A9487B9}" type="presParOf" srcId="{E11E6099-2515-429F-B2E7-93D4D9AEA5B9}" destId="{A745C814-9015-4BE9-8F55-A2E69D9DD739}" srcOrd="11" destOrd="0" presId="urn:microsoft.com/office/officeart/2005/8/layout/cycle7"/>
    <dgm:cxn modelId="{60BF7DEB-1C07-49F7-92D6-1A16AFC6F3D9}" type="presParOf" srcId="{A745C814-9015-4BE9-8F55-A2E69D9DD739}" destId="{AD8C6C7F-5909-4588-B07F-0E657CBD07A5}" srcOrd="0" destOrd="0" presId="urn:microsoft.com/office/officeart/2005/8/layout/cycle7"/>
    <dgm:cxn modelId="{00567610-39B2-4A9A-B2BB-68E34A19E9A6}" type="presParOf" srcId="{E11E6099-2515-429F-B2E7-93D4D9AEA5B9}" destId="{C8FF727E-E800-4F1D-89ED-9FC68437C90C}" srcOrd="12" destOrd="0" presId="urn:microsoft.com/office/officeart/2005/8/layout/cycle7"/>
    <dgm:cxn modelId="{E10A9F90-6D95-4445-A5A8-D216B68CFEC0}" type="presParOf" srcId="{E11E6099-2515-429F-B2E7-93D4D9AEA5B9}" destId="{86563D66-195D-453C-BC85-928322B61B0D}" srcOrd="13" destOrd="0" presId="urn:microsoft.com/office/officeart/2005/8/layout/cycle7"/>
    <dgm:cxn modelId="{E89D310B-7836-4AC5-86AB-58B864581C61}" type="presParOf" srcId="{86563D66-195D-453C-BC85-928322B61B0D}" destId="{D97BC5D0-740D-47DA-83A8-7CA712C283C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5877D-42AE-4573-90BB-23356481A098}">
      <dsp:nvSpPr>
        <dsp:cNvPr id="0" name=""/>
        <dsp:cNvSpPr/>
      </dsp:nvSpPr>
      <dsp:spPr>
        <a:xfrm>
          <a:off x="5178793" y="-175758"/>
          <a:ext cx="2213898" cy="10794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i-NZ" sz="2000" b="1" kern="1200" dirty="0"/>
            <a:t>Food </a:t>
          </a:r>
          <a:r>
            <a:rPr lang="mi-NZ" sz="2000" b="1" kern="1200" dirty="0" err="1"/>
            <a:t>insecurity</a:t>
          </a:r>
          <a:endParaRPr lang="en-NZ" sz="2000" b="1" kern="1200" dirty="0"/>
        </a:p>
      </dsp:txBody>
      <dsp:txXfrm>
        <a:off x="5210408" y="-144143"/>
        <a:ext cx="2150668" cy="1016170"/>
      </dsp:txXfrm>
    </dsp:sp>
    <dsp:sp modelId="{BBA3EC91-D379-429A-B2B2-7193B7C18DE9}">
      <dsp:nvSpPr>
        <dsp:cNvPr id="0" name=""/>
        <dsp:cNvSpPr/>
      </dsp:nvSpPr>
      <dsp:spPr>
        <a:xfrm rot="7717062" flipV="1">
          <a:off x="7874981" y="347141"/>
          <a:ext cx="422369" cy="1002369"/>
        </a:xfrm>
        <a:prstGeom prst="down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kern="1200"/>
        </a:p>
      </dsp:txBody>
      <dsp:txXfrm rot="10800000">
        <a:off x="8001692" y="547615"/>
        <a:ext cx="168947" cy="601421"/>
      </dsp:txXfrm>
    </dsp:sp>
    <dsp:sp modelId="{BBCE3AEF-DCA0-4330-A7E0-FDDF0C73804F}">
      <dsp:nvSpPr>
        <dsp:cNvPr id="0" name=""/>
        <dsp:cNvSpPr/>
      </dsp:nvSpPr>
      <dsp:spPr>
        <a:xfrm>
          <a:off x="7728600" y="1281290"/>
          <a:ext cx="1696255" cy="906626"/>
        </a:xfrm>
        <a:prstGeom prst="roundRect">
          <a:avLst>
            <a:gd name="adj" fmla="val 10000"/>
          </a:avLst>
        </a:prstGeom>
        <a:solidFill>
          <a:schemeClr val="accent5">
            <a:hueOff val="-2025358"/>
            <a:satOff val="-138"/>
            <a:lumOff val="32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i-NZ" sz="1800" kern="1200"/>
            <a:t>Poor nutrition</a:t>
          </a:r>
          <a:endParaRPr lang="en-NZ" sz="1800" kern="1200" dirty="0"/>
        </a:p>
      </dsp:txBody>
      <dsp:txXfrm>
        <a:off x="7755154" y="1307844"/>
        <a:ext cx="1643147" cy="853518"/>
      </dsp:txXfrm>
    </dsp:sp>
    <dsp:sp modelId="{07A3853D-C99B-4A3D-BC52-1B32FE70A8D1}">
      <dsp:nvSpPr>
        <dsp:cNvPr id="0" name=""/>
        <dsp:cNvSpPr/>
      </dsp:nvSpPr>
      <dsp:spPr>
        <a:xfrm rot="21093329">
          <a:off x="8587451" y="2303851"/>
          <a:ext cx="279426" cy="559269"/>
        </a:xfrm>
        <a:prstGeom prst="downArrow">
          <a:avLst/>
        </a:prstGeom>
        <a:solidFill>
          <a:schemeClr val="accent5">
            <a:hueOff val="-2025358"/>
            <a:satOff val="-138"/>
            <a:lumOff val="32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kern="1200"/>
        </a:p>
      </dsp:txBody>
      <dsp:txXfrm>
        <a:off x="8671279" y="2415705"/>
        <a:ext cx="111770" cy="335561"/>
      </dsp:txXfrm>
    </dsp:sp>
    <dsp:sp modelId="{350479D6-05F0-4486-AFE7-8C7F2D206CCB}">
      <dsp:nvSpPr>
        <dsp:cNvPr id="0" name=""/>
        <dsp:cNvSpPr/>
      </dsp:nvSpPr>
      <dsp:spPr>
        <a:xfrm>
          <a:off x="8020488" y="2979056"/>
          <a:ext cx="1745503" cy="1083117"/>
        </a:xfrm>
        <a:prstGeom prst="roundRect">
          <a:avLst>
            <a:gd name="adj" fmla="val 10000"/>
          </a:avLst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i-NZ" sz="1800" kern="1200" dirty="0" err="1"/>
            <a:t>Poor</a:t>
          </a:r>
          <a:r>
            <a:rPr lang="mi-NZ" sz="1800" kern="1200" dirty="0"/>
            <a:t> Health </a:t>
          </a:r>
          <a:r>
            <a:rPr lang="mi-NZ" sz="1800" kern="1200" dirty="0" err="1"/>
            <a:t>outcomes</a:t>
          </a:r>
          <a:endParaRPr lang="en-NZ" sz="1800" kern="1200" dirty="0"/>
        </a:p>
      </dsp:txBody>
      <dsp:txXfrm>
        <a:off x="8052211" y="3010779"/>
        <a:ext cx="1682057" cy="1019671"/>
      </dsp:txXfrm>
    </dsp:sp>
    <dsp:sp modelId="{0FFD1782-4389-4F18-AC31-8BD68B96CC96}">
      <dsp:nvSpPr>
        <dsp:cNvPr id="0" name=""/>
        <dsp:cNvSpPr/>
      </dsp:nvSpPr>
      <dsp:spPr>
        <a:xfrm rot="10779129">
          <a:off x="7336078" y="3405658"/>
          <a:ext cx="552565" cy="24546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kern="1200"/>
        </a:p>
      </dsp:txBody>
      <dsp:txXfrm rot="10800000">
        <a:off x="7409718" y="3454752"/>
        <a:ext cx="405285" cy="147280"/>
      </dsp:txXfrm>
    </dsp:sp>
    <dsp:sp modelId="{740EDEF0-CECF-42B9-9730-5FA6245EB6BD}">
      <dsp:nvSpPr>
        <dsp:cNvPr id="0" name=""/>
        <dsp:cNvSpPr/>
      </dsp:nvSpPr>
      <dsp:spPr>
        <a:xfrm>
          <a:off x="5376688" y="3021758"/>
          <a:ext cx="1827545" cy="1029318"/>
        </a:xfrm>
        <a:prstGeom prst="roundRect">
          <a:avLst>
            <a:gd name="adj" fmla="val 10000"/>
          </a:avLst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i-NZ" sz="1600" kern="1200" dirty="0" err="1"/>
            <a:t>Impaired</a:t>
          </a:r>
          <a:r>
            <a:rPr lang="mi-NZ" sz="1600" kern="1200" dirty="0"/>
            <a:t> </a:t>
          </a:r>
          <a:r>
            <a:rPr lang="mi-NZ" sz="1600" kern="1200" dirty="0" err="1"/>
            <a:t>cognitive</a:t>
          </a:r>
          <a:r>
            <a:rPr lang="mi-NZ" sz="1600" kern="1200" dirty="0"/>
            <a:t> </a:t>
          </a:r>
          <a:r>
            <a:rPr lang="mi-NZ" sz="1600" kern="1200" dirty="0" err="1"/>
            <a:t>development</a:t>
          </a:r>
          <a:endParaRPr lang="en-NZ" sz="1600" kern="1200" dirty="0"/>
        </a:p>
      </dsp:txBody>
      <dsp:txXfrm>
        <a:off x="5406836" y="3051906"/>
        <a:ext cx="1767249" cy="969022"/>
      </dsp:txXfrm>
    </dsp:sp>
    <dsp:sp modelId="{011790A9-BFEC-4456-8A97-41D5C3062AC1}">
      <dsp:nvSpPr>
        <dsp:cNvPr id="0" name=""/>
        <dsp:cNvSpPr/>
      </dsp:nvSpPr>
      <dsp:spPr>
        <a:xfrm>
          <a:off x="6044962" y="4162719"/>
          <a:ext cx="294379" cy="676679"/>
        </a:xfrm>
        <a:prstGeom prst="downArrow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kern="1200"/>
        </a:p>
      </dsp:txBody>
      <dsp:txXfrm rot="10800000">
        <a:off x="6133276" y="4298055"/>
        <a:ext cx="117751" cy="406007"/>
      </dsp:txXfrm>
    </dsp:sp>
    <dsp:sp modelId="{3CAFCA0A-3F10-4DE0-8754-87266B398FB0}">
      <dsp:nvSpPr>
        <dsp:cNvPr id="0" name=""/>
        <dsp:cNvSpPr/>
      </dsp:nvSpPr>
      <dsp:spPr>
        <a:xfrm>
          <a:off x="4794591" y="4922465"/>
          <a:ext cx="2753732" cy="1038470"/>
        </a:xfrm>
        <a:prstGeom prst="roundRect">
          <a:avLst>
            <a:gd name="adj" fmla="val 10000"/>
          </a:avLst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i-NZ" sz="1800" b="1" kern="1200" dirty="0" err="1"/>
            <a:t>Poor</a:t>
          </a:r>
          <a:r>
            <a:rPr lang="mi-NZ" sz="1800" b="1" kern="1200" dirty="0"/>
            <a:t> </a:t>
          </a:r>
          <a:r>
            <a:rPr lang="mi-NZ" sz="1800" b="1" kern="1200" dirty="0" err="1"/>
            <a:t>academic</a:t>
          </a:r>
          <a:r>
            <a:rPr lang="mi-NZ" sz="1800" b="1" kern="1200" dirty="0"/>
            <a:t> </a:t>
          </a:r>
          <a:r>
            <a:rPr lang="mi-NZ" sz="1800" b="1" kern="1200" dirty="0" err="1"/>
            <a:t>achievement</a:t>
          </a:r>
          <a:endParaRPr lang="en-NZ" sz="1800" b="1" kern="1200" dirty="0"/>
        </a:p>
      </dsp:txBody>
      <dsp:txXfrm>
        <a:off x="4825007" y="4952881"/>
        <a:ext cx="2692900" cy="977638"/>
      </dsp:txXfrm>
    </dsp:sp>
    <dsp:sp modelId="{A17BDC1D-61BB-4A59-B271-55C9F8DFFE32}">
      <dsp:nvSpPr>
        <dsp:cNvPr id="0" name=""/>
        <dsp:cNvSpPr/>
      </dsp:nvSpPr>
      <dsp:spPr>
        <a:xfrm rot="10800000">
          <a:off x="4697718" y="3476901"/>
          <a:ext cx="552565" cy="24546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kern="1200"/>
        </a:p>
      </dsp:txBody>
      <dsp:txXfrm rot="10800000">
        <a:off x="4771358" y="3525995"/>
        <a:ext cx="405285" cy="147280"/>
      </dsp:txXfrm>
    </dsp:sp>
    <dsp:sp modelId="{C209B14A-C81B-4F6F-9BEF-386904B929C8}">
      <dsp:nvSpPr>
        <dsp:cNvPr id="0" name=""/>
        <dsp:cNvSpPr/>
      </dsp:nvSpPr>
      <dsp:spPr>
        <a:xfrm>
          <a:off x="2647666" y="3041219"/>
          <a:ext cx="2016794" cy="1025348"/>
        </a:xfrm>
        <a:prstGeom prst="roundRect">
          <a:avLst>
            <a:gd name="adj" fmla="val 10000"/>
          </a:avLst>
        </a:prstGeom>
        <a:solidFill>
          <a:schemeClr val="accent5">
            <a:hueOff val="-10126791"/>
            <a:satOff val="-688"/>
            <a:lumOff val="163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i-NZ" sz="1600" kern="1200" dirty="0" err="1"/>
            <a:t>Impaired</a:t>
          </a:r>
          <a:r>
            <a:rPr lang="mi-NZ" sz="1600" kern="1200" dirty="0"/>
            <a:t> </a:t>
          </a:r>
          <a:r>
            <a:rPr lang="mi-NZ" sz="1600" kern="1200" dirty="0" err="1"/>
            <a:t>emotional</a:t>
          </a:r>
          <a:r>
            <a:rPr lang="mi-NZ" sz="1600" kern="1200" dirty="0"/>
            <a:t> and </a:t>
          </a:r>
          <a:r>
            <a:rPr lang="mi-NZ" sz="1600" kern="1200" dirty="0" err="1"/>
            <a:t>behavioural</a:t>
          </a:r>
          <a:r>
            <a:rPr lang="mi-NZ" sz="1600" kern="1200" dirty="0"/>
            <a:t> </a:t>
          </a:r>
          <a:r>
            <a:rPr lang="mi-NZ" sz="1600" kern="1200" dirty="0" err="1"/>
            <a:t>regulation</a:t>
          </a:r>
          <a:endParaRPr lang="en-NZ" sz="1600" kern="1200" dirty="0"/>
        </a:p>
      </dsp:txBody>
      <dsp:txXfrm>
        <a:off x="2677697" y="3071250"/>
        <a:ext cx="1956732" cy="965286"/>
      </dsp:txXfrm>
    </dsp:sp>
    <dsp:sp modelId="{A745C814-9015-4BE9-8F55-A2E69D9DD739}">
      <dsp:nvSpPr>
        <dsp:cNvPr id="0" name=""/>
        <dsp:cNvSpPr/>
      </dsp:nvSpPr>
      <dsp:spPr>
        <a:xfrm rot="5761694">
          <a:off x="3577477" y="2480744"/>
          <a:ext cx="552565" cy="245468"/>
        </a:xfrm>
        <a:prstGeom prst="rightArrow">
          <a:avLst/>
        </a:prstGeom>
        <a:solidFill>
          <a:schemeClr val="accent5">
            <a:hueOff val="-10126791"/>
            <a:satOff val="-688"/>
            <a:lumOff val="163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kern="1200" dirty="0"/>
        </a:p>
      </dsp:txBody>
      <dsp:txXfrm>
        <a:off x="3611383" y="2511597"/>
        <a:ext cx="491198" cy="122734"/>
      </dsp:txXfrm>
    </dsp:sp>
    <dsp:sp modelId="{C8FF727E-E800-4F1D-89ED-9FC68437C90C}">
      <dsp:nvSpPr>
        <dsp:cNvPr id="0" name=""/>
        <dsp:cNvSpPr/>
      </dsp:nvSpPr>
      <dsp:spPr>
        <a:xfrm>
          <a:off x="3178063" y="1259103"/>
          <a:ext cx="1722092" cy="906633"/>
        </a:xfrm>
        <a:prstGeom prst="roundRect">
          <a:avLst>
            <a:gd name="adj" fmla="val 1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i-NZ" sz="1800" kern="1200"/>
            <a:t>Whānau stress</a:t>
          </a:r>
          <a:endParaRPr lang="en-NZ" sz="1800" kern="1200" dirty="0"/>
        </a:p>
      </dsp:txBody>
      <dsp:txXfrm>
        <a:off x="3204617" y="1285657"/>
        <a:ext cx="1668984" cy="853525"/>
      </dsp:txXfrm>
    </dsp:sp>
    <dsp:sp modelId="{86563D66-195D-453C-BC85-928322B61B0D}">
      <dsp:nvSpPr>
        <dsp:cNvPr id="0" name=""/>
        <dsp:cNvSpPr/>
      </dsp:nvSpPr>
      <dsp:spPr>
        <a:xfrm rot="13913942" flipH="1" flipV="1">
          <a:off x="4228456" y="245947"/>
          <a:ext cx="386546" cy="1049403"/>
        </a:xfrm>
        <a:prstGeom prst="downArrow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kern="1200"/>
        </a:p>
      </dsp:txBody>
      <dsp:txXfrm rot="-10800000">
        <a:off x="4344420" y="455828"/>
        <a:ext cx="154618" cy="629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CA9EE-D233-447E-98D1-3DE6ADBA9ED9}" type="datetimeFigureOut">
              <a:rPr lang="en-NZ" smtClean="0"/>
              <a:t>8/08/2024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1DA43-68BB-45D2-85A9-EA4DF05459D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8997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i-NZ" dirty="0"/>
              <a:t>I </a:t>
            </a:r>
            <a:r>
              <a:rPr lang="mi-NZ" dirty="0" err="1"/>
              <a:t>am</a:t>
            </a:r>
            <a:r>
              <a:rPr lang="mi-NZ" dirty="0"/>
              <a:t> </a:t>
            </a:r>
            <a:r>
              <a:rPr lang="mi-NZ" dirty="0" err="1"/>
              <a:t>the</a:t>
            </a:r>
            <a:r>
              <a:rPr lang="mi-NZ" dirty="0"/>
              <a:t> </a:t>
            </a:r>
            <a:r>
              <a:rPr lang="mi-NZ" dirty="0" err="1"/>
              <a:t>co-chair</a:t>
            </a:r>
            <a:r>
              <a:rPr lang="mi-NZ" dirty="0"/>
              <a:t> of HCA and </a:t>
            </a:r>
            <a:r>
              <a:rPr lang="mi-NZ" dirty="0" err="1"/>
              <a:t>have</a:t>
            </a:r>
            <a:r>
              <a:rPr lang="mi-NZ" dirty="0"/>
              <a:t> </a:t>
            </a:r>
            <a:r>
              <a:rPr lang="mi-NZ" dirty="0" err="1"/>
              <a:t>no</a:t>
            </a:r>
            <a:r>
              <a:rPr lang="mi-NZ" dirty="0"/>
              <a:t> </a:t>
            </a:r>
            <a:r>
              <a:rPr lang="mi-NZ" dirty="0" err="1"/>
              <a:t>conflicts</a:t>
            </a:r>
            <a:r>
              <a:rPr lang="mi-NZ" dirty="0"/>
              <a:t> of </a:t>
            </a:r>
            <a:r>
              <a:rPr lang="mi-NZ" dirty="0" err="1"/>
              <a:t>interest</a:t>
            </a:r>
            <a:r>
              <a:rPr lang="mi-NZ" dirty="0"/>
              <a:t> </a:t>
            </a:r>
            <a:r>
              <a:rPr lang="mi-NZ" dirty="0" err="1"/>
              <a:t>to</a:t>
            </a:r>
            <a:r>
              <a:rPr lang="mi-NZ" dirty="0"/>
              <a:t> </a:t>
            </a:r>
            <a:r>
              <a:rPr lang="mi-NZ" dirty="0" err="1"/>
              <a:t>declare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1AB47-A072-452C-92D2-37FEF335700A}" type="slidenum">
              <a:rPr lang="en-NZ" smtClean="0"/>
              <a:t>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21228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i-NZ" dirty="0" err="1"/>
              <a:t>Approx</a:t>
            </a:r>
            <a:r>
              <a:rPr lang="mi-NZ" dirty="0"/>
              <a:t> 14%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1DA43-68BB-45D2-85A9-EA4DF05459D1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5976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i-NZ" dirty="0" err="1"/>
              <a:t>Stress</a:t>
            </a:r>
            <a:r>
              <a:rPr lang="mi-NZ" dirty="0"/>
              <a:t> </a:t>
            </a:r>
            <a:r>
              <a:rPr lang="mi-NZ" dirty="0" err="1"/>
              <a:t>affects</a:t>
            </a:r>
            <a:r>
              <a:rPr lang="mi-NZ" dirty="0"/>
              <a:t> </a:t>
            </a:r>
            <a:r>
              <a:rPr lang="mi-NZ" dirty="0" err="1"/>
              <a:t>brain</a:t>
            </a:r>
            <a:r>
              <a:rPr lang="mi-NZ" dirty="0"/>
              <a:t> </a:t>
            </a:r>
            <a:r>
              <a:rPr lang="mi-NZ" dirty="0" err="1"/>
              <a:t>development</a:t>
            </a:r>
            <a:r>
              <a:rPr lang="mi-NZ" dirty="0"/>
              <a:t> – </a:t>
            </a:r>
            <a:r>
              <a:rPr lang="mi-NZ" dirty="0" err="1"/>
              <a:t>it</a:t>
            </a:r>
            <a:r>
              <a:rPr lang="mi-NZ" dirty="0"/>
              <a:t> </a:t>
            </a:r>
            <a:r>
              <a:rPr lang="mi-NZ" dirty="0" err="1"/>
              <a:t>changes</a:t>
            </a:r>
            <a:r>
              <a:rPr lang="mi-NZ" dirty="0"/>
              <a:t> </a:t>
            </a:r>
            <a:r>
              <a:rPr lang="mi-NZ" dirty="0" err="1"/>
              <a:t>the</a:t>
            </a:r>
            <a:r>
              <a:rPr lang="mi-NZ" dirty="0"/>
              <a:t> </a:t>
            </a:r>
            <a:r>
              <a:rPr lang="mi-NZ" dirty="0" err="1"/>
              <a:t>structure</a:t>
            </a:r>
            <a:r>
              <a:rPr lang="mi-NZ" dirty="0"/>
              <a:t> of </a:t>
            </a:r>
            <a:r>
              <a:rPr lang="mi-NZ" dirty="0" err="1"/>
              <a:t>brain</a:t>
            </a:r>
            <a:r>
              <a:rPr lang="mi-NZ" dirty="0"/>
              <a:t> </a:t>
            </a:r>
            <a:r>
              <a:rPr lang="mi-NZ" dirty="0" err="1"/>
              <a:t>to</a:t>
            </a:r>
            <a:r>
              <a:rPr lang="mi-NZ" dirty="0"/>
              <a:t> </a:t>
            </a:r>
            <a:r>
              <a:rPr lang="mi-NZ" dirty="0" err="1"/>
              <a:t>increase</a:t>
            </a:r>
            <a:r>
              <a:rPr lang="mi-NZ" dirty="0"/>
              <a:t> </a:t>
            </a:r>
            <a:r>
              <a:rPr lang="mi-NZ" dirty="0" err="1"/>
              <a:t>likelihood</a:t>
            </a:r>
            <a:r>
              <a:rPr lang="mi-NZ" dirty="0"/>
              <a:t> of </a:t>
            </a:r>
            <a:r>
              <a:rPr lang="mi-NZ" dirty="0" err="1"/>
              <a:t>long-term</a:t>
            </a:r>
            <a:r>
              <a:rPr lang="mi-NZ" dirty="0"/>
              <a:t> </a:t>
            </a:r>
            <a:r>
              <a:rPr lang="mi-NZ" dirty="0" err="1"/>
              <a:t>mental</a:t>
            </a:r>
            <a:r>
              <a:rPr lang="mi-NZ" dirty="0"/>
              <a:t> Health </a:t>
            </a:r>
            <a:r>
              <a:rPr lang="mi-NZ" dirty="0" err="1"/>
              <a:t>problems</a:t>
            </a:r>
            <a:r>
              <a:rPr lang="mi-NZ" dirty="0"/>
              <a:t> </a:t>
            </a:r>
            <a:r>
              <a:rPr lang="mi-NZ" dirty="0" err="1"/>
              <a:t>including</a:t>
            </a:r>
            <a:r>
              <a:rPr lang="mi-NZ" dirty="0"/>
              <a:t> </a:t>
            </a:r>
            <a:r>
              <a:rPr lang="mi-NZ" dirty="0" err="1"/>
              <a:t>hperanctivity</a:t>
            </a:r>
            <a:r>
              <a:rPr lang="mi-NZ" dirty="0"/>
              <a:t> and </a:t>
            </a:r>
            <a:r>
              <a:rPr lang="mi-NZ" dirty="0" err="1"/>
              <a:t>inaatention</a:t>
            </a:r>
            <a:r>
              <a:rPr lang="mi-NZ" dirty="0"/>
              <a:t>, </a:t>
            </a:r>
            <a:r>
              <a:rPr lang="mi-NZ" dirty="0" err="1"/>
              <a:t>suicidal</a:t>
            </a:r>
            <a:r>
              <a:rPr lang="mi-NZ" dirty="0"/>
              <a:t> </a:t>
            </a:r>
            <a:r>
              <a:rPr lang="mi-NZ" dirty="0" err="1"/>
              <a:t>ideation</a:t>
            </a:r>
            <a:r>
              <a:rPr lang="mi-NZ" dirty="0"/>
              <a:t>, </a:t>
            </a:r>
            <a:r>
              <a:rPr lang="mi-NZ" dirty="0" err="1"/>
              <a:t>depression</a:t>
            </a:r>
            <a:r>
              <a:rPr lang="mi-NZ" dirty="0"/>
              <a:t> and </a:t>
            </a:r>
            <a:r>
              <a:rPr lang="mi-NZ" dirty="0" err="1"/>
              <a:t>anxiety</a:t>
            </a:r>
            <a:endParaRPr lang="mi-NZ" dirty="0"/>
          </a:p>
          <a:p>
            <a:r>
              <a:rPr lang="en-NZ" dirty="0"/>
              <a:t>It’s not just kids in food insecure households that suffer from the stress of lack of money for food – their food secure classmates can be affected by the stress of worrying about kids who are hungry.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1DA43-68BB-45D2-85A9-EA4DF05459D1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7466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74151"/>
                </a:solidFill>
                <a:effectLst/>
                <a:latin typeface="Montserrat" panose="00000500000000000000" pitchFamily="2" charset="0"/>
              </a:rPr>
              <a:t>To put this achievement gap into perspective, twenty points on the PISA scale is regarded as approximately equivalent to an average year of learning for 15-year-olds.</a:t>
            </a:r>
            <a:r>
              <a:rPr lang="en-US" b="0" i="0" baseline="30000" dirty="0">
                <a:solidFill>
                  <a:srgbClr val="374151"/>
                </a:solidFill>
                <a:effectLst/>
                <a:latin typeface="Montserrat" panose="00000500000000000000" pitchFamily="2" charset="0"/>
              </a:rPr>
              <a:t>3,4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1DA43-68BB-45D2-85A9-EA4DF05459D1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18790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1DA43-68BB-45D2-85A9-EA4DF05459D1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0205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1DA43-68BB-45D2-85A9-EA4DF05459D1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2716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242C6-5AFD-39D8-BF29-12861E225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D74AF1-3E48-8CA1-4C51-4175BA006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FBAFC-2B96-5091-ED82-549702585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EE57-B870-4D95-9DF8-BFD50E615B67}" type="datetimeFigureOut">
              <a:rPr lang="en-NZ" smtClean="0"/>
              <a:t>8/08/2024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ABFF9-F0B7-5AAB-265B-AE001F4DD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A230B-33B0-4A62-4A88-3BF7293D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BBE6-F3E8-4433-BF26-A0287E0CD7A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9014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8D9EA-125E-5471-419A-C8D45B22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01D949-FA73-E830-3F5A-5E8039B3D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734EA-C0EB-9B28-72F0-F5DD3B593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EE57-B870-4D95-9DF8-BFD50E615B67}" type="datetimeFigureOut">
              <a:rPr lang="en-NZ" smtClean="0"/>
              <a:t>8/08/2024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44F51-EF77-6F49-5EA8-01D52C9B4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8F189-6918-22DB-9E04-D6FD80C37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BBE6-F3E8-4433-BF26-A0287E0CD7A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1156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837289-90FE-E2D0-A747-47DB9E36A6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103DFE-0572-9827-414F-25AD6A63C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BE3CE-EEE0-EABB-3CB7-744C6BDE0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EE57-B870-4D95-9DF8-BFD50E615B67}" type="datetimeFigureOut">
              <a:rPr lang="en-NZ" smtClean="0"/>
              <a:t>8/08/2024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6C9C7-1C7D-6BF2-F862-DF0CF28C0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E82BC-721F-7276-CE6D-02A22E803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BBE6-F3E8-4433-BF26-A0287E0CD7A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2617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221F3-4C4C-7009-B3C3-450E5B09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5A679-8C6E-4A10-A2AE-A29814C04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C7164-9C89-9633-2281-600C8E45C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EE57-B870-4D95-9DF8-BFD50E615B67}" type="datetimeFigureOut">
              <a:rPr lang="en-NZ" smtClean="0"/>
              <a:t>8/08/2024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0C3FE-4E21-BB4C-A4FF-CDA29F64F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DDD70-32DA-A70D-ACBE-4618D4D67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BBE6-F3E8-4433-BF26-A0287E0CD7A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210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5A403-D528-9D7E-EBB9-2DD48064C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82BB2-C86C-B66A-4031-6B42CBB27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9FB9D-229B-6071-EAAB-1D272D657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EE57-B870-4D95-9DF8-BFD50E615B67}" type="datetimeFigureOut">
              <a:rPr lang="en-NZ" smtClean="0"/>
              <a:t>8/08/2024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9B923-9726-8B1D-FB46-207E31147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6DD9D-E690-BCE4-8B68-DE4218DF3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BBE6-F3E8-4433-BF26-A0287E0CD7A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817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86FBB-2E31-5093-7E05-7857035A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59054-EA73-8C71-10CF-1900D36ED7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88FDC5-29B8-0A71-5E54-CC060B1B1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2E9FB-7211-57AE-4231-270C9B64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EE57-B870-4D95-9DF8-BFD50E615B67}" type="datetimeFigureOut">
              <a:rPr lang="en-NZ" smtClean="0"/>
              <a:t>8/08/2024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766A0-BD4D-6826-2AA6-C1EA99074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E5BE2-0BB7-98CB-A1BA-8AFAF1A7F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BBE6-F3E8-4433-BF26-A0287E0CD7A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667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6351-188C-5243-FF5D-E26D016BF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66291-0884-00B6-00C1-DBAD83726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15081-0891-C021-55B6-6A8E153E3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01A45C-65B7-5EFC-C0FE-E746C7F74A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66D622-7653-80BD-105F-71AC84F2D1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8C9D1D-F21B-8B5A-1848-C40A4532F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EE57-B870-4D95-9DF8-BFD50E615B67}" type="datetimeFigureOut">
              <a:rPr lang="en-NZ" smtClean="0"/>
              <a:t>8/08/2024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8D4453-F277-53E4-E758-93804E2B3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95AB67-3490-6304-033F-D34513DB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BBE6-F3E8-4433-BF26-A0287E0CD7A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0737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E5524-5DEF-EA53-51F5-FBDDD8696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B650C6-FC68-254D-DB13-25AD4DF71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EE57-B870-4D95-9DF8-BFD50E615B67}" type="datetimeFigureOut">
              <a:rPr lang="en-NZ" smtClean="0"/>
              <a:t>8/08/2024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98993E-E3A7-B4B6-B35E-6081BB5B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20EE84-B826-BB07-07F3-39C5C8053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BBE6-F3E8-4433-BF26-A0287E0CD7A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03943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3E0F7E-22ED-C6FB-C352-01CB6DE17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EE57-B870-4D95-9DF8-BFD50E615B67}" type="datetimeFigureOut">
              <a:rPr lang="en-NZ" smtClean="0"/>
              <a:t>8/08/2024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DDB5B6-D941-7962-89F5-150D38C1C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B53B6-DD3E-0B44-56A3-E698AE30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BBE6-F3E8-4433-BF26-A0287E0CD7A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677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AB820-13BC-DDFB-50FD-3BF934AA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6F63A-A439-B536-5967-06E7D991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F13D65-9A77-45AA-8A87-E5963631F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AB697-97B1-CEE9-F821-F6E6880B8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EE57-B870-4D95-9DF8-BFD50E615B67}" type="datetimeFigureOut">
              <a:rPr lang="en-NZ" smtClean="0"/>
              <a:t>8/08/2024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8D289-536E-C483-D98E-C6D905A8A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9BB9B-F5B7-9222-44E6-E7223168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BBE6-F3E8-4433-BF26-A0287E0CD7A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107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5381C-0E90-F85F-EE9D-DE169DC3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6B7ADC-DB18-9B23-9EA9-499A0F997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18C560-A718-B32C-8FF5-D4AFAAECF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5DAF79-82FC-E47F-FA48-D8F5A1A0C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EE57-B870-4D95-9DF8-BFD50E615B67}" type="datetimeFigureOut">
              <a:rPr lang="en-NZ" smtClean="0"/>
              <a:t>8/08/2024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7C06D-A64A-CF59-68E2-7F15D2F60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45A16-4BB6-319F-5F5B-149D24702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BBE6-F3E8-4433-BF26-A0287E0CD7A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608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317EA2-E9CA-F16A-5BA8-AD2C3BC8B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13BD-7740-9010-257D-A7AB3075A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1404E-03FA-1F73-57FD-7E97954A28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38EE57-B870-4D95-9DF8-BFD50E615B67}" type="datetimeFigureOut">
              <a:rPr lang="en-NZ" smtClean="0"/>
              <a:t>8/08/2024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FBDF2-8019-55C5-B57F-1B9CB3D7E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7B2F1-B915-39B1-150F-CA153BC5A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42BBE6-F3E8-4433-BF26-A0287E0CD7A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065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9A8BE-2D8E-A111-34E9-7A444FFF9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4876" y="4310495"/>
            <a:ext cx="9144000" cy="1152663"/>
          </a:xfrm>
        </p:spPr>
        <p:txBody>
          <a:bodyPr anchor="ctr">
            <a:normAutofit/>
          </a:bodyPr>
          <a:lstStyle/>
          <a:p>
            <a:r>
              <a:rPr lang="en-US" sz="3700" b="1" dirty="0">
                <a:solidFill>
                  <a:schemeClr val="accent1">
                    <a:lumMod val="50000"/>
                  </a:schemeClr>
                </a:solidFill>
              </a:rPr>
              <a:t>How food poverty impacts on learning</a:t>
            </a:r>
            <a:endParaRPr lang="en-NZ" sz="3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811821-C4F8-59E0-69EC-664439668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476" y="5674599"/>
            <a:ext cx="9144000" cy="1051525"/>
          </a:xfrm>
        </p:spPr>
        <p:txBody>
          <a:bodyPr>
            <a:normAutofit/>
          </a:bodyPr>
          <a:lstStyle/>
          <a:p>
            <a:r>
              <a:rPr lang="en-NZ" sz="1800" b="1" dirty="0">
                <a:solidFill>
                  <a:schemeClr val="accent1">
                    <a:lumMod val="50000"/>
                  </a:schemeClr>
                </a:solidFill>
              </a:rPr>
              <a:t>Professor Lisa Te Morenga, Research Centre for Hauora and Health, Massey University</a:t>
            </a:r>
          </a:p>
          <a:p>
            <a:r>
              <a:rPr lang="en-NZ" sz="1500" dirty="0">
                <a:solidFill>
                  <a:schemeClr val="accent1">
                    <a:lumMod val="50000"/>
                  </a:schemeClr>
                </a:solidFill>
              </a:rPr>
              <a:t>Te </a:t>
            </a:r>
            <a:r>
              <a:rPr lang="en-NZ" sz="1500" dirty="0" err="1">
                <a:solidFill>
                  <a:schemeClr val="accent1">
                    <a:lumMod val="50000"/>
                  </a:schemeClr>
                </a:solidFill>
              </a:rPr>
              <a:t>Aparangi</a:t>
            </a:r>
            <a:r>
              <a:rPr lang="en-NZ" sz="1500" dirty="0">
                <a:solidFill>
                  <a:schemeClr val="accent1">
                    <a:lumMod val="50000"/>
                  </a:schemeClr>
                </a:solidFill>
              </a:rPr>
              <a:t>-Royal Society of NZ Rutherford Discovery Fellow</a:t>
            </a:r>
          </a:p>
          <a:p>
            <a:endParaRPr lang="en-NZ" sz="1500" dirty="0"/>
          </a:p>
        </p:txBody>
      </p:sp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F913A2C-FDCC-72B8-C94C-D47BDBFC5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27" y="1116125"/>
            <a:ext cx="8349415" cy="1899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979BC-6AF2-CC81-412A-D35D92C8E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58" y="537444"/>
            <a:ext cx="2765253" cy="402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36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at,noodles,children,pasta,spaghetti - free image from needpix.com">
            <a:extLst>
              <a:ext uri="{FF2B5EF4-FFF2-40B4-BE49-F238E27FC236}">
                <a16:creationId xmlns:a16="http://schemas.microsoft.com/office/drawing/2014/main" id="{C134D6D1-A2CC-25CD-AB10-E68A2A690A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693" y="1676400"/>
            <a:ext cx="6082613" cy="405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243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0E053A-9921-3F69-CC17-A0991B246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02733"/>
            <a:ext cx="12293599" cy="819573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516BF3-124E-3E49-FF5B-2422FB092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07760" y="3703280"/>
            <a:ext cx="5844474" cy="2738159"/>
          </a:xfrm>
        </p:spPr>
      </p:pic>
    </p:spTree>
    <p:extLst>
      <p:ext uri="{BB962C8B-B14F-4D97-AF65-F5344CB8AC3E}">
        <p14:creationId xmlns:p14="http://schemas.microsoft.com/office/powerpoint/2010/main" val="42868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Line plot showing percentage of NZ youth experiencing food poverty">
            <a:extLst>
              <a:ext uri="{FF2B5EF4-FFF2-40B4-BE49-F238E27FC236}">
                <a16:creationId xmlns:a16="http://schemas.microsoft.com/office/drawing/2014/main" id="{5DB9CC10-3F80-AF8F-E871-34B990764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72" y="1690688"/>
            <a:ext cx="8694075" cy="473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CD8D33-1658-7FDD-14F3-3FDE038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 err="1"/>
              <a:t>Household</a:t>
            </a:r>
            <a:r>
              <a:rPr lang="mi-NZ" dirty="0"/>
              <a:t> </a:t>
            </a:r>
            <a:r>
              <a:rPr lang="mi-NZ" dirty="0" err="1"/>
              <a:t>food</a:t>
            </a:r>
            <a:r>
              <a:rPr lang="mi-NZ" dirty="0"/>
              <a:t> </a:t>
            </a:r>
            <a:r>
              <a:rPr lang="mi-NZ" dirty="0" err="1"/>
              <a:t>insecurity</a:t>
            </a:r>
            <a:r>
              <a:rPr lang="mi-NZ" dirty="0"/>
              <a:t> </a:t>
            </a:r>
            <a:r>
              <a:rPr lang="mi-NZ" dirty="0" err="1"/>
              <a:t>is</a:t>
            </a:r>
            <a:r>
              <a:rPr lang="mi-NZ" dirty="0"/>
              <a:t> </a:t>
            </a:r>
            <a:r>
              <a:rPr lang="mi-NZ" dirty="0" err="1"/>
              <a:t>rising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7975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,605 Child Empty Bowl Royalty-Free Photos and Stock Images | Shutterstock">
            <a:extLst>
              <a:ext uri="{FF2B5EF4-FFF2-40B4-BE49-F238E27FC236}">
                <a16:creationId xmlns:a16="http://schemas.microsoft.com/office/drawing/2014/main" id="{B3035147-8483-2271-9CA1-F062D4BDE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200" y="-1109133"/>
            <a:ext cx="13167360" cy="877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row: Bent-Up 13">
            <a:extLst>
              <a:ext uri="{FF2B5EF4-FFF2-40B4-BE49-F238E27FC236}">
                <a16:creationId xmlns:a16="http://schemas.microsoft.com/office/drawing/2014/main" id="{C9CD9486-8507-1C2C-2011-6AD4E59145F1}"/>
              </a:ext>
            </a:extLst>
          </p:cNvPr>
          <p:cNvSpPr/>
          <p:nvPr/>
        </p:nvSpPr>
        <p:spPr>
          <a:xfrm flipV="1">
            <a:off x="4836160" y="2723318"/>
            <a:ext cx="985520" cy="452120"/>
          </a:xfrm>
          <a:prstGeom prst="bentUpArrow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114E129C-04EA-8647-A0E8-A89C6085E5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241354"/>
              </p:ext>
            </p:extLst>
          </p:nvPr>
        </p:nvGraphicFramePr>
        <p:xfrm>
          <a:off x="-243840" y="304800"/>
          <a:ext cx="12435840" cy="6116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7F2EA4BD-8DED-B40C-29B0-28F3A7A04625}"/>
              </a:ext>
            </a:extLst>
          </p:cNvPr>
          <p:cNvSpPr/>
          <p:nvPr/>
        </p:nvSpPr>
        <p:spPr>
          <a:xfrm rot="10800000">
            <a:off x="6107994" y="2723318"/>
            <a:ext cx="985520" cy="452120"/>
          </a:xfrm>
          <a:prstGeom prst="bentUpArrow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712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egetables and fruits with healthy food set icons Vector Image">
            <a:extLst>
              <a:ext uri="{FF2B5EF4-FFF2-40B4-BE49-F238E27FC236}">
                <a16:creationId xmlns:a16="http://schemas.microsoft.com/office/drawing/2014/main" id="{F9B665F1-498E-5B0C-392F-57CA4ED5F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827" b="16625"/>
          <a:stretch/>
        </p:blipFill>
        <p:spPr bwMode="auto">
          <a:xfrm>
            <a:off x="2078652" y="-289367"/>
            <a:ext cx="7793037" cy="659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B9E8D2-E65F-DD35-EF32-4FF73AAFEB8F}"/>
              </a:ext>
            </a:extLst>
          </p:cNvPr>
          <p:cNvSpPr/>
          <p:nvPr/>
        </p:nvSpPr>
        <p:spPr>
          <a:xfrm>
            <a:off x="2096555" y="872317"/>
            <a:ext cx="16791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folate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184FF1-2E24-6093-32D9-0CEDC49ECBC9}"/>
              </a:ext>
            </a:extLst>
          </p:cNvPr>
          <p:cNvSpPr/>
          <p:nvPr/>
        </p:nvSpPr>
        <p:spPr>
          <a:xfrm>
            <a:off x="6958622" y="314408"/>
            <a:ext cx="11882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iron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199E96-F7FB-D086-131D-B40B9E2B7981}"/>
              </a:ext>
            </a:extLst>
          </p:cNvPr>
          <p:cNvSpPr/>
          <p:nvPr/>
        </p:nvSpPr>
        <p:spPr>
          <a:xfrm>
            <a:off x="1181600" y="5524018"/>
            <a:ext cx="28608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 vitamins</a:t>
            </a:r>
            <a:endParaRPr lang="en-US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902ACE-0DCD-B2F5-D70D-6008769CA638}"/>
              </a:ext>
            </a:extLst>
          </p:cNvPr>
          <p:cNvSpPr/>
          <p:nvPr/>
        </p:nvSpPr>
        <p:spPr>
          <a:xfrm>
            <a:off x="4280313" y="410652"/>
            <a:ext cx="17812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iodine</a:t>
            </a:r>
            <a:endParaRPr lang="en-US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79ABF4-A57A-912B-7390-E2F153165C41}"/>
              </a:ext>
            </a:extLst>
          </p:cNvPr>
          <p:cNvSpPr/>
          <p:nvPr/>
        </p:nvSpPr>
        <p:spPr>
          <a:xfrm>
            <a:off x="9698881" y="2852538"/>
            <a:ext cx="20302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protein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57B33C-9D9E-96A7-B469-68A821F677D6}"/>
              </a:ext>
            </a:extLst>
          </p:cNvPr>
          <p:cNvSpPr/>
          <p:nvPr/>
        </p:nvSpPr>
        <p:spPr>
          <a:xfrm>
            <a:off x="531905" y="3765801"/>
            <a:ext cx="13709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fibre</a:t>
            </a:r>
            <a:endParaRPr lang="en-US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A5DF7E-715D-6776-2FFB-DD5F2EF31C07}"/>
              </a:ext>
            </a:extLst>
          </p:cNvPr>
          <p:cNvSpPr/>
          <p:nvPr/>
        </p:nvSpPr>
        <p:spPr>
          <a:xfrm>
            <a:off x="9445511" y="4227466"/>
            <a:ext cx="22574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calcium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CD2B77-6659-B0C5-A55A-B18159D86661}"/>
              </a:ext>
            </a:extLst>
          </p:cNvPr>
          <p:cNvSpPr/>
          <p:nvPr/>
        </p:nvSpPr>
        <p:spPr>
          <a:xfrm>
            <a:off x="641702" y="2274837"/>
            <a:ext cx="25691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vitamin 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D32420-1407-25D1-6F50-7A6B1D1871D4}"/>
              </a:ext>
            </a:extLst>
          </p:cNvPr>
          <p:cNvSpPr/>
          <p:nvPr/>
        </p:nvSpPr>
        <p:spPr>
          <a:xfrm>
            <a:off x="9254372" y="1987227"/>
            <a:ext cx="12346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zinc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83B439-1865-A9A9-E573-B3EBBD303043}"/>
              </a:ext>
            </a:extLst>
          </p:cNvPr>
          <p:cNvSpPr txBox="1"/>
          <p:nvPr/>
        </p:nvSpPr>
        <p:spPr>
          <a:xfrm>
            <a:off x="3945972" y="5985683"/>
            <a:ext cx="35428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</a:t>
            </a:r>
            <a:r>
              <a:rPr lang="en-US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agnesium</a:t>
            </a:r>
            <a:endParaRPr lang="en-NZ" sz="4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A88EB1-0EAB-9AC4-19B2-684EFCBD1CD5}"/>
              </a:ext>
            </a:extLst>
          </p:cNvPr>
          <p:cNvSpPr txBox="1"/>
          <p:nvPr/>
        </p:nvSpPr>
        <p:spPr>
          <a:xfrm>
            <a:off x="8100265" y="5442892"/>
            <a:ext cx="35428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phosphorus</a:t>
            </a:r>
            <a:endParaRPr lang="en-NZ" sz="4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74F42-398E-AC8D-6824-5FEDCB021981}"/>
              </a:ext>
            </a:extLst>
          </p:cNvPr>
          <p:cNvSpPr/>
          <p:nvPr/>
        </p:nvSpPr>
        <p:spPr>
          <a:xfrm>
            <a:off x="7693172" y="1146050"/>
            <a:ext cx="35046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omega-3 fats</a:t>
            </a:r>
          </a:p>
        </p:txBody>
      </p:sp>
    </p:spTree>
    <p:extLst>
      <p:ext uri="{BB962C8B-B14F-4D97-AF65-F5344CB8AC3E}">
        <p14:creationId xmlns:p14="http://schemas.microsoft.com/office/powerpoint/2010/main" val="3953168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emispheres gray brain Free illustrations - Free digitally-made  illustrations on creazilla.com">
            <a:extLst>
              <a:ext uri="{FF2B5EF4-FFF2-40B4-BE49-F238E27FC236}">
                <a16:creationId xmlns:a16="http://schemas.microsoft.com/office/drawing/2014/main" id="{1631142E-2376-6F7A-8FDA-DD4E5BABC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06" y="1682278"/>
            <a:ext cx="2921986" cy="362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6ED356-BBF8-B52E-B15C-96E48220F004}"/>
              </a:ext>
            </a:extLst>
          </p:cNvPr>
          <p:cNvSpPr/>
          <p:nvPr/>
        </p:nvSpPr>
        <p:spPr>
          <a:xfrm>
            <a:off x="4823966" y="125452"/>
            <a:ext cx="2191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Stress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04B737-0A14-1F74-75E0-7386377425CC}"/>
              </a:ext>
            </a:extLst>
          </p:cNvPr>
          <p:cNvSpPr/>
          <p:nvPr/>
        </p:nvSpPr>
        <p:spPr>
          <a:xfrm>
            <a:off x="1383168" y="2161149"/>
            <a:ext cx="323547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Brain </a:t>
            </a:r>
            <a:r>
              <a:rPr lang="en-US" sz="36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remodelling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794183-4874-F361-A597-035F4F73124A}"/>
              </a:ext>
            </a:extLst>
          </p:cNvPr>
          <p:cNvSpPr/>
          <p:nvPr/>
        </p:nvSpPr>
        <p:spPr>
          <a:xfrm rot="20643335">
            <a:off x="6885864" y="2017649"/>
            <a:ext cx="32354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 3" panose="05040102010807070707" pitchFamily="18" charset="2"/>
              </a:rPr>
              <a:t></a:t>
            </a:r>
            <a:r>
              <a:rPr lang="en-US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cortisol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F974CA-5949-BF20-48CE-96E2941E0A65}"/>
              </a:ext>
            </a:extLst>
          </p:cNvPr>
          <p:cNvSpPr/>
          <p:nvPr/>
        </p:nvSpPr>
        <p:spPr>
          <a:xfrm rot="846452">
            <a:off x="7359634" y="3730151"/>
            <a:ext cx="42632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 3" panose="05040102010807070707" pitchFamily="18" charset="2"/>
              </a:rPr>
              <a:t></a:t>
            </a:r>
            <a:r>
              <a:rPr lang="en-US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glucocorticoids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7FC852-93F1-110F-AF13-C0A0694295B4}"/>
              </a:ext>
            </a:extLst>
          </p:cNvPr>
          <p:cNvSpPr/>
          <p:nvPr/>
        </p:nvSpPr>
        <p:spPr>
          <a:xfrm>
            <a:off x="1666222" y="5778441"/>
            <a:ext cx="830400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attention  </a:t>
            </a:r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perception</a:t>
            </a:r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mood</a:t>
            </a:r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</a:t>
            </a:r>
            <a:r>
              <a:rPr lang="en-US" sz="28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behaviour</a:t>
            </a:r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</a:t>
            </a:r>
          </a:p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emotion</a:t>
            </a:r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</a:t>
            </a:r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learning</a:t>
            </a:r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</a:t>
            </a:r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memory  </a:t>
            </a:r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mental health  </a:t>
            </a:r>
            <a:r>
              <a:rPr lang="en-US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anxiety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8546F18B-7AF9-301C-51C3-89F353E95281}"/>
              </a:ext>
            </a:extLst>
          </p:cNvPr>
          <p:cNvSpPr/>
          <p:nvPr/>
        </p:nvSpPr>
        <p:spPr>
          <a:xfrm>
            <a:off x="5919907" y="1048782"/>
            <a:ext cx="272549" cy="53689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4210E5E4-01EE-CBE7-EBF8-353EDBF7BFF2}"/>
              </a:ext>
            </a:extLst>
          </p:cNvPr>
          <p:cNvSpPr/>
          <p:nvPr/>
        </p:nvSpPr>
        <p:spPr>
          <a:xfrm>
            <a:off x="5846601" y="5241542"/>
            <a:ext cx="272549" cy="53689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6499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FD639-DD70-C145-0EC8-C3A6E2161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 err="1"/>
              <a:t>Hunger</a:t>
            </a:r>
            <a:r>
              <a:rPr lang="mi-NZ" dirty="0"/>
              <a:t> </a:t>
            </a:r>
            <a:r>
              <a:rPr lang="mi-NZ" dirty="0" err="1"/>
              <a:t>impacts</a:t>
            </a:r>
            <a:r>
              <a:rPr lang="mi-NZ" dirty="0"/>
              <a:t> </a:t>
            </a:r>
            <a:r>
              <a:rPr lang="mi-NZ" dirty="0" err="1"/>
              <a:t>learning</a:t>
            </a:r>
            <a:endParaRPr lang="en-NZ" dirty="0"/>
          </a:p>
        </p:txBody>
      </p:sp>
      <p:pic>
        <p:nvPicPr>
          <p:cNvPr id="4098" name="Picture 2" descr="Dual axis bar and line chart showing the percentage of students falling in each food poverty category, and how each category performs on PISA achievement scales">
            <a:extLst>
              <a:ext uri="{FF2B5EF4-FFF2-40B4-BE49-F238E27FC236}">
                <a16:creationId xmlns:a16="http://schemas.microsoft.com/office/drawing/2014/main" id="{1DFA3A47-E5C5-79FA-D573-15F96F8776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440" y="1504791"/>
            <a:ext cx="8930640" cy="465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AD934E-866B-28DF-1E11-21B5F8ECD918}"/>
              </a:ext>
            </a:extLst>
          </p:cNvPr>
          <p:cNvSpPr txBox="1"/>
          <p:nvPr/>
        </p:nvSpPr>
        <p:spPr>
          <a:xfrm>
            <a:off x="1188334" y="6308209"/>
            <a:ext cx="9815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dirty="0"/>
              <a:t>https://www.phcc.org.nz/briefing/food-poverty-nz-teens-creating-achievement-lag-four-years</a:t>
            </a:r>
          </a:p>
        </p:txBody>
      </p:sp>
    </p:spTree>
    <p:extLst>
      <p:ext uri="{BB962C8B-B14F-4D97-AF65-F5344CB8AC3E}">
        <p14:creationId xmlns:p14="http://schemas.microsoft.com/office/powerpoint/2010/main" val="88243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FF0BA-E7C0-12DD-EF35-DA477BC42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/>
              <a:t>Ka Ora Ka Ako </a:t>
            </a:r>
            <a:r>
              <a:rPr lang="mi-NZ" dirty="0" err="1"/>
              <a:t>has</a:t>
            </a:r>
            <a:r>
              <a:rPr lang="mi-NZ" dirty="0"/>
              <a:t> </a:t>
            </a:r>
            <a:r>
              <a:rPr lang="mi-NZ" dirty="0" err="1"/>
              <a:t>made</a:t>
            </a:r>
            <a:r>
              <a:rPr lang="mi-NZ" dirty="0"/>
              <a:t> a </a:t>
            </a:r>
            <a:r>
              <a:rPr lang="mi-NZ" dirty="0" err="1"/>
              <a:t>difference</a:t>
            </a:r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86E2F2-A9BA-2160-314A-34D9D3531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63688"/>
            <a:ext cx="6721736" cy="44223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2EC621-0212-E8C5-92AC-3329BB656D89}"/>
              </a:ext>
            </a:extLst>
          </p:cNvPr>
          <p:cNvSpPr txBox="1"/>
          <p:nvPr/>
        </p:nvSpPr>
        <p:spPr>
          <a:xfrm>
            <a:off x="1683657" y="6308209"/>
            <a:ext cx="1259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dirty="0"/>
              <a:t>https://www.phcc.org.nz/briefing/evidence-free-school-lunches-are-they-worth-investing</a:t>
            </a:r>
          </a:p>
        </p:txBody>
      </p:sp>
      <p:pic>
        <p:nvPicPr>
          <p:cNvPr id="9" name="Picture 8" descr="A group of girls sitting on a bench&#10;&#10;Description automatically generated">
            <a:extLst>
              <a:ext uri="{FF2B5EF4-FFF2-40B4-BE49-F238E27FC236}">
                <a16:creationId xmlns:a16="http://schemas.microsoft.com/office/drawing/2014/main" id="{71FB25F1-8922-A70C-512C-FAF62B250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581" y="2475593"/>
            <a:ext cx="3349219" cy="223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1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0DD79F-11D6-0873-33B6-33EB735F5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583" y="2214562"/>
            <a:ext cx="4250530" cy="2428874"/>
          </a:xfrm>
          <a:prstGeom prst="rect">
            <a:avLst/>
          </a:prstGeom>
        </p:spPr>
      </p:pic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8C5272F6-BBF1-6DDA-1D6A-BC8700DE0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02" y="1978643"/>
            <a:ext cx="4410183" cy="3363699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69E45906-DDC0-DCB7-9E9A-87249434B279}"/>
              </a:ext>
            </a:extLst>
          </p:cNvPr>
          <p:cNvSpPr/>
          <p:nvPr/>
        </p:nvSpPr>
        <p:spPr>
          <a:xfrm>
            <a:off x="5683170" y="3428999"/>
            <a:ext cx="1296364" cy="4485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51F759-7B22-288E-1FD6-52469065C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i-NZ" dirty="0"/>
              <a:t>2025 </a:t>
            </a:r>
            <a:r>
              <a:rPr lang="mi-NZ" dirty="0" err="1"/>
              <a:t>lunches</a:t>
            </a:r>
            <a:r>
              <a:rPr lang="mi-NZ" dirty="0"/>
              <a:t> for </a:t>
            </a:r>
            <a:r>
              <a:rPr lang="mi-NZ" dirty="0" err="1"/>
              <a:t>year</a:t>
            </a:r>
            <a:r>
              <a:rPr lang="mi-NZ" dirty="0"/>
              <a:t> 7s and </a:t>
            </a:r>
            <a:r>
              <a:rPr lang="mi-NZ" dirty="0" err="1"/>
              <a:t>above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1813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12DAA9-394D-8C19-CDB8-13F514C65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994" y="942628"/>
            <a:ext cx="7602011" cy="49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98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249</Words>
  <Application>Microsoft Office PowerPoint</Application>
  <PresentationFormat>Widescreen</PresentationFormat>
  <Paragraphs>45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Montserrat</vt:lpstr>
      <vt:lpstr>Wingdings 3</vt:lpstr>
      <vt:lpstr>Office Theme</vt:lpstr>
      <vt:lpstr>How food poverty impacts on learning</vt:lpstr>
      <vt:lpstr>Household food insecurity is rising</vt:lpstr>
      <vt:lpstr>PowerPoint Presentation</vt:lpstr>
      <vt:lpstr>PowerPoint Presentation</vt:lpstr>
      <vt:lpstr>PowerPoint Presentation</vt:lpstr>
      <vt:lpstr>Hunger impacts learning</vt:lpstr>
      <vt:lpstr>Ka Ora Ka Ako has made a difference</vt:lpstr>
      <vt:lpstr>2025 lunches for year 7s and above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food poverty impacts on learning</dc:title>
  <dc:creator>Te Morenga, Lisa</dc:creator>
  <cp:lastModifiedBy>Debbie Levy</cp:lastModifiedBy>
  <cp:revision>2</cp:revision>
  <dcterms:created xsi:type="dcterms:W3CDTF">2024-08-06T02:04:37Z</dcterms:created>
  <dcterms:modified xsi:type="dcterms:W3CDTF">2024-08-08T00:10:40Z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d9e4d68-54d0-40a5-8c9a-85a36c87352c_Enabled">
    <vt:lpwstr>true</vt:lpwstr>
  </property>
  <property fmtid="{D5CDD505-2E9C-101B-9397-08002B2CF9AE}" pid="3" name="MSIP_Label_bd9e4d68-54d0-40a5-8c9a-85a36c87352c_SetDate">
    <vt:lpwstr>2024-08-07T01:44:15Z</vt:lpwstr>
  </property>
  <property fmtid="{D5CDD505-2E9C-101B-9397-08002B2CF9AE}" pid="4" name="MSIP_Label_bd9e4d68-54d0-40a5-8c9a-85a36c87352c_Method">
    <vt:lpwstr>Standard</vt:lpwstr>
  </property>
  <property fmtid="{D5CDD505-2E9C-101B-9397-08002B2CF9AE}" pid="5" name="MSIP_Label_bd9e4d68-54d0-40a5-8c9a-85a36c87352c_Name">
    <vt:lpwstr>Unclassified</vt:lpwstr>
  </property>
  <property fmtid="{D5CDD505-2E9C-101B-9397-08002B2CF9AE}" pid="6" name="MSIP_Label_bd9e4d68-54d0-40a5-8c9a-85a36c87352c_SiteId">
    <vt:lpwstr>388728e1-bbd0-4378-98dc-f8682e644300</vt:lpwstr>
  </property>
  <property fmtid="{D5CDD505-2E9C-101B-9397-08002B2CF9AE}" pid="7" name="MSIP_Label_bd9e4d68-54d0-40a5-8c9a-85a36c87352c_ActionId">
    <vt:lpwstr>a50d5636-9b44-4372-8111-55f4c955ea60</vt:lpwstr>
  </property>
  <property fmtid="{D5CDD505-2E9C-101B-9397-08002B2CF9AE}" pid="8" name="MSIP_Label_bd9e4d68-54d0-40a5-8c9a-85a36c87352c_ContentBits">
    <vt:lpwstr>0</vt:lpwstr>
  </property>
</Properties>
</file>