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5" Type="http://schemas.openxmlformats.org/officeDocument/2006/relationships/custom-properties" Target="docProps/custom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3"/>
  </p:notesMasterIdLst>
  <p:sldIdLst>
    <p:sldId id="268" r:id="rId2"/>
    <p:sldId id="262" r:id="rId3"/>
    <p:sldId id="263" r:id="rId4"/>
    <p:sldId id="267" r:id="rId5"/>
    <p:sldId id="266" r:id="rId6"/>
    <p:sldId id="265" r:id="rId7"/>
    <p:sldId id="269" r:id="rId8"/>
    <p:sldId id="259" r:id="rId9"/>
    <p:sldId id="258" r:id="rId10"/>
    <p:sldId id="257" r:id="rId11"/>
    <p:sldId id="264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B35679D7-7251-4249-BBCE-2555AF0CD3D4}" v="28" dt="2024-08-07T04:01:54.189"/>
  </p1510:revLst>
</p1510:revInfo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4995" autoAdjust="0"/>
    <p:restoredTop sz="84706" autoAdjust="0"/>
  </p:normalViewPr>
  <p:slideViewPr>
    <p:cSldViewPr snapToGrid="0">
      <p:cViewPr varScale="1">
        <p:scale>
          <a:sx n="75" d="100"/>
          <a:sy n="75" d="100"/>
        </p:scale>
        <p:origin x="720" y="66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microsoft.com/office/2015/10/relationships/revisionInfo" Target="revisionInfo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viewProps" Target="view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presProps" Target="pres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colorful5">
  <dgm:title val=""/>
  <dgm:desc val=""/>
  <dgm:catLst>
    <dgm:cat type="colorful" pri="10500"/>
  </dgm:catLst>
  <dgm:styleLbl name="node0">
    <dgm:fillClrLst meth="repeat">
      <a:schemeClr val="accent4"/>
    </dgm:fillClrLst>
    <dgm:linClrLst meth="repeat">
      <a:schemeClr val="lt1"/>
    </dgm:linClrLst>
    <dgm:effectClrLst/>
    <dgm:txLinClrLst/>
    <dgm:txFillClrLst/>
    <dgm:txEffectClrLst/>
  </dgm:styleLbl>
  <dgm:styleLbl name="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>
      <a:schemeClr val="accent5"/>
      <a:schemeClr val="accent6"/>
    </dgm:fillClrLst>
    <dgm:linClrLst>
      <a:schemeClr val="accent5"/>
      <a:schemeClr val="accent6"/>
    </dgm:linClrLst>
    <dgm:effectClrLst/>
    <dgm:txLinClrLst/>
    <dgm:txFillClrLst/>
    <dgm:txEffectClrLst/>
  </dgm:styleLbl>
  <dgm:styleLbl name="lnNode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>
      <a:schemeClr val="accent5">
        <a:alpha val="50000"/>
      </a:schemeClr>
      <a:schemeClr val="accent6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node3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>
      <a:schemeClr val="accent5">
        <a:tint val="50000"/>
      </a:schemeClr>
      <a:schemeClr val="accent6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>
      <a:schemeClr val="accent5">
        <a:tint val="50000"/>
      </a:schemeClr>
      <a:schemeClr val="accent6">
        <a:tint val="2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f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SibTrans2D1">
    <dgm:fillClrLst>
      <a:schemeClr val="accent5"/>
      <a:schemeClr val="accent6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1D1">
    <dgm:fillClrLst/>
    <dgm:linClrLst>
      <a:schemeClr val="accent5"/>
      <a:schemeClr val="accent6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5"/>
    </dgm:fillClrLst>
    <dgm:linClrLst meth="repeat">
      <a:schemeClr val="accent5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5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1">
    <dgm:fillClrLst meth="repeat">
      <a:schemeClr val="accent6"/>
    </dgm:fillClrLst>
    <dgm:linClrLst meth="repeat">
      <a:schemeClr val="lt1">
        <a:shade val="80000"/>
      </a:schemeClr>
    </dgm:linClrLst>
    <dgm:effectClrLst/>
    <dgm:txLinClrLst/>
    <dgm:txFillClrLst/>
    <dgm:txEffectClrLst/>
  </dgm:styleLbl>
  <dgm:styleLbl name="asst2">
    <dgm:fillClrLst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>
      <a:schemeClr val="accent2"/>
    </dgm:fillClrLst>
    <dgm:linClrLst meth="repeat">
      <a:schemeClr val="lt1"/>
    </dgm:linClrLst>
    <dgm:effectClrLst/>
    <dgm:txLinClrLst/>
    <dgm:txFillClrLst/>
    <dgm:txEffectClrLst/>
  </dgm:styleLbl>
  <dgm:styleLbl name="asst4">
    <dgm:fillClrLst>
      <a:schemeClr val="accent3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5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3">
    <dgm:fillClrLst meth="repeat">
      <a:schemeClr val="accent6"/>
    </dgm:fillClrLst>
    <dgm:linClrLst meth="repeat">
      <a:schemeClr val="lt1"/>
    </dgm:linClrLst>
    <dgm:effectClrLst/>
    <dgm:txLinClrLst/>
    <dgm:txFillClrLst/>
    <dgm:txEffectClrLst/>
  </dgm:styleLbl>
  <dgm:styleLbl name="parChTrans2D4">
    <dgm:fillClrLst meth="repeat">
      <a:schemeClr val="accent1"/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5"/>
    </dgm:fillClrLst>
    <dgm:linClrLst meth="repeat">
      <a:schemeClr val="accent5"/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6">
        <a:tint val="90000"/>
      </a:schemeClr>
    </dgm:fillClrLst>
    <dgm:linClrLst meth="repeat">
      <a:schemeClr val="accent6"/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6">
        <a:tint val="70000"/>
      </a:schemeClr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6">
        <a:tint val="50000"/>
      </a:schemeClr>
    </dgm:fillClrLst>
    <dgm:linClrLst meth="repeat">
      <a:schemeClr val="accent2"/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5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>
      <a:schemeClr val="accent5"/>
      <a:schemeClr val="accent6"/>
    </dgm:linClrLst>
    <dgm:effectClrLst/>
    <dgm:txLinClrLst/>
    <dgm:txFillClrLst meth="repeat">
      <a:schemeClr val="dk1"/>
    </dgm:txFillClrLst>
    <dgm:txEffectClrLst/>
  </dgm:styleLbl>
  <dgm:styleLbl name="f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5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>
      <a:schemeClr val="accent5">
        <a:tint val="40000"/>
        <a:alpha val="90000"/>
      </a:schemeClr>
      <a:schemeClr val="accent6">
        <a:tint val="40000"/>
        <a:alpha val="90000"/>
      </a:schemeClr>
    </dgm:fillClrLst>
    <dgm:linClrLst>
      <a:schemeClr val="accent5">
        <a:tint val="40000"/>
        <a:alpha val="90000"/>
      </a:schemeClr>
      <a:schemeClr val="accent6">
        <a:tint val="40000"/>
        <a:alpha val="9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>
      <a:schemeClr val="accent4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>
      <a:schemeClr val="accent6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>
      <a:schemeClr val="accent2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5">
        <a:tint val="40000"/>
      </a:schemeClr>
    </dgm:fillClrLst>
    <dgm:linClrLst meth="repeat">
      <a:schemeClr val="dk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5">
        <a:shade val="90000"/>
      </a:schemeClr>
    </dgm:fillClrLst>
    <dgm:linClrLst meth="repeat">
      <a:schemeClr val="dk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5">
        <a:tint val="50000"/>
        <a:alpha val="40000"/>
      </a:schemeClr>
    </dgm:fillClrLst>
    <dgm:linClrLst meth="repeat">
      <a:schemeClr val="accent5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5">
        <a:tint val="4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45E00D96-E361-4212-9A3D-E066195C6EFB}" type="doc">
      <dgm:prSet loTypeId="urn:microsoft.com/office/officeart/2005/8/layout/cycle7" loCatId="cycle" qsTypeId="urn:microsoft.com/office/officeart/2005/8/quickstyle/3d3" qsCatId="3D" csTypeId="urn:microsoft.com/office/officeart/2005/8/colors/colorful5" csCatId="colorful" phldr="1"/>
      <dgm:spPr/>
      <dgm:t>
        <a:bodyPr/>
        <a:lstStyle/>
        <a:p>
          <a:endParaRPr lang="en-NZ"/>
        </a:p>
      </dgm:t>
    </dgm:pt>
    <dgm:pt modelId="{463F588B-181A-4BCE-BE31-A1A7008BB8EF}">
      <dgm:prSet phldrT="[Text]" custT="1"/>
      <dgm:spPr/>
      <dgm:t>
        <a:bodyPr/>
        <a:lstStyle/>
        <a:p>
          <a:r>
            <a:rPr lang="mi-NZ" sz="2000" b="1" dirty="0"/>
            <a:t>Food </a:t>
          </a:r>
          <a:r>
            <a:rPr lang="mi-NZ" sz="2000" b="1" dirty="0" err="1"/>
            <a:t>insecurity</a:t>
          </a:r>
          <a:endParaRPr lang="en-NZ" sz="2000" b="1" dirty="0"/>
        </a:p>
      </dgm:t>
    </dgm:pt>
    <dgm:pt modelId="{7E91540D-DBD4-4FE5-AD28-2EC8BFEA1034}" type="parTrans" cxnId="{06DA129F-6EE5-4C15-8473-1C1EFEB5A12D}">
      <dgm:prSet/>
      <dgm:spPr/>
      <dgm:t>
        <a:bodyPr/>
        <a:lstStyle/>
        <a:p>
          <a:endParaRPr lang="en-NZ"/>
        </a:p>
      </dgm:t>
    </dgm:pt>
    <dgm:pt modelId="{F692CFDF-5D05-41F5-A01B-9567ECEFB000}" type="sibTrans" cxnId="{06DA129F-6EE5-4C15-8473-1C1EFEB5A12D}">
      <dgm:prSet custT="1"/>
      <dgm:spPr/>
      <dgm:t>
        <a:bodyPr/>
        <a:lstStyle/>
        <a:p>
          <a:endParaRPr lang="en-NZ" sz="1400"/>
        </a:p>
      </dgm:t>
    </dgm:pt>
    <dgm:pt modelId="{E0915BCF-02DC-4BBD-A5BA-26DBA793AD62}">
      <dgm:prSet phldrT="[Text]" custT="1"/>
      <dgm:spPr/>
      <dgm:t>
        <a:bodyPr/>
        <a:lstStyle/>
        <a:p>
          <a:r>
            <a:rPr lang="mi-NZ" sz="1800" dirty="0" err="1"/>
            <a:t>Poor</a:t>
          </a:r>
          <a:r>
            <a:rPr lang="mi-NZ" sz="1800" dirty="0"/>
            <a:t> Health </a:t>
          </a:r>
          <a:r>
            <a:rPr lang="mi-NZ" sz="1800" dirty="0" err="1"/>
            <a:t>outcomes</a:t>
          </a:r>
          <a:endParaRPr lang="en-NZ" sz="1800" dirty="0"/>
        </a:p>
      </dgm:t>
    </dgm:pt>
    <dgm:pt modelId="{12AC6D2D-95C3-4150-BCAF-6301EAEAA90F}" type="parTrans" cxnId="{19E8CAEC-AA46-44D5-9950-B5EF6ECFD6F3}">
      <dgm:prSet/>
      <dgm:spPr/>
      <dgm:t>
        <a:bodyPr/>
        <a:lstStyle/>
        <a:p>
          <a:endParaRPr lang="en-NZ"/>
        </a:p>
      </dgm:t>
    </dgm:pt>
    <dgm:pt modelId="{3B07A28B-6227-4D5D-9BA8-7E6773C32361}" type="sibTrans" cxnId="{19E8CAEC-AA46-44D5-9950-B5EF6ECFD6F3}">
      <dgm:prSet custT="1"/>
      <dgm:spPr/>
      <dgm:t>
        <a:bodyPr/>
        <a:lstStyle/>
        <a:p>
          <a:endParaRPr lang="en-NZ" sz="1400"/>
        </a:p>
      </dgm:t>
    </dgm:pt>
    <dgm:pt modelId="{F91B34F0-C349-452B-AAB5-29330358FA9C}">
      <dgm:prSet phldrT="[Text]" custT="1"/>
      <dgm:spPr/>
      <dgm:t>
        <a:bodyPr/>
        <a:lstStyle/>
        <a:p>
          <a:r>
            <a:rPr lang="mi-NZ" sz="1800"/>
            <a:t>Whānau stress</a:t>
          </a:r>
          <a:endParaRPr lang="en-NZ" sz="1800" dirty="0"/>
        </a:p>
      </dgm:t>
    </dgm:pt>
    <dgm:pt modelId="{C9D5AD4E-5C33-4750-B842-647926A3AFE3}" type="parTrans" cxnId="{5A937DE6-6846-4A57-8D6D-CF3121BC42A0}">
      <dgm:prSet/>
      <dgm:spPr/>
      <dgm:t>
        <a:bodyPr/>
        <a:lstStyle/>
        <a:p>
          <a:endParaRPr lang="en-NZ"/>
        </a:p>
      </dgm:t>
    </dgm:pt>
    <dgm:pt modelId="{CB2889FA-E45A-4999-B3D1-19F46A95B756}" type="sibTrans" cxnId="{5A937DE6-6846-4A57-8D6D-CF3121BC42A0}">
      <dgm:prSet custT="1"/>
      <dgm:spPr/>
      <dgm:t>
        <a:bodyPr/>
        <a:lstStyle/>
        <a:p>
          <a:endParaRPr lang="en-NZ" sz="1400"/>
        </a:p>
      </dgm:t>
    </dgm:pt>
    <dgm:pt modelId="{F8969A66-32D5-45C8-B6A9-DC5733F999D6}">
      <dgm:prSet phldrT="[Text]" custT="1"/>
      <dgm:spPr/>
      <dgm:t>
        <a:bodyPr/>
        <a:lstStyle/>
        <a:p>
          <a:r>
            <a:rPr lang="mi-NZ" sz="1800"/>
            <a:t>Poor nutrition</a:t>
          </a:r>
          <a:endParaRPr lang="en-NZ" sz="1800" dirty="0"/>
        </a:p>
      </dgm:t>
    </dgm:pt>
    <dgm:pt modelId="{151BC22D-B093-4D7F-BB9E-C3D3E0EBFAC9}" type="parTrans" cxnId="{6E8D0ECE-0F22-427B-BD3F-62C688545C23}">
      <dgm:prSet/>
      <dgm:spPr/>
      <dgm:t>
        <a:bodyPr/>
        <a:lstStyle/>
        <a:p>
          <a:endParaRPr lang="en-NZ"/>
        </a:p>
      </dgm:t>
    </dgm:pt>
    <dgm:pt modelId="{987D355B-7C91-4DDE-A736-A284D162A5D6}" type="sibTrans" cxnId="{6E8D0ECE-0F22-427B-BD3F-62C688545C23}">
      <dgm:prSet custT="1"/>
      <dgm:spPr/>
      <dgm:t>
        <a:bodyPr/>
        <a:lstStyle/>
        <a:p>
          <a:endParaRPr lang="en-NZ" sz="1400"/>
        </a:p>
      </dgm:t>
    </dgm:pt>
    <dgm:pt modelId="{E2BF712F-F1B4-4AB3-AE46-905A9995FFDD}">
      <dgm:prSet phldrT="[Text]" custT="1"/>
      <dgm:spPr/>
      <dgm:t>
        <a:bodyPr/>
        <a:lstStyle/>
        <a:p>
          <a:r>
            <a:rPr lang="mi-NZ" sz="1600" dirty="0" err="1"/>
            <a:t>Impaired</a:t>
          </a:r>
          <a:r>
            <a:rPr lang="mi-NZ" sz="1600" dirty="0"/>
            <a:t> </a:t>
          </a:r>
          <a:r>
            <a:rPr lang="mi-NZ" sz="1600" dirty="0" err="1"/>
            <a:t>cognitive</a:t>
          </a:r>
          <a:r>
            <a:rPr lang="mi-NZ" sz="1600" dirty="0"/>
            <a:t> </a:t>
          </a:r>
          <a:r>
            <a:rPr lang="mi-NZ" sz="1600" dirty="0" err="1"/>
            <a:t>development</a:t>
          </a:r>
          <a:endParaRPr lang="en-NZ" sz="1600" dirty="0"/>
        </a:p>
      </dgm:t>
    </dgm:pt>
    <dgm:pt modelId="{6FEF7F66-42FB-44B9-8F80-0600CEEB56E2}" type="parTrans" cxnId="{7C2FA67A-119A-411D-B2D5-1D98C28E0723}">
      <dgm:prSet/>
      <dgm:spPr/>
      <dgm:t>
        <a:bodyPr/>
        <a:lstStyle/>
        <a:p>
          <a:endParaRPr lang="en-NZ"/>
        </a:p>
      </dgm:t>
    </dgm:pt>
    <dgm:pt modelId="{B5C02639-CA7E-4C01-B60B-7A23ABF59327}" type="sibTrans" cxnId="{7C2FA67A-119A-411D-B2D5-1D98C28E0723}">
      <dgm:prSet custT="1"/>
      <dgm:spPr/>
      <dgm:t>
        <a:bodyPr/>
        <a:lstStyle/>
        <a:p>
          <a:endParaRPr lang="en-NZ" sz="1400"/>
        </a:p>
      </dgm:t>
    </dgm:pt>
    <dgm:pt modelId="{9987DA9B-D8A2-446F-ADDE-25251CCE9275}">
      <dgm:prSet phldrT="[Text]" custT="1"/>
      <dgm:spPr/>
      <dgm:t>
        <a:bodyPr/>
        <a:lstStyle/>
        <a:p>
          <a:r>
            <a:rPr lang="mi-NZ" sz="1800" b="1" dirty="0" err="1"/>
            <a:t>Poor</a:t>
          </a:r>
          <a:r>
            <a:rPr lang="mi-NZ" sz="1800" b="1" dirty="0"/>
            <a:t> </a:t>
          </a:r>
          <a:r>
            <a:rPr lang="mi-NZ" sz="1800" b="1" dirty="0" err="1"/>
            <a:t>academic</a:t>
          </a:r>
          <a:r>
            <a:rPr lang="mi-NZ" sz="1800" b="1" dirty="0"/>
            <a:t> </a:t>
          </a:r>
          <a:r>
            <a:rPr lang="mi-NZ" sz="1800" b="1" dirty="0" err="1"/>
            <a:t>achievement</a:t>
          </a:r>
          <a:endParaRPr lang="en-NZ" sz="1800" b="1" dirty="0"/>
        </a:p>
      </dgm:t>
    </dgm:pt>
    <dgm:pt modelId="{C78FD0C8-06D1-4A16-B0FE-BE599E875579}" type="parTrans" cxnId="{3CFCB428-C8A4-429A-BB66-32E0AACB70B1}">
      <dgm:prSet/>
      <dgm:spPr/>
      <dgm:t>
        <a:bodyPr/>
        <a:lstStyle/>
        <a:p>
          <a:endParaRPr lang="en-NZ"/>
        </a:p>
      </dgm:t>
    </dgm:pt>
    <dgm:pt modelId="{C19974E9-E8CD-49FA-9CE1-95817FF6492C}" type="sibTrans" cxnId="{3CFCB428-C8A4-429A-BB66-32E0AACB70B1}">
      <dgm:prSet custT="1"/>
      <dgm:spPr/>
      <dgm:t>
        <a:bodyPr/>
        <a:lstStyle/>
        <a:p>
          <a:endParaRPr lang="en-NZ" sz="1400"/>
        </a:p>
      </dgm:t>
    </dgm:pt>
    <dgm:pt modelId="{A077204C-5249-43DB-93EB-203F7EC2368B}">
      <dgm:prSet phldrT="[Text]" custT="1"/>
      <dgm:spPr/>
      <dgm:t>
        <a:bodyPr/>
        <a:lstStyle/>
        <a:p>
          <a:r>
            <a:rPr lang="mi-NZ" sz="1600" dirty="0" err="1"/>
            <a:t>Impaired</a:t>
          </a:r>
          <a:r>
            <a:rPr lang="mi-NZ" sz="1600" dirty="0"/>
            <a:t> </a:t>
          </a:r>
          <a:r>
            <a:rPr lang="mi-NZ" sz="1600" dirty="0" err="1"/>
            <a:t>emotional</a:t>
          </a:r>
          <a:r>
            <a:rPr lang="mi-NZ" sz="1600" dirty="0"/>
            <a:t> and </a:t>
          </a:r>
          <a:r>
            <a:rPr lang="mi-NZ" sz="1600" dirty="0" err="1"/>
            <a:t>behavioural</a:t>
          </a:r>
          <a:r>
            <a:rPr lang="mi-NZ" sz="1600" dirty="0"/>
            <a:t> </a:t>
          </a:r>
          <a:r>
            <a:rPr lang="mi-NZ" sz="1600" dirty="0" err="1"/>
            <a:t>regulation</a:t>
          </a:r>
          <a:endParaRPr lang="en-NZ" sz="1600" dirty="0"/>
        </a:p>
      </dgm:t>
    </dgm:pt>
    <dgm:pt modelId="{2F7867E5-E334-42A4-ADBE-09012CD2F331}" type="parTrans" cxnId="{60EF89F5-ED6E-4B79-99A3-F7F9944FF2E2}">
      <dgm:prSet/>
      <dgm:spPr/>
      <dgm:t>
        <a:bodyPr/>
        <a:lstStyle/>
        <a:p>
          <a:endParaRPr lang="en-NZ"/>
        </a:p>
      </dgm:t>
    </dgm:pt>
    <dgm:pt modelId="{B1EC197B-51FD-4419-9C71-DAB8B9045766}" type="sibTrans" cxnId="{60EF89F5-ED6E-4B79-99A3-F7F9944FF2E2}">
      <dgm:prSet custT="1"/>
      <dgm:spPr/>
      <dgm:t>
        <a:bodyPr/>
        <a:lstStyle/>
        <a:p>
          <a:endParaRPr lang="en-NZ" sz="1400" dirty="0"/>
        </a:p>
      </dgm:t>
    </dgm:pt>
    <dgm:pt modelId="{E11E6099-2515-429F-B2E7-93D4D9AEA5B9}" type="pres">
      <dgm:prSet presAssocID="{45E00D96-E361-4212-9A3D-E066195C6EFB}" presName="Name0" presStyleCnt="0">
        <dgm:presLayoutVars>
          <dgm:dir/>
          <dgm:resizeHandles val="exact"/>
        </dgm:presLayoutVars>
      </dgm:prSet>
      <dgm:spPr/>
    </dgm:pt>
    <dgm:pt modelId="{1375877D-42AE-4573-90BB-23356481A098}" type="pres">
      <dgm:prSet presAssocID="{463F588B-181A-4BCE-BE31-A1A7008BB8EF}" presName="node" presStyleLbl="node1" presStyleIdx="0" presStyleCnt="7" custScaleX="157834" custScaleY="153906">
        <dgm:presLayoutVars>
          <dgm:bulletEnabled val="1"/>
        </dgm:presLayoutVars>
      </dgm:prSet>
      <dgm:spPr/>
    </dgm:pt>
    <dgm:pt modelId="{BBA3EC91-D379-429A-B2B2-7193B7C18DE9}" type="pres">
      <dgm:prSet presAssocID="{F692CFDF-5D05-41F5-A01B-9567ECEFB000}" presName="sibTrans" presStyleLbl="sibTrans2D1" presStyleIdx="0" presStyleCnt="7" custAng="12029451" custFlipVert="1" custScaleX="76438" custScaleY="408350" custLinFactX="5460" custLinFactNeighborX="100000" custLinFactNeighborY="-99459"/>
      <dgm:spPr>
        <a:prstGeom prst="downArrow">
          <a:avLst/>
        </a:prstGeom>
      </dgm:spPr>
    </dgm:pt>
    <dgm:pt modelId="{17B1D7F6-F3A6-4570-A4AA-9FF3BAF18F2A}" type="pres">
      <dgm:prSet presAssocID="{F692CFDF-5D05-41F5-A01B-9567ECEFB000}" presName="connectorText" presStyleLbl="sibTrans2D1" presStyleIdx="0" presStyleCnt="7"/>
      <dgm:spPr/>
    </dgm:pt>
    <dgm:pt modelId="{BBCE3AEF-DCA0-4330-A7E0-FDDF0C73804F}" type="pres">
      <dgm:prSet presAssocID="{F8969A66-32D5-45C8-B6A9-DC5733F999D6}" presName="node" presStyleLbl="node1" presStyleIdx="1" presStyleCnt="7" custScaleX="120930" custScaleY="129271" custRadScaleRad="95758" custRadScaleInc="22577">
        <dgm:presLayoutVars>
          <dgm:bulletEnabled val="1"/>
        </dgm:presLayoutVars>
      </dgm:prSet>
      <dgm:spPr/>
    </dgm:pt>
    <dgm:pt modelId="{07A3853D-C99B-4A3D-BC52-1B32FE70A8D1}" type="pres">
      <dgm:prSet presAssocID="{987D355B-7C91-4DDE-A736-A284D162A5D6}" presName="sibTrans" presStyleLbl="sibTrans2D1" presStyleIdx="1" presStyleCnt="7" custAng="16296296" custScaleX="50569" custScaleY="227838"/>
      <dgm:spPr>
        <a:prstGeom prst="downArrow">
          <a:avLst/>
        </a:prstGeom>
      </dgm:spPr>
    </dgm:pt>
    <dgm:pt modelId="{4ADB561A-947B-4A88-80EB-53CCF5446513}" type="pres">
      <dgm:prSet presAssocID="{987D355B-7C91-4DDE-A736-A284D162A5D6}" presName="connectorText" presStyleLbl="sibTrans2D1" presStyleIdx="1" presStyleCnt="7"/>
      <dgm:spPr/>
    </dgm:pt>
    <dgm:pt modelId="{350479D6-05F0-4486-AFE7-8C7F2D206CCB}" type="pres">
      <dgm:prSet presAssocID="{E0915BCF-02DC-4BBD-A5BA-26DBA793AD62}" presName="node" presStyleLbl="node1" presStyleIdx="2" presStyleCnt="7" custScaleX="124441" custScaleY="154436" custRadScaleRad="92298" custRadScaleInc="-23507">
        <dgm:presLayoutVars>
          <dgm:bulletEnabled val="1"/>
        </dgm:presLayoutVars>
      </dgm:prSet>
      <dgm:spPr/>
    </dgm:pt>
    <dgm:pt modelId="{0FFD1782-4389-4F18-AC31-8BD68B96CC96}" type="pres">
      <dgm:prSet presAssocID="{3B07A28B-6227-4D5D-9BA8-7E6773C32361}" presName="sibTrans" presStyleLbl="sibTrans2D1" presStyleIdx="2" presStyleCnt="7"/>
      <dgm:spPr/>
    </dgm:pt>
    <dgm:pt modelId="{E364F138-2BCB-4DC4-8BB7-E66CD4B8AB90}" type="pres">
      <dgm:prSet presAssocID="{3B07A28B-6227-4D5D-9BA8-7E6773C32361}" presName="connectorText" presStyleLbl="sibTrans2D1" presStyleIdx="2" presStyleCnt="7"/>
      <dgm:spPr/>
    </dgm:pt>
    <dgm:pt modelId="{740EDEF0-CECF-42B9-9730-5FA6245EB6BD}" type="pres">
      <dgm:prSet presAssocID="{E2BF712F-F1B4-4AB3-AE46-905A9995FFDD}" presName="node" presStyleLbl="node1" presStyleIdx="3" presStyleCnt="7" custScaleX="130290" custScaleY="146765" custRadScaleRad="11505" custRadScaleInc="96788">
        <dgm:presLayoutVars>
          <dgm:bulletEnabled val="1"/>
        </dgm:presLayoutVars>
      </dgm:prSet>
      <dgm:spPr/>
    </dgm:pt>
    <dgm:pt modelId="{011790A9-BFEC-4456-8A97-41D5C3062AC1}" type="pres">
      <dgm:prSet presAssocID="{B5C02639-CA7E-4C01-B60B-7A23ABF59327}" presName="sibTrans" presStyleLbl="sibTrans2D1" presStyleIdx="3" presStyleCnt="7" custAng="15985557" custScaleX="53275" custScaleY="275669" custLinFactNeighborX="-7049" custLinFactNeighborY="5821"/>
      <dgm:spPr>
        <a:prstGeom prst="downArrow">
          <a:avLst/>
        </a:prstGeom>
      </dgm:spPr>
    </dgm:pt>
    <dgm:pt modelId="{6E728B4F-D895-4071-BC55-179A8BF6817C}" type="pres">
      <dgm:prSet presAssocID="{B5C02639-CA7E-4C01-B60B-7A23ABF59327}" presName="connectorText" presStyleLbl="sibTrans2D1" presStyleIdx="3" presStyleCnt="7"/>
      <dgm:spPr/>
    </dgm:pt>
    <dgm:pt modelId="{3CAFCA0A-3F10-4DE0-8754-87266B398FB0}" type="pres">
      <dgm:prSet presAssocID="{9987DA9B-D8A2-446F-ADDE-25251CCE9275}" presName="node" presStyleLbl="node1" presStyleIdx="4" presStyleCnt="7" custScaleX="196320" custScaleY="148070" custRadScaleRad="78572" custRadScaleInc="-88604">
        <dgm:presLayoutVars>
          <dgm:bulletEnabled val="1"/>
        </dgm:presLayoutVars>
      </dgm:prSet>
      <dgm:spPr/>
    </dgm:pt>
    <dgm:pt modelId="{A17BDC1D-61BB-4A59-B271-55C9F8DFFE32}" type="pres">
      <dgm:prSet presAssocID="{C19974E9-E8CD-49FA-9CE1-95817FF6492C}" presName="sibTrans" presStyleLbl="sibTrans2D1" presStyleIdx="4" presStyleCnt="7" custAng="19386703" custLinFactY="-164561" custLinFactNeighborX="11693" custLinFactNeighborY="-200000"/>
      <dgm:spPr/>
    </dgm:pt>
    <dgm:pt modelId="{D7ADC048-4D12-4123-B0B7-94B490DD3296}" type="pres">
      <dgm:prSet presAssocID="{C19974E9-E8CD-49FA-9CE1-95817FF6492C}" presName="connectorText" presStyleLbl="sibTrans2D1" presStyleIdx="4" presStyleCnt="7"/>
      <dgm:spPr/>
    </dgm:pt>
    <dgm:pt modelId="{C209B14A-C81B-4F6F-9BEF-386904B929C8}" type="pres">
      <dgm:prSet presAssocID="{A077204C-5249-43DB-93EB-203F7EC2368B}" presName="node" presStyleLbl="node1" presStyleIdx="5" presStyleCnt="7" custScaleX="143782" custScaleY="146199" custRadScaleRad="93217" custRadScaleInc="20952">
        <dgm:presLayoutVars>
          <dgm:bulletEnabled val="1"/>
        </dgm:presLayoutVars>
      </dgm:prSet>
      <dgm:spPr/>
    </dgm:pt>
    <dgm:pt modelId="{A745C814-9015-4BE9-8F55-A2E69D9DD739}" type="pres">
      <dgm:prSet presAssocID="{B1EC197B-51FD-4419-9C71-DAB8B9045766}" presName="sibTrans" presStyleLbl="sibTrans2D1" presStyleIdx="5" presStyleCnt="7" custAng="10456661"/>
      <dgm:spPr>
        <a:prstGeom prst="rightArrow">
          <a:avLst/>
        </a:prstGeom>
      </dgm:spPr>
    </dgm:pt>
    <dgm:pt modelId="{AD8C6C7F-5909-4588-B07F-0E657CBD07A5}" type="pres">
      <dgm:prSet presAssocID="{B1EC197B-51FD-4419-9C71-DAB8B9045766}" presName="connectorText" presStyleLbl="sibTrans2D1" presStyleIdx="5" presStyleCnt="7"/>
      <dgm:spPr>
        <a:prstGeom prst="rightArrow">
          <a:avLst/>
        </a:prstGeom>
      </dgm:spPr>
    </dgm:pt>
    <dgm:pt modelId="{C8FF727E-E800-4F1D-89ED-9FC68437C90C}" type="pres">
      <dgm:prSet presAssocID="{F91B34F0-C349-452B-AAB5-29330358FA9C}" presName="node" presStyleLbl="node1" presStyleIdx="6" presStyleCnt="7" custScaleX="122772" custScaleY="129272" custRadScaleRad="94881" custRadScaleInc="-19056">
        <dgm:presLayoutVars>
          <dgm:bulletEnabled val="1"/>
        </dgm:presLayoutVars>
      </dgm:prSet>
      <dgm:spPr/>
    </dgm:pt>
    <dgm:pt modelId="{86563D66-195D-453C-BC85-928322B61B0D}" type="pres">
      <dgm:prSet presAssocID="{CB2889FA-E45A-4999-B3D1-19F46A95B756}" presName="sibTrans" presStyleLbl="sibTrans2D1" presStyleIdx="6" presStyleCnt="7" custAng="15772329" custFlipVert="1" custFlipHor="1" custScaleX="69955" custScaleY="427511" custLinFactX="-21024" custLinFactY="-26584" custLinFactNeighborX="-100000" custLinFactNeighborY="-100000"/>
      <dgm:spPr>
        <a:prstGeom prst="downArrow">
          <a:avLst/>
        </a:prstGeom>
      </dgm:spPr>
    </dgm:pt>
    <dgm:pt modelId="{D97BC5D0-740D-47DA-83A8-7CA712C283CA}" type="pres">
      <dgm:prSet presAssocID="{CB2889FA-E45A-4999-B3D1-19F46A95B756}" presName="connectorText" presStyleLbl="sibTrans2D1" presStyleIdx="6" presStyleCnt="7"/>
      <dgm:spPr/>
    </dgm:pt>
  </dgm:ptLst>
  <dgm:cxnLst>
    <dgm:cxn modelId="{543BD406-C327-47C9-9894-C79AD0A9AEC4}" type="presOf" srcId="{C19974E9-E8CD-49FA-9CE1-95817FF6492C}" destId="{D7ADC048-4D12-4123-B0B7-94B490DD3296}" srcOrd="1" destOrd="0" presId="urn:microsoft.com/office/officeart/2005/8/layout/cycle7"/>
    <dgm:cxn modelId="{1C90091F-4D57-4454-9C0A-275F01250517}" type="presOf" srcId="{E2BF712F-F1B4-4AB3-AE46-905A9995FFDD}" destId="{740EDEF0-CECF-42B9-9730-5FA6245EB6BD}" srcOrd="0" destOrd="0" presId="urn:microsoft.com/office/officeart/2005/8/layout/cycle7"/>
    <dgm:cxn modelId="{668AB724-B146-4961-87D1-2229EDC4396E}" type="presOf" srcId="{987D355B-7C91-4DDE-A736-A284D162A5D6}" destId="{07A3853D-C99B-4A3D-BC52-1B32FE70A8D1}" srcOrd="0" destOrd="0" presId="urn:microsoft.com/office/officeart/2005/8/layout/cycle7"/>
    <dgm:cxn modelId="{3CFCB428-C8A4-429A-BB66-32E0AACB70B1}" srcId="{45E00D96-E361-4212-9A3D-E066195C6EFB}" destId="{9987DA9B-D8A2-446F-ADDE-25251CCE9275}" srcOrd="4" destOrd="0" parTransId="{C78FD0C8-06D1-4A16-B0FE-BE599E875579}" sibTransId="{C19974E9-E8CD-49FA-9CE1-95817FF6492C}"/>
    <dgm:cxn modelId="{230AD92C-CA59-4D67-BD56-AE6D314C5CFD}" type="presOf" srcId="{A077204C-5249-43DB-93EB-203F7EC2368B}" destId="{C209B14A-C81B-4F6F-9BEF-386904B929C8}" srcOrd="0" destOrd="0" presId="urn:microsoft.com/office/officeart/2005/8/layout/cycle7"/>
    <dgm:cxn modelId="{BC0A442D-3062-4B23-82C5-1EB9F8100A47}" type="presOf" srcId="{3B07A28B-6227-4D5D-9BA8-7E6773C32361}" destId="{E364F138-2BCB-4DC4-8BB7-E66CD4B8AB90}" srcOrd="1" destOrd="0" presId="urn:microsoft.com/office/officeart/2005/8/layout/cycle7"/>
    <dgm:cxn modelId="{6503DF41-2E9B-4EBA-AA87-F21300AD3C48}" type="presOf" srcId="{C19974E9-E8CD-49FA-9CE1-95817FF6492C}" destId="{A17BDC1D-61BB-4A59-B271-55C9F8DFFE32}" srcOrd="0" destOrd="0" presId="urn:microsoft.com/office/officeart/2005/8/layout/cycle7"/>
    <dgm:cxn modelId="{8A589265-8461-4AEE-8570-9ABD0204808D}" type="presOf" srcId="{F91B34F0-C349-452B-AAB5-29330358FA9C}" destId="{C8FF727E-E800-4F1D-89ED-9FC68437C90C}" srcOrd="0" destOrd="0" presId="urn:microsoft.com/office/officeart/2005/8/layout/cycle7"/>
    <dgm:cxn modelId="{03DDAB4D-6703-43AC-A045-9E234585388E}" type="presOf" srcId="{F692CFDF-5D05-41F5-A01B-9567ECEFB000}" destId="{BBA3EC91-D379-429A-B2B2-7193B7C18DE9}" srcOrd="0" destOrd="0" presId="urn:microsoft.com/office/officeart/2005/8/layout/cycle7"/>
    <dgm:cxn modelId="{1F4ABD50-9B7B-4771-968D-8B8FC3B6D8C3}" type="presOf" srcId="{3B07A28B-6227-4D5D-9BA8-7E6773C32361}" destId="{0FFD1782-4389-4F18-AC31-8BD68B96CC96}" srcOrd="0" destOrd="0" presId="urn:microsoft.com/office/officeart/2005/8/layout/cycle7"/>
    <dgm:cxn modelId="{C2A57B54-5506-4AEE-B370-6D599CDD26C3}" type="presOf" srcId="{F692CFDF-5D05-41F5-A01B-9567ECEFB000}" destId="{17B1D7F6-F3A6-4570-A4AA-9FF3BAF18F2A}" srcOrd="1" destOrd="0" presId="urn:microsoft.com/office/officeart/2005/8/layout/cycle7"/>
    <dgm:cxn modelId="{C2E09D59-C584-4DDA-B320-5CB348FEDEAB}" type="presOf" srcId="{45E00D96-E361-4212-9A3D-E066195C6EFB}" destId="{E11E6099-2515-429F-B2E7-93D4D9AEA5B9}" srcOrd="0" destOrd="0" presId="urn:microsoft.com/office/officeart/2005/8/layout/cycle7"/>
    <dgm:cxn modelId="{7C2FA67A-119A-411D-B2D5-1D98C28E0723}" srcId="{45E00D96-E361-4212-9A3D-E066195C6EFB}" destId="{E2BF712F-F1B4-4AB3-AE46-905A9995FFDD}" srcOrd="3" destOrd="0" parTransId="{6FEF7F66-42FB-44B9-8F80-0600CEEB56E2}" sibTransId="{B5C02639-CA7E-4C01-B60B-7A23ABF59327}"/>
    <dgm:cxn modelId="{DB5AB58D-BD79-4314-A96C-BC5D44115A2D}" type="presOf" srcId="{CB2889FA-E45A-4999-B3D1-19F46A95B756}" destId="{86563D66-195D-453C-BC85-928322B61B0D}" srcOrd="0" destOrd="0" presId="urn:microsoft.com/office/officeart/2005/8/layout/cycle7"/>
    <dgm:cxn modelId="{8605B78F-4EE7-4904-B9EB-B4DA3687472C}" type="presOf" srcId="{B5C02639-CA7E-4C01-B60B-7A23ABF59327}" destId="{6E728B4F-D895-4071-BC55-179A8BF6817C}" srcOrd="1" destOrd="0" presId="urn:microsoft.com/office/officeart/2005/8/layout/cycle7"/>
    <dgm:cxn modelId="{6AFE6E96-A451-4B68-9CA4-B995339A989C}" type="presOf" srcId="{F8969A66-32D5-45C8-B6A9-DC5733F999D6}" destId="{BBCE3AEF-DCA0-4330-A7E0-FDDF0C73804F}" srcOrd="0" destOrd="0" presId="urn:microsoft.com/office/officeart/2005/8/layout/cycle7"/>
    <dgm:cxn modelId="{06DA129F-6EE5-4C15-8473-1C1EFEB5A12D}" srcId="{45E00D96-E361-4212-9A3D-E066195C6EFB}" destId="{463F588B-181A-4BCE-BE31-A1A7008BB8EF}" srcOrd="0" destOrd="0" parTransId="{7E91540D-DBD4-4FE5-AD28-2EC8BFEA1034}" sibTransId="{F692CFDF-5D05-41F5-A01B-9567ECEFB000}"/>
    <dgm:cxn modelId="{9A3A00B7-E50E-4AE9-9481-9DBA82CCCD87}" type="presOf" srcId="{9987DA9B-D8A2-446F-ADDE-25251CCE9275}" destId="{3CAFCA0A-3F10-4DE0-8754-87266B398FB0}" srcOrd="0" destOrd="0" presId="urn:microsoft.com/office/officeart/2005/8/layout/cycle7"/>
    <dgm:cxn modelId="{7663CEC1-D694-43B7-B4CB-FCC214D86D45}" type="presOf" srcId="{B5C02639-CA7E-4C01-B60B-7A23ABF59327}" destId="{011790A9-BFEC-4456-8A97-41D5C3062AC1}" srcOrd="0" destOrd="0" presId="urn:microsoft.com/office/officeart/2005/8/layout/cycle7"/>
    <dgm:cxn modelId="{C28FA6CA-C5B6-40B8-B810-65779654A045}" type="presOf" srcId="{B1EC197B-51FD-4419-9C71-DAB8B9045766}" destId="{A745C814-9015-4BE9-8F55-A2E69D9DD739}" srcOrd="0" destOrd="0" presId="urn:microsoft.com/office/officeart/2005/8/layout/cycle7"/>
    <dgm:cxn modelId="{6E8D0ECE-0F22-427B-BD3F-62C688545C23}" srcId="{45E00D96-E361-4212-9A3D-E066195C6EFB}" destId="{F8969A66-32D5-45C8-B6A9-DC5733F999D6}" srcOrd="1" destOrd="0" parTransId="{151BC22D-B093-4D7F-BB9E-C3D3E0EBFAC9}" sibTransId="{987D355B-7C91-4DDE-A736-A284D162A5D6}"/>
    <dgm:cxn modelId="{5A937DE6-6846-4A57-8D6D-CF3121BC42A0}" srcId="{45E00D96-E361-4212-9A3D-E066195C6EFB}" destId="{F91B34F0-C349-452B-AAB5-29330358FA9C}" srcOrd="6" destOrd="0" parTransId="{C9D5AD4E-5C33-4750-B842-647926A3AFE3}" sibTransId="{CB2889FA-E45A-4999-B3D1-19F46A95B756}"/>
    <dgm:cxn modelId="{F6D3EFE9-2577-4137-84A2-D21A1DBAAFE5}" type="presOf" srcId="{B1EC197B-51FD-4419-9C71-DAB8B9045766}" destId="{AD8C6C7F-5909-4588-B07F-0E657CBD07A5}" srcOrd="1" destOrd="0" presId="urn:microsoft.com/office/officeart/2005/8/layout/cycle7"/>
    <dgm:cxn modelId="{79E37DEC-9C45-4D6E-A498-6B0819C145C3}" type="presOf" srcId="{CB2889FA-E45A-4999-B3D1-19F46A95B756}" destId="{D97BC5D0-740D-47DA-83A8-7CA712C283CA}" srcOrd="1" destOrd="0" presId="urn:microsoft.com/office/officeart/2005/8/layout/cycle7"/>
    <dgm:cxn modelId="{19E8CAEC-AA46-44D5-9950-B5EF6ECFD6F3}" srcId="{45E00D96-E361-4212-9A3D-E066195C6EFB}" destId="{E0915BCF-02DC-4BBD-A5BA-26DBA793AD62}" srcOrd="2" destOrd="0" parTransId="{12AC6D2D-95C3-4150-BCAF-6301EAEAA90F}" sibTransId="{3B07A28B-6227-4D5D-9BA8-7E6773C32361}"/>
    <dgm:cxn modelId="{60EF89F5-ED6E-4B79-99A3-F7F9944FF2E2}" srcId="{45E00D96-E361-4212-9A3D-E066195C6EFB}" destId="{A077204C-5249-43DB-93EB-203F7EC2368B}" srcOrd="5" destOrd="0" parTransId="{2F7867E5-E334-42A4-ADBE-09012CD2F331}" sibTransId="{B1EC197B-51FD-4419-9C71-DAB8B9045766}"/>
    <dgm:cxn modelId="{2732DAFD-0E01-459E-B5DE-4517698D3F3A}" type="presOf" srcId="{463F588B-181A-4BCE-BE31-A1A7008BB8EF}" destId="{1375877D-42AE-4573-90BB-23356481A098}" srcOrd="0" destOrd="0" presId="urn:microsoft.com/office/officeart/2005/8/layout/cycle7"/>
    <dgm:cxn modelId="{788E1BFE-8B14-499A-B9EB-4CA70094A7DA}" type="presOf" srcId="{E0915BCF-02DC-4BBD-A5BA-26DBA793AD62}" destId="{350479D6-05F0-4486-AFE7-8C7F2D206CCB}" srcOrd="0" destOrd="0" presId="urn:microsoft.com/office/officeart/2005/8/layout/cycle7"/>
    <dgm:cxn modelId="{BA6D6FFF-7C10-4399-8CD3-DDC477EBEAB9}" type="presOf" srcId="{987D355B-7C91-4DDE-A736-A284D162A5D6}" destId="{4ADB561A-947B-4A88-80EB-53CCF5446513}" srcOrd="1" destOrd="0" presId="urn:microsoft.com/office/officeart/2005/8/layout/cycle7"/>
    <dgm:cxn modelId="{FF0965C0-FF62-4C01-B3A3-6E11CFA69A41}" type="presParOf" srcId="{E11E6099-2515-429F-B2E7-93D4D9AEA5B9}" destId="{1375877D-42AE-4573-90BB-23356481A098}" srcOrd="0" destOrd="0" presId="urn:microsoft.com/office/officeart/2005/8/layout/cycle7"/>
    <dgm:cxn modelId="{24716CA7-28B9-4C09-8D19-71EA108A1418}" type="presParOf" srcId="{E11E6099-2515-429F-B2E7-93D4D9AEA5B9}" destId="{BBA3EC91-D379-429A-B2B2-7193B7C18DE9}" srcOrd="1" destOrd="0" presId="urn:microsoft.com/office/officeart/2005/8/layout/cycle7"/>
    <dgm:cxn modelId="{50F81CC6-87E5-4EFB-9844-C850503FE1C8}" type="presParOf" srcId="{BBA3EC91-D379-429A-B2B2-7193B7C18DE9}" destId="{17B1D7F6-F3A6-4570-A4AA-9FF3BAF18F2A}" srcOrd="0" destOrd="0" presId="urn:microsoft.com/office/officeart/2005/8/layout/cycle7"/>
    <dgm:cxn modelId="{31160AA7-6B72-410B-8F79-7AAC7B75E5B9}" type="presParOf" srcId="{E11E6099-2515-429F-B2E7-93D4D9AEA5B9}" destId="{BBCE3AEF-DCA0-4330-A7E0-FDDF0C73804F}" srcOrd="2" destOrd="0" presId="urn:microsoft.com/office/officeart/2005/8/layout/cycle7"/>
    <dgm:cxn modelId="{A27E4174-0936-49EC-9294-7E116B2C1C2D}" type="presParOf" srcId="{E11E6099-2515-429F-B2E7-93D4D9AEA5B9}" destId="{07A3853D-C99B-4A3D-BC52-1B32FE70A8D1}" srcOrd="3" destOrd="0" presId="urn:microsoft.com/office/officeart/2005/8/layout/cycle7"/>
    <dgm:cxn modelId="{C02D7482-20AF-438C-AFC0-4620E3EAFD07}" type="presParOf" srcId="{07A3853D-C99B-4A3D-BC52-1B32FE70A8D1}" destId="{4ADB561A-947B-4A88-80EB-53CCF5446513}" srcOrd="0" destOrd="0" presId="urn:microsoft.com/office/officeart/2005/8/layout/cycle7"/>
    <dgm:cxn modelId="{5FA3D170-8074-4023-913B-563EF4123FBD}" type="presParOf" srcId="{E11E6099-2515-429F-B2E7-93D4D9AEA5B9}" destId="{350479D6-05F0-4486-AFE7-8C7F2D206CCB}" srcOrd="4" destOrd="0" presId="urn:microsoft.com/office/officeart/2005/8/layout/cycle7"/>
    <dgm:cxn modelId="{02718B15-759C-4469-9B27-AA3AD8F82EE0}" type="presParOf" srcId="{E11E6099-2515-429F-B2E7-93D4D9AEA5B9}" destId="{0FFD1782-4389-4F18-AC31-8BD68B96CC96}" srcOrd="5" destOrd="0" presId="urn:microsoft.com/office/officeart/2005/8/layout/cycle7"/>
    <dgm:cxn modelId="{0AAD99A2-8D50-46AD-9A84-991D2B390A3A}" type="presParOf" srcId="{0FFD1782-4389-4F18-AC31-8BD68B96CC96}" destId="{E364F138-2BCB-4DC4-8BB7-E66CD4B8AB90}" srcOrd="0" destOrd="0" presId="urn:microsoft.com/office/officeart/2005/8/layout/cycle7"/>
    <dgm:cxn modelId="{DC1795B5-0695-43C4-B651-42323E056556}" type="presParOf" srcId="{E11E6099-2515-429F-B2E7-93D4D9AEA5B9}" destId="{740EDEF0-CECF-42B9-9730-5FA6245EB6BD}" srcOrd="6" destOrd="0" presId="urn:microsoft.com/office/officeart/2005/8/layout/cycle7"/>
    <dgm:cxn modelId="{33D10C9E-64F0-43AE-AFB1-3B7DC1D09D4D}" type="presParOf" srcId="{E11E6099-2515-429F-B2E7-93D4D9AEA5B9}" destId="{011790A9-BFEC-4456-8A97-41D5C3062AC1}" srcOrd="7" destOrd="0" presId="urn:microsoft.com/office/officeart/2005/8/layout/cycle7"/>
    <dgm:cxn modelId="{4D7E0C13-D927-4541-B96C-97C980D69CC6}" type="presParOf" srcId="{011790A9-BFEC-4456-8A97-41D5C3062AC1}" destId="{6E728B4F-D895-4071-BC55-179A8BF6817C}" srcOrd="0" destOrd="0" presId="urn:microsoft.com/office/officeart/2005/8/layout/cycle7"/>
    <dgm:cxn modelId="{6F3679B3-30C1-4ACA-AF44-119A0A437B3A}" type="presParOf" srcId="{E11E6099-2515-429F-B2E7-93D4D9AEA5B9}" destId="{3CAFCA0A-3F10-4DE0-8754-87266B398FB0}" srcOrd="8" destOrd="0" presId="urn:microsoft.com/office/officeart/2005/8/layout/cycle7"/>
    <dgm:cxn modelId="{4B213C00-B301-4374-BAC0-A3017049F7D4}" type="presParOf" srcId="{E11E6099-2515-429F-B2E7-93D4D9AEA5B9}" destId="{A17BDC1D-61BB-4A59-B271-55C9F8DFFE32}" srcOrd="9" destOrd="0" presId="urn:microsoft.com/office/officeart/2005/8/layout/cycle7"/>
    <dgm:cxn modelId="{D3D0B0B2-026B-4C7C-85B6-E46EFEC238A5}" type="presParOf" srcId="{A17BDC1D-61BB-4A59-B271-55C9F8DFFE32}" destId="{D7ADC048-4D12-4123-B0B7-94B490DD3296}" srcOrd="0" destOrd="0" presId="urn:microsoft.com/office/officeart/2005/8/layout/cycle7"/>
    <dgm:cxn modelId="{562B9E89-E1FC-4533-9AAF-5F0F5EEE0217}" type="presParOf" srcId="{E11E6099-2515-429F-B2E7-93D4D9AEA5B9}" destId="{C209B14A-C81B-4F6F-9BEF-386904B929C8}" srcOrd="10" destOrd="0" presId="urn:microsoft.com/office/officeart/2005/8/layout/cycle7"/>
    <dgm:cxn modelId="{498D69B2-6EE3-43C6-AF30-48C66A9487B9}" type="presParOf" srcId="{E11E6099-2515-429F-B2E7-93D4D9AEA5B9}" destId="{A745C814-9015-4BE9-8F55-A2E69D9DD739}" srcOrd="11" destOrd="0" presId="urn:microsoft.com/office/officeart/2005/8/layout/cycle7"/>
    <dgm:cxn modelId="{60BF7DEB-1C07-49F7-92D6-1A16AFC6F3D9}" type="presParOf" srcId="{A745C814-9015-4BE9-8F55-A2E69D9DD739}" destId="{AD8C6C7F-5909-4588-B07F-0E657CBD07A5}" srcOrd="0" destOrd="0" presId="urn:microsoft.com/office/officeart/2005/8/layout/cycle7"/>
    <dgm:cxn modelId="{00567610-39B2-4A9A-B2BB-68E34A19E9A6}" type="presParOf" srcId="{E11E6099-2515-429F-B2E7-93D4D9AEA5B9}" destId="{C8FF727E-E800-4F1D-89ED-9FC68437C90C}" srcOrd="12" destOrd="0" presId="urn:microsoft.com/office/officeart/2005/8/layout/cycle7"/>
    <dgm:cxn modelId="{E10A9F90-6D95-4445-A5A8-D216B68CFEC0}" type="presParOf" srcId="{E11E6099-2515-429F-B2E7-93D4D9AEA5B9}" destId="{86563D66-195D-453C-BC85-928322B61B0D}" srcOrd="13" destOrd="0" presId="urn:microsoft.com/office/officeart/2005/8/layout/cycle7"/>
    <dgm:cxn modelId="{E89D310B-7836-4AC5-86AB-58B864581C61}" type="presParOf" srcId="{86563D66-195D-453C-BC85-928322B61B0D}" destId="{D97BC5D0-740D-47DA-83A8-7CA712C283CA}" srcOrd="0" destOrd="0" presId="urn:microsoft.com/office/officeart/2005/8/layout/cycle7"/>
  </dgm:cxnLst>
  <dgm:bg/>
  <dgm:whole/>
  <dgm:extLst>
    <a:ext uri="http://schemas.microsoft.com/office/drawing/2008/diagram">
      <dsp:dataModelExt xmlns:dsp="http://schemas.microsoft.com/office/drawing/2008/diagram" relId="rId8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75877D-42AE-4573-90BB-23356481A098}">
      <dsp:nvSpPr>
        <dsp:cNvPr id="0" name=""/>
        <dsp:cNvSpPr/>
      </dsp:nvSpPr>
      <dsp:spPr>
        <a:xfrm>
          <a:off x="5178793" y="-175758"/>
          <a:ext cx="2213898" cy="1079400"/>
        </a:xfrm>
        <a:prstGeom prst="roundRect">
          <a:avLst>
            <a:gd name="adj" fmla="val 10000"/>
          </a:avLst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76200" tIns="76200" rIns="76200" bIns="762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2000" b="1" kern="1200" dirty="0"/>
            <a:t>Food </a:t>
          </a:r>
          <a:r>
            <a:rPr lang="mi-NZ" sz="2000" b="1" kern="1200" dirty="0" err="1"/>
            <a:t>insecurity</a:t>
          </a:r>
          <a:endParaRPr lang="en-NZ" sz="2000" b="1" kern="1200" dirty="0"/>
        </a:p>
      </dsp:txBody>
      <dsp:txXfrm>
        <a:off x="5210408" y="-144143"/>
        <a:ext cx="2150668" cy="1016170"/>
      </dsp:txXfrm>
    </dsp:sp>
    <dsp:sp modelId="{BBA3EC91-D379-429A-B2B2-7193B7C18DE9}">
      <dsp:nvSpPr>
        <dsp:cNvPr id="0" name=""/>
        <dsp:cNvSpPr/>
      </dsp:nvSpPr>
      <dsp:spPr>
        <a:xfrm rot="7717062" flipV="1">
          <a:off x="7874981" y="347141"/>
          <a:ext cx="422369" cy="1002369"/>
        </a:xfrm>
        <a:prstGeom prst="downArrow">
          <a:avLst/>
        </a:prstGeom>
        <a:solidFill>
          <a:schemeClr val="accent5">
            <a:hueOff val="0"/>
            <a:satOff val="0"/>
            <a:lumOff val="0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/>
        </a:p>
      </dsp:txBody>
      <dsp:txXfrm rot="10800000">
        <a:off x="8001692" y="547615"/>
        <a:ext cx="168947" cy="601421"/>
      </dsp:txXfrm>
    </dsp:sp>
    <dsp:sp modelId="{BBCE3AEF-DCA0-4330-A7E0-FDDF0C73804F}">
      <dsp:nvSpPr>
        <dsp:cNvPr id="0" name=""/>
        <dsp:cNvSpPr/>
      </dsp:nvSpPr>
      <dsp:spPr>
        <a:xfrm>
          <a:off x="7728600" y="1281290"/>
          <a:ext cx="1696255" cy="906626"/>
        </a:xfrm>
        <a:prstGeom prst="roundRect">
          <a:avLst>
            <a:gd name="adj" fmla="val 10000"/>
          </a:avLst>
        </a:prstGeom>
        <a:solidFill>
          <a:schemeClr val="accent5">
            <a:hueOff val="-2025358"/>
            <a:satOff val="-138"/>
            <a:lumOff val="32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1800" kern="1200"/>
            <a:t>Poor nutrition</a:t>
          </a:r>
          <a:endParaRPr lang="en-NZ" sz="1800" kern="1200" dirty="0"/>
        </a:p>
      </dsp:txBody>
      <dsp:txXfrm>
        <a:off x="7755154" y="1307844"/>
        <a:ext cx="1643147" cy="853518"/>
      </dsp:txXfrm>
    </dsp:sp>
    <dsp:sp modelId="{07A3853D-C99B-4A3D-BC52-1B32FE70A8D1}">
      <dsp:nvSpPr>
        <dsp:cNvPr id="0" name=""/>
        <dsp:cNvSpPr/>
      </dsp:nvSpPr>
      <dsp:spPr>
        <a:xfrm rot="21093329">
          <a:off x="8587451" y="2303851"/>
          <a:ext cx="279426" cy="559269"/>
        </a:xfrm>
        <a:prstGeom prst="downArrow">
          <a:avLst/>
        </a:prstGeom>
        <a:solidFill>
          <a:schemeClr val="accent5">
            <a:hueOff val="-2025358"/>
            <a:satOff val="-138"/>
            <a:lumOff val="32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/>
        </a:p>
      </dsp:txBody>
      <dsp:txXfrm>
        <a:off x="8671279" y="2415705"/>
        <a:ext cx="111770" cy="335561"/>
      </dsp:txXfrm>
    </dsp:sp>
    <dsp:sp modelId="{350479D6-05F0-4486-AFE7-8C7F2D206CCB}">
      <dsp:nvSpPr>
        <dsp:cNvPr id="0" name=""/>
        <dsp:cNvSpPr/>
      </dsp:nvSpPr>
      <dsp:spPr>
        <a:xfrm>
          <a:off x="8020488" y="2979056"/>
          <a:ext cx="1745503" cy="1083117"/>
        </a:xfrm>
        <a:prstGeom prst="roundRect">
          <a:avLst>
            <a:gd name="adj" fmla="val 1000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1800" kern="1200" dirty="0" err="1"/>
            <a:t>Poor</a:t>
          </a:r>
          <a:r>
            <a:rPr lang="mi-NZ" sz="1800" kern="1200" dirty="0"/>
            <a:t> Health </a:t>
          </a:r>
          <a:r>
            <a:rPr lang="mi-NZ" sz="1800" kern="1200" dirty="0" err="1"/>
            <a:t>outcomes</a:t>
          </a:r>
          <a:endParaRPr lang="en-NZ" sz="1800" kern="1200" dirty="0"/>
        </a:p>
      </dsp:txBody>
      <dsp:txXfrm>
        <a:off x="8052211" y="3010779"/>
        <a:ext cx="1682057" cy="1019671"/>
      </dsp:txXfrm>
    </dsp:sp>
    <dsp:sp modelId="{0FFD1782-4389-4F18-AC31-8BD68B96CC96}">
      <dsp:nvSpPr>
        <dsp:cNvPr id="0" name=""/>
        <dsp:cNvSpPr/>
      </dsp:nvSpPr>
      <dsp:spPr>
        <a:xfrm rot="10779129">
          <a:off x="7336078" y="3405658"/>
          <a:ext cx="552565" cy="24546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4050717"/>
            <a:satOff val="-275"/>
            <a:lumOff val="65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/>
        </a:p>
      </dsp:txBody>
      <dsp:txXfrm rot="10800000">
        <a:off x="7409718" y="3454752"/>
        <a:ext cx="405285" cy="147280"/>
      </dsp:txXfrm>
    </dsp:sp>
    <dsp:sp modelId="{740EDEF0-CECF-42B9-9730-5FA6245EB6BD}">
      <dsp:nvSpPr>
        <dsp:cNvPr id="0" name=""/>
        <dsp:cNvSpPr/>
      </dsp:nvSpPr>
      <dsp:spPr>
        <a:xfrm>
          <a:off x="5376688" y="3021758"/>
          <a:ext cx="1827545" cy="1029318"/>
        </a:xfrm>
        <a:prstGeom prst="roundRect">
          <a:avLst>
            <a:gd name="adj" fmla="val 10000"/>
          </a:avLst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1600" kern="1200" dirty="0" err="1"/>
            <a:t>Impaired</a:t>
          </a:r>
          <a:r>
            <a:rPr lang="mi-NZ" sz="1600" kern="1200" dirty="0"/>
            <a:t> </a:t>
          </a:r>
          <a:r>
            <a:rPr lang="mi-NZ" sz="1600" kern="1200" dirty="0" err="1"/>
            <a:t>cognitive</a:t>
          </a:r>
          <a:r>
            <a:rPr lang="mi-NZ" sz="1600" kern="1200" dirty="0"/>
            <a:t> </a:t>
          </a:r>
          <a:r>
            <a:rPr lang="mi-NZ" sz="1600" kern="1200" dirty="0" err="1"/>
            <a:t>development</a:t>
          </a:r>
          <a:endParaRPr lang="en-NZ" sz="1600" kern="1200" dirty="0"/>
        </a:p>
      </dsp:txBody>
      <dsp:txXfrm>
        <a:off x="5406836" y="3051906"/>
        <a:ext cx="1767249" cy="969022"/>
      </dsp:txXfrm>
    </dsp:sp>
    <dsp:sp modelId="{011790A9-BFEC-4456-8A97-41D5C3062AC1}">
      <dsp:nvSpPr>
        <dsp:cNvPr id="0" name=""/>
        <dsp:cNvSpPr/>
      </dsp:nvSpPr>
      <dsp:spPr>
        <a:xfrm>
          <a:off x="6044962" y="4162719"/>
          <a:ext cx="294379" cy="676679"/>
        </a:xfrm>
        <a:prstGeom prst="downArrow">
          <a:avLst/>
        </a:prstGeom>
        <a:solidFill>
          <a:schemeClr val="accent5">
            <a:hueOff val="-6076075"/>
            <a:satOff val="-413"/>
            <a:lumOff val="98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/>
        </a:p>
      </dsp:txBody>
      <dsp:txXfrm rot="10800000">
        <a:off x="6133276" y="4298055"/>
        <a:ext cx="117751" cy="406007"/>
      </dsp:txXfrm>
    </dsp:sp>
    <dsp:sp modelId="{3CAFCA0A-3F10-4DE0-8754-87266B398FB0}">
      <dsp:nvSpPr>
        <dsp:cNvPr id="0" name=""/>
        <dsp:cNvSpPr/>
      </dsp:nvSpPr>
      <dsp:spPr>
        <a:xfrm>
          <a:off x="4794591" y="4922465"/>
          <a:ext cx="2753732" cy="1038470"/>
        </a:xfrm>
        <a:prstGeom prst="roundRect">
          <a:avLst>
            <a:gd name="adj" fmla="val 1000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1800" b="1" kern="1200" dirty="0" err="1"/>
            <a:t>Poor</a:t>
          </a:r>
          <a:r>
            <a:rPr lang="mi-NZ" sz="1800" b="1" kern="1200" dirty="0"/>
            <a:t> </a:t>
          </a:r>
          <a:r>
            <a:rPr lang="mi-NZ" sz="1800" b="1" kern="1200" dirty="0" err="1"/>
            <a:t>academic</a:t>
          </a:r>
          <a:r>
            <a:rPr lang="mi-NZ" sz="1800" b="1" kern="1200" dirty="0"/>
            <a:t> </a:t>
          </a:r>
          <a:r>
            <a:rPr lang="mi-NZ" sz="1800" b="1" kern="1200" dirty="0" err="1"/>
            <a:t>achievement</a:t>
          </a:r>
          <a:endParaRPr lang="en-NZ" sz="1800" b="1" kern="1200" dirty="0"/>
        </a:p>
      </dsp:txBody>
      <dsp:txXfrm>
        <a:off x="4825007" y="4952881"/>
        <a:ext cx="2692900" cy="977638"/>
      </dsp:txXfrm>
    </dsp:sp>
    <dsp:sp modelId="{A17BDC1D-61BB-4A59-B271-55C9F8DFFE32}">
      <dsp:nvSpPr>
        <dsp:cNvPr id="0" name=""/>
        <dsp:cNvSpPr/>
      </dsp:nvSpPr>
      <dsp:spPr>
        <a:xfrm rot="10800000">
          <a:off x="4697718" y="3476901"/>
          <a:ext cx="552565" cy="245468"/>
        </a:xfrm>
        <a:prstGeom prst="leftRightArrow">
          <a:avLst>
            <a:gd name="adj1" fmla="val 60000"/>
            <a:gd name="adj2" fmla="val 50000"/>
          </a:avLst>
        </a:prstGeom>
        <a:solidFill>
          <a:schemeClr val="accent5">
            <a:hueOff val="-8101434"/>
            <a:satOff val="-551"/>
            <a:lumOff val="1307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/>
        </a:p>
      </dsp:txBody>
      <dsp:txXfrm rot="10800000">
        <a:off x="4771358" y="3525995"/>
        <a:ext cx="405285" cy="147280"/>
      </dsp:txXfrm>
    </dsp:sp>
    <dsp:sp modelId="{C209B14A-C81B-4F6F-9BEF-386904B929C8}">
      <dsp:nvSpPr>
        <dsp:cNvPr id="0" name=""/>
        <dsp:cNvSpPr/>
      </dsp:nvSpPr>
      <dsp:spPr>
        <a:xfrm>
          <a:off x="2647666" y="3041219"/>
          <a:ext cx="2016794" cy="1025348"/>
        </a:xfrm>
        <a:prstGeom prst="roundRect">
          <a:avLst>
            <a:gd name="adj" fmla="val 10000"/>
          </a:avLst>
        </a:prstGeom>
        <a:solidFill>
          <a:schemeClr val="accent5">
            <a:hueOff val="-10126791"/>
            <a:satOff val="-688"/>
            <a:lumOff val="16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0960" tIns="60960" rIns="60960" bIns="60960" numCol="1" spcCol="1270" anchor="ctr" anchorCtr="0">
          <a:noAutofit/>
        </a:bodyPr>
        <a:lstStyle/>
        <a:p>
          <a:pPr marL="0" lvl="0" indent="0" algn="ctr" defTabSz="7112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1600" kern="1200" dirty="0" err="1"/>
            <a:t>Impaired</a:t>
          </a:r>
          <a:r>
            <a:rPr lang="mi-NZ" sz="1600" kern="1200" dirty="0"/>
            <a:t> </a:t>
          </a:r>
          <a:r>
            <a:rPr lang="mi-NZ" sz="1600" kern="1200" dirty="0" err="1"/>
            <a:t>emotional</a:t>
          </a:r>
          <a:r>
            <a:rPr lang="mi-NZ" sz="1600" kern="1200" dirty="0"/>
            <a:t> and </a:t>
          </a:r>
          <a:r>
            <a:rPr lang="mi-NZ" sz="1600" kern="1200" dirty="0" err="1"/>
            <a:t>behavioural</a:t>
          </a:r>
          <a:r>
            <a:rPr lang="mi-NZ" sz="1600" kern="1200" dirty="0"/>
            <a:t> </a:t>
          </a:r>
          <a:r>
            <a:rPr lang="mi-NZ" sz="1600" kern="1200" dirty="0" err="1"/>
            <a:t>regulation</a:t>
          </a:r>
          <a:endParaRPr lang="en-NZ" sz="1600" kern="1200" dirty="0"/>
        </a:p>
      </dsp:txBody>
      <dsp:txXfrm>
        <a:off x="2677697" y="3071250"/>
        <a:ext cx="1956732" cy="965286"/>
      </dsp:txXfrm>
    </dsp:sp>
    <dsp:sp modelId="{A745C814-9015-4BE9-8F55-A2E69D9DD739}">
      <dsp:nvSpPr>
        <dsp:cNvPr id="0" name=""/>
        <dsp:cNvSpPr/>
      </dsp:nvSpPr>
      <dsp:spPr>
        <a:xfrm rot="5761694">
          <a:off x="3577477" y="2480744"/>
          <a:ext cx="552565" cy="245468"/>
        </a:xfrm>
        <a:prstGeom prst="rightArrow">
          <a:avLst/>
        </a:prstGeom>
        <a:solidFill>
          <a:schemeClr val="accent5">
            <a:hueOff val="-10126791"/>
            <a:satOff val="-688"/>
            <a:lumOff val="1634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 dirty="0"/>
        </a:p>
      </dsp:txBody>
      <dsp:txXfrm>
        <a:off x="3611383" y="2511597"/>
        <a:ext cx="491198" cy="122734"/>
      </dsp:txXfrm>
    </dsp:sp>
    <dsp:sp modelId="{C8FF727E-E800-4F1D-89ED-9FC68437C90C}">
      <dsp:nvSpPr>
        <dsp:cNvPr id="0" name=""/>
        <dsp:cNvSpPr/>
      </dsp:nvSpPr>
      <dsp:spPr>
        <a:xfrm>
          <a:off x="3178063" y="1259103"/>
          <a:ext cx="1722092" cy="906633"/>
        </a:xfrm>
        <a:prstGeom prst="roundRect">
          <a:avLst>
            <a:gd name="adj" fmla="val 10000"/>
          </a:avLst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2">
          <a:scrgbClr r="0" g="0" b="0"/>
        </a:effectRef>
        <a:fontRef idx="minor">
          <a:schemeClr val="lt1"/>
        </a:fontRef>
      </dsp:style>
      <dsp:txBody>
        <a:bodyPr spcFirstLastPara="0" vert="horz" wrap="square" lIns="68580" tIns="68580" rIns="68580" bIns="68580" numCol="1" spcCol="1270" anchor="ctr" anchorCtr="0">
          <a:noAutofit/>
        </a:bodyPr>
        <a:lstStyle/>
        <a:p>
          <a:pPr marL="0" lvl="0" indent="0" algn="ctr" defTabSz="8001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mi-NZ" sz="1800" kern="1200"/>
            <a:t>Whānau stress</a:t>
          </a:r>
          <a:endParaRPr lang="en-NZ" sz="1800" kern="1200" dirty="0"/>
        </a:p>
      </dsp:txBody>
      <dsp:txXfrm>
        <a:off x="3204617" y="1285657"/>
        <a:ext cx="1668984" cy="853525"/>
      </dsp:txXfrm>
    </dsp:sp>
    <dsp:sp modelId="{86563D66-195D-453C-BC85-928322B61B0D}">
      <dsp:nvSpPr>
        <dsp:cNvPr id="0" name=""/>
        <dsp:cNvSpPr/>
      </dsp:nvSpPr>
      <dsp:spPr>
        <a:xfrm rot="13913942" flipH="1" flipV="1">
          <a:off x="4228456" y="245947"/>
          <a:ext cx="386546" cy="1049403"/>
        </a:xfrm>
        <a:prstGeom prst="downArrow">
          <a:avLst/>
        </a:prstGeom>
        <a:solidFill>
          <a:schemeClr val="accent5">
            <a:hueOff val="-12152150"/>
            <a:satOff val="-826"/>
            <a:lumOff val="1961"/>
            <a:alphaOff val="0"/>
          </a:schemeClr>
        </a:solidFill>
        <a:ln>
          <a:noFill/>
        </a:ln>
        <a:effectLst/>
        <a:scene3d>
          <a:camera prst="orthographicFront">
            <a:rot lat="0" lon="0" rev="0"/>
          </a:camera>
          <a:lightRig rig="contrasting" dir="t">
            <a:rot lat="0" lon="0" rev="1200000"/>
          </a:lightRig>
        </a:scene3d>
        <a:sp3d z="-182000" contourW="19050" prstMaterial="metal">
          <a:bevelT w="88900" h="203200"/>
          <a:bevelB w="165100" h="254000"/>
        </a:sp3d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0" tIns="0" rIns="0" bIns="0" numCol="1" spcCol="1270" anchor="ctr" anchorCtr="0">
          <a:noAutofit/>
        </a:bodyPr>
        <a:lstStyle/>
        <a:p>
          <a:pPr marL="0" lvl="0" indent="0" algn="ctr" defTabSz="6223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endParaRPr lang="en-NZ" sz="1400" kern="1200"/>
        </a:p>
      </dsp:txBody>
      <dsp:txXfrm rot="-10800000">
        <a:off x="4344420" y="455828"/>
        <a:ext cx="154618" cy="629641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cycle7">
  <dgm:title val=""/>
  <dgm:desc val=""/>
  <dgm:catLst>
    <dgm:cat type="cycle" pri="6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</dgm:ptLst>
      <dgm:cxnLst>
        <dgm:cxn modelId="6" srcId="0" destId="1" srcOrd="0" destOrd="0"/>
        <dgm:cxn modelId="7" srcId="0" destId="2" srcOrd="1" destOrd="0"/>
        <dgm:cxn modelId="8" srcId="0" destId="3" srcOrd="2" destOrd="0"/>
      </dgm:cxnLst>
      <dgm:bg/>
      <dgm:whole/>
    </dgm:dataModel>
  </dgm:sampData>
  <dgm:styleData>
    <dgm:dataModel>
      <dgm:ptLst>
        <dgm:pt modelId="0" type="doc"/>
        <dgm:pt modelId="1"/>
        <dgm:pt modelId="2"/>
        <dgm:pt modelId="3"/>
      </dgm:ptLst>
      <dgm:cxnLst>
        <dgm:cxn modelId="4" srcId="0" destId="1" srcOrd="0" destOrd="0"/>
        <dgm:cxn modelId="5" srcId="0" destId="2" srcOrd="1" destOrd="0"/>
        <dgm:cxn modelId="6" srcId="0" destId="3" srcOrd="2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 val="exact"/>
    </dgm:varLst>
    <dgm:choose name="Name1">
      <dgm:if name="Name2" func="var" arg="dir" op="equ" val="norm">
        <dgm:alg type="cycle">
          <dgm:param type="stAng" val="0"/>
          <dgm:param type="spanAng" val="360"/>
        </dgm:alg>
      </dgm:if>
      <dgm:else name="Name3">
        <dgm:alg type="cycle">
          <dgm:param type="stAng" val="0"/>
          <dgm:param type="spanAng" val="-360"/>
        </dgm:alg>
      </dgm:else>
    </dgm:choose>
    <dgm:shape xmlns:r="http://schemas.openxmlformats.org/officeDocument/2006/relationships" r:blip="">
      <dgm:adjLst/>
    </dgm:shape>
    <dgm:presOf/>
    <dgm:constrLst>
      <dgm:constr type="diam" refType="w"/>
      <dgm:constr type="w" for="ch" ptType="node" refType="w"/>
      <dgm:constr type="primFontSz" for="ch" ptType="node" op="equ" val="65"/>
      <dgm:constr type="w" for="ch" forName="sibTrans" refType="w" refFor="ch" refPtType="node" op="equ" fact="0.35"/>
      <dgm:constr type="connDist" for="ch" forName="sibTrans" op="equ"/>
      <dgm:constr type="primFontSz" for="des" forName="connectorText" op="equ" val="55"/>
      <dgm:constr type="primFontSz" for="des" forName="connectorText" refType="primFontSz" refFor="ch" refPtType="node" op="lte" fact="0.8"/>
      <dgm:constr type="sibSp" refType="w" refFor="ch" refPtType="node" op="equ" fact="0.65"/>
    </dgm:constrLst>
    <dgm:ruleLst/>
    <dgm:forEach name="nodesForEach" axis="ch" ptType="node">
      <dgm:layoutNode name="node">
        <dgm:varLst>
          <dgm:bulletEnabled val="1"/>
        </dgm:varLst>
        <dgm:alg type="tx"/>
        <dgm:shape xmlns:r="http://schemas.openxmlformats.org/officeDocument/2006/relationships" type="roundRect" r:blip="">
          <dgm:adjLst>
            <dgm:adj idx="1" val="0.1"/>
          </dgm:adjLst>
        </dgm:shape>
        <dgm:presOf axis="desOrSelf" ptType="node"/>
        <dgm:constrLst>
          <dgm:constr type="h" refType="w" fact="0.5"/>
          <dgm:constr type="tMarg" refType="primFontSz" fact="0.3"/>
          <dgm:constr type="bMarg" refType="primFontSz" fact="0.3"/>
          <dgm:constr type="lMarg" refType="primFontSz" fact="0.3"/>
          <dgm:constr type="rMarg" refType="primFontSz" fact="0.3"/>
        </dgm:constrLst>
        <dgm:ruleLst>
          <dgm:rule type="primFontSz" val="5" fact="NaN" max="NaN"/>
        </dgm:ruleLst>
      </dgm:layoutNode>
      <dgm:choose name="Name4">
        <dgm:if name="Name5" axis="par ch" ptType="doc node" func="cnt" op="gt" val="1">
          <dgm:forEach name="sibTransForEach" axis="followSib" ptType="sibTrans" hideLastTrans="0" cnt="1">
            <dgm:layoutNode name="sibTrans">
              <dgm:choose name="Name6">
                <dgm:if name="Name7" axis="par ch" ptType="doc node" func="posEven" op="equ" val="1">
                  <dgm:alg type="conn">
                    <dgm:param type="begPts" val="radial"/>
                    <dgm:param type="endPts" val="radial"/>
                    <dgm:param type="begSty" val="arr"/>
                    <dgm:param type="endSty" val="arr"/>
                  </dgm:alg>
                </dgm:if>
                <dgm:else name="Name8">
                  <dgm:alg type="conn">
                    <dgm:param type="begPts" val="auto"/>
                    <dgm:param type="endPts" val="auto"/>
                    <dgm:param type="begSty" val="arr"/>
                    <dgm:param type="endSty" val="arr"/>
                  </dgm:alg>
                </dgm:else>
              </dgm:choose>
              <dgm:shape xmlns:r="http://schemas.openxmlformats.org/officeDocument/2006/relationships" type="conn" r:blip="">
                <dgm:adjLst/>
              </dgm:shape>
              <dgm:presOf axis="self"/>
              <dgm:constrLst>
                <dgm:constr type="h" refType="w" fact="0.5"/>
                <dgm:constr type="connDist"/>
                <dgm:constr type="begPad" refType="connDist" fact="0.1"/>
                <dgm:constr type="endPad" refType="connDist" fact="0.1"/>
              </dgm:constrLst>
              <dgm:ruleLst/>
              <dgm:layoutNode name="connectorText">
                <dgm:alg type="tx">
                  <dgm:param type="autoTxRot" val="grav"/>
                </dgm:alg>
                <dgm:shape xmlns:r="http://schemas.openxmlformats.org/officeDocument/2006/relationships" type="conn" r:blip="" hideGeom="1">
                  <dgm:adjLst/>
                </dgm:shape>
                <dgm:presOf axis="self"/>
                <dgm:constrLst>
                  <dgm:constr type="lMarg"/>
                  <dgm:constr type="rMarg"/>
                  <dgm:constr type="tMarg"/>
                  <dgm:constr type="bMarg"/>
                </dgm:constrLst>
                <dgm:ruleLst>
                  <dgm:rule type="primFontSz" val="5" fact="NaN" max="NaN"/>
                </dgm:ruleLst>
              </dgm:layoutNode>
            </dgm:layoutNode>
          </dgm:forEach>
        </dgm:if>
        <dgm:else name="Name9"/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3d3">
  <dgm:title val=""/>
  <dgm:desc val=""/>
  <dgm:catLst>
    <dgm:cat type="3D" pri="11300"/>
  </dgm:catLst>
  <dgm:scene3d>
    <a:camera prst="orthographicFront"/>
    <a:lightRig rig="threePt" dir="t"/>
  </dgm:scene3d>
  <dgm:styleLbl name="node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l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ven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clear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2">
        <a:scrgbClr r="0" g="0" b="0"/>
      </a:effectRef>
      <a:fontRef idx="minor">
        <a:schemeClr val="lt1"/>
      </a:fontRef>
    </dgm:style>
  </dgm:styleLbl>
  <dgm:styleLbl name="node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node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f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alignImgPlac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ImgPlac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182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ibTrans2D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>
        <a:rot lat="0" lon="0" rev="0"/>
      </a:camera>
      <a:lightRig rig="contrasting" dir="t">
        <a:rot lat="0" lon="0" rev="1200000"/>
      </a:lightRig>
    </dgm:scene3d>
    <dgm:sp3d z="10000"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>
        <a:schemeClr val="lt1"/>
      </a:fontRef>
    </dgm:style>
  </dgm:styleLbl>
  <dgm:styleLbl name="parChTrans2D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2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3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2D4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parChTrans1D1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>
        <a:rot lat="0" lon="0" rev="0"/>
      </a:camera>
      <a:lightRig rig="contrasting" dir="t">
        <a:rot lat="0" lon="0" rev="1200000"/>
      </a:lightRig>
    </dgm:scene3d>
    <dgm:sp3d z="-110000"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1">
        <a:scrgbClr r="0" g="0" b="0"/>
      </a:effectRef>
      <a:fontRef idx="minor"/>
    </dgm:style>
  </dgm:styleLbl>
  <dgm:styleLbl name="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2700" prstMaterial="flat">
      <a:bevelT w="177800" h="2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>
        <a:rot lat="0" lon="0" rev="0"/>
      </a:camera>
      <a:lightRig rig="contrasting" dir="t">
        <a:rot lat="0" lon="0" rev="1200000"/>
      </a:lightRig>
    </dgm:scene3d>
    <dgm:sp3d z="-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>
        <a:rot lat="0" lon="0" rev="0"/>
      </a:camera>
      <a:lightRig rig="contrasting" dir="t">
        <a:rot lat="0" lon="0" rev="1200000"/>
      </a:lightRig>
    </dgm:scene3d>
    <dgm:sp3d z="-300000" prstMaterial="plastic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>
        <a:rot lat="0" lon="0" rev="0"/>
      </a:camera>
      <a:lightRig rig="contrasting" dir="t">
        <a:rot lat="0" lon="0" rev="1200000"/>
      </a:lightRig>
    </dgm:scene3d>
    <dgm:sp3d contourW="12700" prstMaterial="flat">
      <a:bevelT w="100800" h="154000"/>
      <a:bevelB w="1524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>
        <a:rot lat="0" lon="0" rev="0"/>
      </a:camera>
      <a:lightRig rig="contrasting" dir="t">
        <a:rot lat="0" lon="0" rev="1200000"/>
      </a:lightRig>
    </dgm:scene3d>
    <dgm:sp3d z="-152400" prstMaterial="matte"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>
        <a:rot lat="0" lon="0" rev="0"/>
      </a:camera>
      <a:lightRig rig="contrasting" dir="t">
        <a:rot lat="0" lon="0" rev="1200000"/>
      </a:lightRig>
    </dgm:scene3d>
    <dgm:sp3d z="300000" contourW="19050" prstMaterial="metal">
      <a:bevelT w="88900" h="203200"/>
      <a:bevelB w="165100" h="254000"/>
    </dgm:sp3d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EAACA9EE-D233-447E-98D1-3DE6ADBA9ED9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NZ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NZ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301DA43-68BB-45D2-85A9-EA4DF05459D1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0899775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i-NZ" dirty="0"/>
              <a:t>I </a:t>
            </a:r>
            <a:r>
              <a:rPr lang="mi-NZ" dirty="0" err="1"/>
              <a:t>am</a:t>
            </a:r>
            <a:r>
              <a:rPr lang="mi-NZ" dirty="0"/>
              <a:t> </a:t>
            </a:r>
            <a:r>
              <a:rPr lang="mi-NZ" dirty="0" err="1"/>
              <a:t>the</a:t>
            </a:r>
            <a:r>
              <a:rPr lang="mi-NZ" dirty="0"/>
              <a:t> </a:t>
            </a:r>
            <a:r>
              <a:rPr lang="mi-NZ" dirty="0" err="1"/>
              <a:t>co-chair</a:t>
            </a:r>
            <a:r>
              <a:rPr lang="mi-NZ" dirty="0"/>
              <a:t> of HCA and </a:t>
            </a:r>
            <a:r>
              <a:rPr lang="mi-NZ" dirty="0" err="1"/>
              <a:t>have</a:t>
            </a:r>
            <a:r>
              <a:rPr lang="mi-NZ" dirty="0"/>
              <a:t> </a:t>
            </a:r>
            <a:r>
              <a:rPr lang="mi-NZ" dirty="0" err="1"/>
              <a:t>no</a:t>
            </a:r>
            <a:r>
              <a:rPr lang="mi-NZ" dirty="0"/>
              <a:t> </a:t>
            </a:r>
            <a:r>
              <a:rPr lang="mi-NZ" dirty="0" err="1"/>
              <a:t>conflicts</a:t>
            </a:r>
            <a:r>
              <a:rPr lang="mi-NZ" dirty="0"/>
              <a:t> of </a:t>
            </a:r>
            <a:r>
              <a:rPr lang="mi-NZ" dirty="0" err="1"/>
              <a:t>interest</a:t>
            </a:r>
            <a:r>
              <a:rPr lang="mi-NZ" dirty="0"/>
              <a:t> </a:t>
            </a:r>
            <a:r>
              <a:rPr lang="mi-NZ" dirty="0" err="1"/>
              <a:t>to</a:t>
            </a:r>
            <a:r>
              <a:rPr lang="mi-NZ" dirty="0"/>
              <a:t> </a:t>
            </a:r>
            <a:r>
              <a:rPr lang="mi-NZ" dirty="0" err="1"/>
              <a:t>declare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EE31AB47-A072-452C-92D2-37FEF335700A}" type="slidenum">
              <a:rPr lang="en-NZ" smtClean="0"/>
              <a:t>1</a:t>
            </a:fld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721228870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i-NZ" dirty="0" err="1"/>
              <a:t>Approx</a:t>
            </a:r>
            <a:r>
              <a:rPr lang="mi-NZ" dirty="0"/>
              <a:t> 14%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1DA43-68BB-45D2-85A9-EA4DF05459D1}" type="slidenum">
              <a:rPr lang="en-NZ" smtClean="0"/>
              <a:t>2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2597626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mi-NZ" dirty="0" err="1"/>
              <a:t>Stress</a:t>
            </a:r>
            <a:r>
              <a:rPr lang="mi-NZ" dirty="0"/>
              <a:t> </a:t>
            </a:r>
            <a:r>
              <a:rPr lang="mi-NZ" dirty="0" err="1"/>
              <a:t>affects</a:t>
            </a:r>
            <a:r>
              <a:rPr lang="mi-NZ" dirty="0"/>
              <a:t> </a:t>
            </a:r>
            <a:r>
              <a:rPr lang="mi-NZ" dirty="0" err="1"/>
              <a:t>brain</a:t>
            </a:r>
            <a:r>
              <a:rPr lang="mi-NZ" dirty="0"/>
              <a:t> </a:t>
            </a:r>
            <a:r>
              <a:rPr lang="mi-NZ" dirty="0" err="1"/>
              <a:t>development</a:t>
            </a:r>
            <a:r>
              <a:rPr lang="mi-NZ" dirty="0"/>
              <a:t> – </a:t>
            </a:r>
            <a:r>
              <a:rPr lang="mi-NZ" dirty="0" err="1"/>
              <a:t>it</a:t>
            </a:r>
            <a:r>
              <a:rPr lang="mi-NZ" dirty="0"/>
              <a:t> </a:t>
            </a:r>
            <a:r>
              <a:rPr lang="mi-NZ" dirty="0" err="1"/>
              <a:t>changes</a:t>
            </a:r>
            <a:r>
              <a:rPr lang="mi-NZ" dirty="0"/>
              <a:t> </a:t>
            </a:r>
            <a:r>
              <a:rPr lang="mi-NZ" dirty="0" err="1"/>
              <a:t>the</a:t>
            </a:r>
            <a:r>
              <a:rPr lang="mi-NZ" dirty="0"/>
              <a:t> </a:t>
            </a:r>
            <a:r>
              <a:rPr lang="mi-NZ" dirty="0" err="1"/>
              <a:t>structure</a:t>
            </a:r>
            <a:r>
              <a:rPr lang="mi-NZ" dirty="0"/>
              <a:t> of </a:t>
            </a:r>
            <a:r>
              <a:rPr lang="mi-NZ" dirty="0" err="1"/>
              <a:t>brain</a:t>
            </a:r>
            <a:r>
              <a:rPr lang="mi-NZ" dirty="0"/>
              <a:t> </a:t>
            </a:r>
            <a:r>
              <a:rPr lang="mi-NZ" dirty="0" err="1"/>
              <a:t>to</a:t>
            </a:r>
            <a:r>
              <a:rPr lang="mi-NZ" dirty="0"/>
              <a:t> </a:t>
            </a:r>
            <a:r>
              <a:rPr lang="mi-NZ" dirty="0" err="1"/>
              <a:t>increase</a:t>
            </a:r>
            <a:r>
              <a:rPr lang="mi-NZ" dirty="0"/>
              <a:t> </a:t>
            </a:r>
            <a:r>
              <a:rPr lang="mi-NZ" dirty="0" err="1"/>
              <a:t>likelihood</a:t>
            </a:r>
            <a:r>
              <a:rPr lang="mi-NZ" dirty="0"/>
              <a:t> of </a:t>
            </a:r>
            <a:r>
              <a:rPr lang="mi-NZ" dirty="0" err="1"/>
              <a:t>long-term</a:t>
            </a:r>
            <a:r>
              <a:rPr lang="mi-NZ" dirty="0"/>
              <a:t> </a:t>
            </a:r>
            <a:r>
              <a:rPr lang="mi-NZ" dirty="0" err="1"/>
              <a:t>mental</a:t>
            </a:r>
            <a:r>
              <a:rPr lang="mi-NZ" dirty="0"/>
              <a:t> Health </a:t>
            </a:r>
            <a:r>
              <a:rPr lang="mi-NZ" dirty="0" err="1"/>
              <a:t>problems</a:t>
            </a:r>
            <a:r>
              <a:rPr lang="mi-NZ" dirty="0"/>
              <a:t> </a:t>
            </a:r>
            <a:r>
              <a:rPr lang="mi-NZ" dirty="0" err="1"/>
              <a:t>including</a:t>
            </a:r>
            <a:r>
              <a:rPr lang="mi-NZ" dirty="0"/>
              <a:t> </a:t>
            </a:r>
            <a:r>
              <a:rPr lang="mi-NZ" dirty="0" err="1"/>
              <a:t>hperanctivity</a:t>
            </a:r>
            <a:r>
              <a:rPr lang="mi-NZ" dirty="0"/>
              <a:t> and </a:t>
            </a:r>
            <a:r>
              <a:rPr lang="mi-NZ" dirty="0" err="1"/>
              <a:t>inaatention</a:t>
            </a:r>
            <a:r>
              <a:rPr lang="mi-NZ" dirty="0"/>
              <a:t>, </a:t>
            </a:r>
            <a:r>
              <a:rPr lang="mi-NZ" dirty="0" err="1"/>
              <a:t>suicidal</a:t>
            </a:r>
            <a:r>
              <a:rPr lang="mi-NZ" dirty="0"/>
              <a:t> </a:t>
            </a:r>
            <a:r>
              <a:rPr lang="mi-NZ" dirty="0" err="1"/>
              <a:t>ideation</a:t>
            </a:r>
            <a:r>
              <a:rPr lang="mi-NZ" dirty="0"/>
              <a:t>, </a:t>
            </a:r>
            <a:r>
              <a:rPr lang="mi-NZ" dirty="0" err="1"/>
              <a:t>depression</a:t>
            </a:r>
            <a:r>
              <a:rPr lang="mi-NZ" dirty="0"/>
              <a:t> and </a:t>
            </a:r>
            <a:r>
              <a:rPr lang="mi-NZ" dirty="0" err="1"/>
              <a:t>anxiety</a:t>
            </a:r>
            <a:endParaRPr lang="mi-NZ" dirty="0"/>
          </a:p>
          <a:p>
            <a:r>
              <a:rPr lang="en-NZ" dirty="0"/>
              <a:t>It’s not just kids in food insecure households that suffer from the stress of lack of money for food – their food secure classmates can be affected by the stress of worrying about kids who are hungry.</a:t>
            </a:r>
          </a:p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1DA43-68BB-45D2-85A9-EA4DF05459D1}" type="slidenum">
              <a:rPr lang="en-NZ" smtClean="0"/>
              <a:t>3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1746645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74151"/>
                </a:solidFill>
                <a:effectLst/>
                <a:latin typeface="Montserrat" panose="00000500000000000000" pitchFamily="2" charset="0"/>
              </a:rPr>
              <a:t>To put this achievement gap into perspective, twenty points on the PISA scale is regarded as approximately equivalent to an average year of learning for 15-year-olds.</a:t>
            </a:r>
            <a:r>
              <a:rPr lang="en-US" b="0" i="0" baseline="30000" dirty="0">
                <a:solidFill>
                  <a:srgbClr val="374151"/>
                </a:solidFill>
                <a:effectLst/>
                <a:latin typeface="Montserrat" panose="00000500000000000000" pitchFamily="2" charset="0"/>
              </a:rPr>
              <a:t>3,4</a:t>
            </a:r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1DA43-68BB-45D2-85A9-EA4DF05459D1}" type="slidenum">
              <a:rPr lang="en-NZ" smtClean="0"/>
              <a:t>6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18790172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1DA43-68BB-45D2-85A9-EA4DF05459D1}" type="slidenum">
              <a:rPr lang="en-NZ" smtClean="0"/>
              <a:t>7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4260205346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NZ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0301DA43-68BB-45D2-85A9-EA4DF05459D1}" type="slidenum">
              <a:rPr lang="en-NZ" smtClean="0"/>
              <a:t>11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727166373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9F242C6-5AFD-39D8-BF29-12861E225F8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1CD74AF1-3E48-8CA1-4C51-4175BA006902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E6FBAFC-2B96-5091-ED82-54970258528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BF1ABFF9-F0B7-5AAB-265B-AE001F4DD39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609A230B-33B0-4A62-4A88-3BF7293DDB5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49014162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C58D9EA-125E-5471-419A-C8D45B22A69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5C01D949-FA73-E830-3F5A-5E8039B3D4C0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09734EA-C0EB-9B28-72F0-F5DD3B59339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5D44F51-EF77-6F49-5EA8-01D52C9B4AC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BC8F189-6918-22DB-9E04-D6FD80C379C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1156520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C4837289-90FE-E2D0-A747-47DB9E36A6BE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EC103DFE-0572-9827-414F-25AD6A63C1E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53BE3CE-EEE0-EABB-3CB7-744C6BDE0E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96F6C9C7-1C7D-6BF2-F862-DF0CF28C07E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34E82BC-721F-7276-CE6D-02A22E8039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5261794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78221F3-4C4C-7009-B3C3-450E5B0930C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AF5A679-8C6E-4A10-A2AE-A29814C048C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989C7164-9C89-9633-2281-600C8E45C71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6990C3FE-4E21-BB4C-A4FF-CDA29F64FC0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62DDD70-32DA-A70D-ACBE-4618D4D677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32107275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E85A403-D528-9D7E-EBB9-2DD48064C1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AD182BB2-C86C-B66A-4031-6B42CBB279D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82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82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82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82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6BB9FB9D-229B-6071-EAAB-1D272D657CD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4BB9B923-9726-8B1D-FB46-207E3114761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586DD9D-E690-BCE4-8B68-DE4218DF3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288173041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1D86FBB-2E31-5093-7E05-7857035AE38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B759054-EA73-8C71-10CF-1900D36ED796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988FDC5-29B8-0A71-5E54-CC060B1B1CF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2E2E9FB-7211-57AE-4231-270C9B64A7D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B9766A0-BD4D-6826-2AA6-C1EA990745E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0E5BE2-0BB7-98CB-A1BA-8AFAF1A7FD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82667932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9F6351-188C-5243-FF5D-E26D016BF3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F966291-0884-00B6-00C1-DBAD8372635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315081-0891-C021-55B6-6A8E153E370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AC01A45C-65B7-5EFC-C0FE-E746C7F74AAB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6266D622-7653-80BD-105F-71AC84F2D113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668C9D1D-F21B-8B5A-1848-C40A4532FB0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878D4453-F277-53E4-E758-93804E2B346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8795AB67-3490-6304-033F-D34513DB388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68073797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78E5524-5DEF-EA53-51F5-FBDDD8696F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1EB650C6-FC68-254D-DB13-25AD4DF711B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C198993E-E3A7-B4B6-B35E-6081BB5B199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0920EE84-B826-BB07-07F3-39C5C8053F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5039439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C13E0F7E-22ED-C6FB-C352-01CB6DE174C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D0DDB5B6-D941-7962-89F5-150D38C1C98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D31B53B6-DD3E-0B44-56A3-E698AE3041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676774012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0AB820-13BC-DDFB-50FD-3BF934AADF0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BC6F63A-A439-B536-5967-06E7D99123B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F13D65-9A77-45AA-8A87-E5963631F61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477AB697-97B1-CEE9-F821-F6E6880B8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788D289-536E-C483-D98E-C6D905A8A46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869BB9B-F5B7-9222-44E6-E72231681E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66107457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9E5381C-0E90-F85F-EE9D-DE169DC3BBCA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396B7ADC-DB18-9B23-9EA9-499A0F997906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NZ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B18C560-A718-B32C-8FF5-D4AFAAECF73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D5DAF79-82FC-E47F-FA48-D8F5A1A0CE9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0E67C06D-A64A-CF59-68E2-7F15D2F6080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NZ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76B45A16-4BB6-319F-5F5B-149D2470260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299608668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38317EA2-E9CA-F16A-5BA8-AD2C3BC8B0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NZ"/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E11313BD-7740-9010-257D-A7AB3075AA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NZ"/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0C1404E-03FA-1F73-57FD-7E97954A282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F338EE57-B870-4D95-9DF8-BFD50E615B67}" type="datetimeFigureOut">
              <a:rPr lang="en-NZ" smtClean="0"/>
              <a:t>8/08/2024</a:t>
            </a:fld>
            <a:endParaRPr lang="en-NZ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98FBDF2-8019-55C5-B57F-1B9CB3D7E15B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endParaRPr lang="en-NZ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407B2F1-B915-39B1-150F-CA153BC5A3B0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82000"/>
                  </a:schemeClr>
                </a:solidFill>
              </a:defRPr>
            </a:lvl1pPr>
          </a:lstStyle>
          <a:p>
            <a:fld id="{6342BBE6-F3E8-4433-BF26-A0287E0CD7A6}" type="slidenum">
              <a:rPr lang="en-NZ" smtClean="0"/>
              <a:t>‹#›</a:t>
            </a:fld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56065562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2.pn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5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microsoft.com/office/2007/relationships/diagramDrawing" Target="../diagrams/drawing1.xml"/><Relationship Id="rId3" Type="http://schemas.openxmlformats.org/officeDocument/2006/relationships/image" Target="../media/image4.jpeg"/><Relationship Id="rId7" Type="http://schemas.openxmlformats.org/officeDocument/2006/relationships/diagramColors" Target="../diagrams/colors1.xml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diagramQuickStyle" Target="../diagrams/quickStyle1.xml"/><Relationship Id="rId5" Type="http://schemas.openxmlformats.org/officeDocument/2006/relationships/diagramLayout" Target="../diagrams/layout1.xml"/><Relationship Id="rId4" Type="http://schemas.openxmlformats.org/officeDocument/2006/relationships/diagramData" Target="../diagrams/data1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059A8BE-2D8E-A111-34E9-7A444FFF9123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674876" y="4310495"/>
            <a:ext cx="9144000" cy="1152663"/>
          </a:xfrm>
        </p:spPr>
        <p:txBody>
          <a:bodyPr anchor="ctr">
            <a:normAutofit/>
          </a:bodyPr>
          <a:lstStyle/>
          <a:p>
            <a:r>
              <a:rPr lang="en-US" sz="3700" b="1" dirty="0">
                <a:solidFill>
                  <a:schemeClr val="accent1">
                    <a:lumMod val="50000"/>
                  </a:schemeClr>
                </a:solidFill>
              </a:rPr>
              <a:t>How food poverty impacts on learning</a:t>
            </a:r>
            <a:endParaRPr lang="en-NZ" sz="3700" b="1" dirty="0">
              <a:solidFill>
                <a:schemeClr val="accent1">
                  <a:lumMod val="50000"/>
                </a:schemeClr>
              </a:solidFill>
            </a:endParaRP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32811821-C4F8-59E0-69EC-664439668E4C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2476" y="5674599"/>
            <a:ext cx="9144000" cy="1051525"/>
          </a:xfrm>
        </p:spPr>
        <p:txBody>
          <a:bodyPr>
            <a:normAutofit/>
          </a:bodyPr>
          <a:lstStyle/>
          <a:p>
            <a:r>
              <a:rPr lang="en-NZ" sz="1800" b="1" dirty="0">
                <a:solidFill>
                  <a:schemeClr val="accent1">
                    <a:lumMod val="50000"/>
                  </a:schemeClr>
                </a:solidFill>
              </a:rPr>
              <a:t>Professor Lisa Te Morenga, Research Centre for Hauora and Health, Massey University</a:t>
            </a:r>
          </a:p>
          <a:p>
            <a:r>
              <a:rPr lang="en-NZ" sz="1500" dirty="0">
                <a:solidFill>
                  <a:schemeClr val="accent1">
                    <a:lumMod val="50000"/>
                  </a:schemeClr>
                </a:solidFill>
              </a:rPr>
              <a:t>Te </a:t>
            </a:r>
            <a:r>
              <a:rPr lang="en-NZ" sz="1500" dirty="0" err="1">
                <a:solidFill>
                  <a:schemeClr val="accent1">
                    <a:lumMod val="50000"/>
                  </a:schemeClr>
                </a:solidFill>
              </a:rPr>
              <a:t>Aparangi</a:t>
            </a:r>
            <a:r>
              <a:rPr lang="en-NZ" sz="1500" dirty="0">
                <a:solidFill>
                  <a:schemeClr val="accent1">
                    <a:lumMod val="50000"/>
                  </a:schemeClr>
                </a:solidFill>
              </a:rPr>
              <a:t>-Royal Society of NZ Rutherford Discovery Fellow</a:t>
            </a:r>
          </a:p>
          <a:p>
            <a:endParaRPr lang="en-NZ" sz="1500" dirty="0"/>
          </a:p>
        </p:txBody>
      </p:sp>
      <p:pic>
        <p:nvPicPr>
          <p:cNvPr id="10" name="Picture 9" descr="A picture containing text, sign&#10;&#10;Description automatically generated">
            <a:extLst>
              <a:ext uri="{FF2B5EF4-FFF2-40B4-BE49-F238E27FC236}">
                <a16:creationId xmlns:a16="http://schemas.microsoft.com/office/drawing/2014/main" id="{EF913A2C-FDCC-72B8-C94C-D47BDBFC59F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73127" y="1116125"/>
            <a:ext cx="8349415" cy="1899495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641979BC-6AF2-CC81-412A-D35D92C8E18C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9458" y="537444"/>
            <a:ext cx="2765253" cy="402012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973699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Eat,noodles,children,pasta,spaghetti - free image from needpix.com">
            <a:extLst>
              <a:ext uri="{FF2B5EF4-FFF2-40B4-BE49-F238E27FC236}">
                <a16:creationId xmlns:a16="http://schemas.microsoft.com/office/drawing/2014/main" id="{C134D6D1-A2CC-25CD-AB10-E68A2A690AD1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054693" y="1676400"/>
            <a:ext cx="6082613" cy="405349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183243302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DE0E053A-9921-3F69-CC17-A0991B246E9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702733"/>
            <a:ext cx="12293599" cy="8195732"/>
          </a:xfrm>
          <a:prstGeom prst="rect">
            <a:avLst/>
          </a:prstGeom>
        </p:spPr>
      </p:pic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F516BF3-124E-3E49-FF5B-2422FB0922C1}"/>
              </a:ext>
            </a:extLst>
          </p:cNvPr>
          <p:cNvPicPr>
            <a:picLocks noGrp="1" noChangeAspect="1"/>
          </p:cNvPicPr>
          <p:nvPr>
            <p:ph idx="1"/>
          </p:nvPr>
        </p:nvPicPr>
        <p:blipFill>
          <a:blip r:embed="rId4"/>
          <a:stretch>
            <a:fillRect/>
          </a:stretch>
        </p:blipFill>
        <p:spPr>
          <a:xfrm>
            <a:off x="6207760" y="3703280"/>
            <a:ext cx="5844474" cy="2738159"/>
          </a:xfrm>
        </p:spPr>
      </p:pic>
    </p:spTree>
    <p:extLst>
      <p:ext uri="{BB962C8B-B14F-4D97-AF65-F5344CB8AC3E}">
        <p14:creationId xmlns:p14="http://schemas.microsoft.com/office/powerpoint/2010/main" val="4286844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124" name="Picture 4" descr="Line plot showing percentage of NZ youth experiencing food poverty">
            <a:extLst>
              <a:ext uri="{FF2B5EF4-FFF2-40B4-BE49-F238E27FC236}">
                <a16:creationId xmlns:a16="http://schemas.microsoft.com/office/drawing/2014/main" id="{5DB9CC10-3F80-AF8F-E871-34B99076494B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433772" y="1690688"/>
            <a:ext cx="8694075" cy="473827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DCD8D33-1658-7FDD-14F3-3FDE0380A4B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 err="1"/>
              <a:t>Household</a:t>
            </a:r>
            <a:r>
              <a:rPr lang="mi-NZ" dirty="0"/>
              <a:t> </a:t>
            </a:r>
            <a:r>
              <a:rPr lang="mi-NZ" dirty="0" err="1"/>
              <a:t>food</a:t>
            </a:r>
            <a:r>
              <a:rPr lang="mi-NZ" dirty="0"/>
              <a:t> </a:t>
            </a:r>
            <a:r>
              <a:rPr lang="mi-NZ" dirty="0" err="1"/>
              <a:t>insecurity</a:t>
            </a:r>
            <a:r>
              <a:rPr lang="mi-NZ" dirty="0"/>
              <a:t> </a:t>
            </a:r>
            <a:r>
              <a:rPr lang="mi-NZ" dirty="0" err="1"/>
              <a:t>is</a:t>
            </a:r>
            <a:r>
              <a:rPr lang="mi-NZ" dirty="0"/>
              <a:t> </a:t>
            </a:r>
            <a:r>
              <a:rPr lang="mi-NZ" dirty="0" err="1"/>
              <a:t>rising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7975182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074" name="Picture 2" descr="3,605 Child Empty Bowl Royalty-Free Photos and Stock Images | Shutterstock">
            <a:extLst>
              <a:ext uri="{FF2B5EF4-FFF2-40B4-BE49-F238E27FC236}">
                <a16:creationId xmlns:a16="http://schemas.microsoft.com/office/drawing/2014/main" id="{B3035147-8483-2271-9CA1-F062D4BDE4D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711200" y="-1109133"/>
            <a:ext cx="13167360" cy="877824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4" name="Arrow: Bent-Up 13">
            <a:extLst>
              <a:ext uri="{FF2B5EF4-FFF2-40B4-BE49-F238E27FC236}">
                <a16:creationId xmlns:a16="http://schemas.microsoft.com/office/drawing/2014/main" id="{C9CD9486-8507-1C2C-2011-6AD4E59145F1}"/>
              </a:ext>
            </a:extLst>
          </p:cNvPr>
          <p:cNvSpPr/>
          <p:nvPr/>
        </p:nvSpPr>
        <p:spPr>
          <a:xfrm flipV="1">
            <a:off x="4836160" y="2723318"/>
            <a:ext cx="985520" cy="452120"/>
          </a:xfrm>
          <a:prstGeom prst="bentUpArrow">
            <a:avLst/>
          </a:prstGeom>
          <a:solidFill>
            <a:schemeClr val="accent6">
              <a:lumMod val="75000"/>
            </a:schemeClr>
          </a:solidFill>
          <a:scene3d>
            <a:camera prst="orthographicFront"/>
            <a:lightRig rig="threePt" dir="t"/>
          </a:scene3d>
          <a:sp3d>
            <a:bevelT prst="relaxedInset"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graphicFrame>
        <p:nvGraphicFramePr>
          <p:cNvPr id="11" name="Content Placeholder 10">
            <a:extLst>
              <a:ext uri="{FF2B5EF4-FFF2-40B4-BE49-F238E27FC236}">
                <a16:creationId xmlns:a16="http://schemas.microsoft.com/office/drawing/2014/main" id="{114E129C-04EA-8647-A0E8-A89C6085E565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2567241354"/>
              </p:ext>
            </p:extLst>
          </p:nvPr>
        </p:nvGraphicFramePr>
        <p:xfrm>
          <a:off x="-243840" y="304800"/>
          <a:ext cx="12435840" cy="611600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4" r:lo="rId5" r:qs="rId6" r:cs="rId7"/>
          </a:graphicData>
        </a:graphic>
      </p:graphicFrame>
      <p:sp>
        <p:nvSpPr>
          <p:cNvPr id="13" name="Arrow: Bent-Up 12">
            <a:extLst>
              <a:ext uri="{FF2B5EF4-FFF2-40B4-BE49-F238E27FC236}">
                <a16:creationId xmlns:a16="http://schemas.microsoft.com/office/drawing/2014/main" id="{7F2EA4BD-8DED-B40C-29B0-28F3A7A04625}"/>
              </a:ext>
            </a:extLst>
          </p:cNvPr>
          <p:cNvSpPr/>
          <p:nvPr/>
        </p:nvSpPr>
        <p:spPr>
          <a:xfrm rot="10800000">
            <a:off x="6107994" y="2723318"/>
            <a:ext cx="985520" cy="452120"/>
          </a:xfrm>
          <a:prstGeom prst="bentUpArrow">
            <a:avLst/>
          </a:prstGeom>
          <a:solidFill>
            <a:srgbClr val="7030A0"/>
          </a:solidFill>
          <a:scene3d>
            <a:camera prst="orthographicFront"/>
            <a:lightRig rig="threePt" dir="t"/>
          </a:scene3d>
          <a:sp3d>
            <a:bevelT/>
          </a:sp3d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115712522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194" name="Picture 2" descr="Vegetables and fruits with healthy food set icons Vector Image">
            <a:extLst>
              <a:ext uri="{FF2B5EF4-FFF2-40B4-BE49-F238E27FC236}">
                <a16:creationId xmlns:a16="http://schemas.microsoft.com/office/drawing/2014/main" id="{F9B665F1-498E-5B0C-392F-57CA4ED5F0CA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-12827" b="16625"/>
          <a:stretch/>
        </p:blipFill>
        <p:spPr bwMode="auto">
          <a:xfrm>
            <a:off x="2078652" y="-289367"/>
            <a:ext cx="7793037" cy="659757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Rectangle 1">
            <a:extLst>
              <a:ext uri="{FF2B5EF4-FFF2-40B4-BE49-F238E27FC236}">
                <a16:creationId xmlns:a16="http://schemas.microsoft.com/office/drawing/2014/main" id="{A5B9E8D2-E65F-DD35-EF32-4FF73AAFEB8F}"/>
              </a:ext>
            </a:extLst>
          </p:cNvPr>
          <p:cNvSpPr/>
          <p:nvPr/>
        </p:nvSpPr>
        <p:spPr>
          <a:xfrm>
            <a:off x="2096555" y="872317"/>
            <a:ext cx="167911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folate</a:t>
            </a:r>
          </a:p>
        </p:txBody>
      </p:sp>
      <p:sp>
        <p:nvSpPr>
          <p:cNvPr id="3" name="Rectangle 2">
            <a:extLst>
              <a:ext uri="{FF2B5EF4-FFF2-40B4-BE49-F238E27FC236}">
                <a16:creationId xmlns:a16="http://schemas.microsoft.com/office/drawing/2014/main" id="{1A184FF1-2E24-6093-32D9-0CEDC49ECBC9}"/>
              </a:ext>
            </a:extLst>
          </p:cNvPr>
          <p:cNvSpPr/>
          <p:nvPr/>
        </p:nvSpPr>
        <p:spPr>
          <a:xfrm>
            <a:off x="6958622" y="314408"/>
            <a:ext cx="118821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iron</a:t>
            </a:r>
          </a:p>
        </p:txBody>
      </p:sp>
      <p:sp>
        <p:nvSpPr>
          <p:cNvPr id="5" name="Rectangle 4">
            <a:extLst>
              <a:ext uri="{FF2B5EF4-FFF2-40B4-BE49-F238E27FC236}">
                <a16:creationId xmlns:a16="http://schemas.microsoft.com/office/drawing/2014/main" id="{51199E96-F7FB-D086-131D-B40B9E2B7981}"/>
              </a:ext>
            </a:extLst>
          </p:cNvPr>
          <p:cNvSpPr/>
          <p:nvPr/>
        </p:nvSpPr>
        <p:spPr>
          <a:xfrm>
            <a:off x="1181600" y="5524018"/>
            <a:ext cx="2860848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 vitamins</a:t>
            </a:r>
            <a:endParaRPr lang="en-US" sz="4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AA902ACE-0DCD-B2F5-D70D-6008769CA638}"/>
              </a:ext>
            </a:extLst>
          </p:cNvPr>
          <p:cNvSpPr/>
          <p:nvPr/>
        </p:nvSpPr>
        <p:spPr>
          <a:xfrm>
            <a:off x="4280313" y="410652"/>
            <a:ext cx="178125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iodine</a:t>
            </a:r>
            <a:endParaRPr lang="en-US" sz="4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A979ABF4-A57A-912B-7390-E2F153165C41}"/>
              </a:ext>
            </a:extLst>
          </p:cNvPr>
          <p:cNvSpPr/>
          <p:nvPr/>
        </p:nvSpPr>
        <p:spPr>
          <a:xfrm>
            <a:off x="9698881" y="2852538"/>
            <a:ext cx="2030236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protein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9D57B33C-9D9E-96A7-B469-68A821F677D6}"/>
              </a:ext>
            </a:extLst>
          </p:cNvPr>
          <p:cNvSpPr/>
          <p:nvPr/>
        </p:nvSpPr>
        <p:spPr>
          <a:xfrm>
            <a:off x="531905" y="3765801"/>
            <a:ext cx="137095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fibre</a:t>
            </a:r>
            <a:endParaRPr lang="en-US" sz="44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9" name="Rectangle 8">
            <a:extLst>
              <a:ext uri="{FF2B5EF4-FFF2-40B4-BE49-F238E27FC236}">
                <a16:creationId xmlns:a16="http://schemas.microsoft.com/office/drawing/2014/main" id="{63A5DF7E-715D-6776-2FFB-DD5F2EF31C07}"/>
              </a:ext>
            </a:extLst>
          </p:cNvPr>
          <p:cNvSpPr/>
          <p:nvPr/>
        </p:nvSpPr>
        <p:spPr>
          <a:xfrm>
            <a:off x="9445511" y="4227466"/>
            <a:ext cx="22574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calcium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84CD2B77-6659-B0C5-A55A-B18159D86661}"/>
              </a:ext>
            </a:extLst>
          </p:cNvPr>
          <p:cNvSpPr/>
          <p:nvPr/>
        </p:nvSpPr>
        <p:spPr>
          <a:xfrm>
            <a:off x="641702" y="2274837"/>
            <a:ext cx="2569100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vitamin A</a:t>
            </a:r>
          </a:p>
        </p:txBody>
      </p:sp>
      <p:sp>
        <p:nvSpPr>
          <p:cNvPr id="11" name="Rectangle 10">
            <a:extLst>
              <a:ext uri="{FF2B5EF4-FFF2-40B4-BE49-F238E27FC236}">
                <a16:creationId xmlns:a16="http://schemas.microsoft.com/office/drawing/2014/main" id="{FAD32420-1407-25D1-6F50-7A6B1D1871D4}"/>
              </a:ext>
            </a:extLst>
          </p:cNvPr>
          <p:cNvSpPr/>
          <p:nvPr/>
        </p:nvSpPr>
        <p:spPr>
          <a:xfrm>
            <a:off x="9254372" y="1987227"/>
            <a:ext cx="1234633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zinc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5283B439-1865-A9A9-E573-B3EBBD303043}"/>
              </a:ext>
            </a:extLst>
          </p:cNvPr>
          <p:cNvSpPr txBox="1"/>
          <p:nvPr/>
        </p:nvSpPr>
        <p:spPr>
          <a:xfrm>
            <a:off x="3945972" y="5985683"/>
            <a:ext cx="35428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m</a:t>
            </a:r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agnesium</a:t>
            </a:r>
            <a:endParaRPr lang="en-NZ" sz="4400" dirty="0"/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72A88EB1-0EAB-9AC4-19B2-684EFCBD1CD5}"/>
              </a:ext>
            </a:extLst>
          </p:cNvPr>
          <p:cNvSpPr txBox="1"/>
          <p:nvPr/>
        </p:nvSpPr>
        <p:spPr>
          <a:xfrm>
            <a:off x="8100265" y="5442892"/>
            <a:ext cx="3542848" cy="76944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US" sz="4400" b="1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phosphorus</a:t>
            </a:r>
            <a:endParaRPr lang="en-NZ" sz="4400" dirty="0"/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id="{37574F42-398E-AC8D-6824-5FEDCB021981}"/>
              </a:ext>
            </a:extLst>
          </p:cNvPr>
          <p:cNvSpPr/>
          <p:nvPr/>
        </p:nvSpPr>
        <p:spPr>
          <a:xfrm>
            <a:off x="7693172" y="1146050"/>
            <a:ext cx="3504677" cy="769441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44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omega-3 fats</a:t>
            </a:r>
          </a:p>
        </p:txBody>
      </p:sp>
    </p:spTree>
    <p:extLst>
      <p:ext uri="{BB962C8B-B14F-4D97-AF65-F5344CB8AC3E}">
        <p14:creationId xmlns:p14="http://schemas.microsoft.com/office/powerpoint/2010/main" val="395316852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146" name="Picture 2" descr="Hemispheres gray brain Free illustrations - Free digitally-made  illustrations on creazilla.com">
            <a:extLst>
              <a:ext uri="{FF2B5EF4-FFF2-40B4-BE49-F238E27FC236}">
                <a16:creationId xmlns:a16="http://schemas.microsoft.com/office/drawing/2014/main" id="{1631142E-2376-6F7A-8FDA-DD4E5BABC43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20906" y="1682278"/>
            <a:ext cx="2921986" cy="362849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26ED356-BBF8-B52E-B15C-96E48220F004}"/>
              </a:ext>
            </a:extLst>
          </p:cNvPr>
          <p:cNvSpPr/>
          <p:nvPr/>
        </p:nvSpPr>
        <p:spPr>
          <a:xfrm>
            <a:off x="4823966" y="125452"/>
            <a:ext cx="219188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54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pattFill prst="dkUpDiag">
                  <a:fgClr>
                    <a:schemeClr val="tx2"/>
                  </a:fgClr>
                  <a:bgClr>
                    <a:schemeClr val="tx2">
                      <a:lumMod val="20000"/>
                      <a:lumOff val="80000"/>
                    </a:schemeClr>
                  </a:bgClr>
                </a:patt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Stress</a:t>
            </a:r>
          </a:p>
        </p:txBody>
      </p:sp>
      <p:sp>
        <p:nvSpPr>
          <p:cNvPr id="6" name="Rectangle 5">
            <a:extLst>
              <a:ext uri="{FF2B5EF4-FFF2-40B4-BE49-F238E27FC236}">
                <a16:creationId xmlns:a16="http://schemas.microsoft.com/office/drawing/2014/main" id="{5C04B737-0A14-1F74-75E0-7386377425CC}"/>
              </a:ext>
            </a:extLst>
          </p:cNvPr>
          <p:cNvSpPr/>
          <p:nvPr/>
        </p:nvSpPr>
        <p:spPr>
          <a:xfrm>
            <a:off x="1383168" y="2161149"/>
            <a:ext cx="3235475" cy="1200329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Brain </a:t>
            </a:r>
            <a:r>
              <a:rPr lang="en-US" sz="3600" b="1" cap="none" spc="0" dirty="0" err="1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remodelling</a:t>
            </a:r>
            <a:endParaRPr lang="en-US" sz="3600" b="1" cap="none" spc="0" dirty="0">
              <a:ln w="12700">
                <a:solidFill>
                  <a:schemeClr val="accent3">
                    <a:lumMod val="50000"/>
                  </a:schemeClr>
                </a:solidFill>
                <a:prstDash val="solid"/>
              </a:ln>
              <a:pattFill prst="narHorz">
                <a:fgClr>
                  <a:schemeClr val="accent3"/>
                </a:fgClr>
                <a:bgClr>
                  <a:schemeClr val="accent3">
                    <a:lumMod val="40000"/>
                    <a:lumOff val="60000"/>
                  </a:schemeClr>
                </a:bgClr>
              </a:pattFill>
              <a:effectLst>
                <a:innerShdw blurRad="177800">
                  <a:schemeClr val="accent3">
                    <a:lumMod val="50000"/>
                  </a:schemeClr>
                </a:innerShdw>
              </a:effectLst>
            </a:endParaRPr>
          </a:p>
        </p:txBody>
      </p:sp>
      <p:sp>
        <p:nvSpPr>
          <p:cNvPr id="7" name="Rectangle 6">
            <a:extLst>
              <a:ext uri="{FF2B5EF4-FFF2-40B4-BE49-F238E27FC236}">
                <a16:creationId xmlns:a16="http://schemas.microsoft.com/office/drawing/2014/main" id="{00794183-4874-F361-A597-035F4F73124A}"/>
              </a:ext>
            </a:extLst>
          </p:cNvPr>
          <p:cNvSpPr/>
          <p:nvPr/>
        </p:nvSpPr>
        <p:spPr>
          <a:xfrm rot="20643335">
            <a:off x="6885864" y="2017649"/>
            <a:ext cx="3235475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Wingdings 3" panose="05040102010807070707" pitchFamily="18" charset="2"/>
              </a:rPr>
              <a:t></a:t>
            </a:r>
            <a:r>
              <a:rPr lang="en-US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cortisol</a:t>
            </a:r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37F974CA-5949-BF20-48CE-96E2941E0A65}"/>
              </a:ext>
            </a:extLst>
          </p:cNvPr>
          <p:cNvSpPr/>
          <p:nvPr/>
        </p:nvSpPr>
        <p:spPr>
          <a:xfrm rot="846452">
            <a:off x="7359634" y="3730151"/>
            <a:ext cx="4263276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algn="ctr"/>
            <a:r>
              <a:rPr lang="en-US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  <a:sym typeface="Wingdings 3" panose="05040102010807070707" pitchFamily="18" charset="2"/>
              </a:rPr>
              <a:t></a:t>
            </a:r>
            <a:r>
              <a:rPr lang="en-US" sz="3600" b="1" cap="none" spc="0" dirty="0">
                <a:ln w="12700">
                  <a:solidFill>
                    <a:schemeClr val="accent3">
                      <a:lumMod val="50000"/>
                    </a:schemeClr>
                  </a:solidFill>
                  <a:prstDash val="solid"/>
                </a:ln>
                <a:pattFill prst="narHorz">
                  <a:fgClr>
                    <a:schemeClr val="accent3"/>
                  </a:fgClr>
                  <a:bgClr>
                    <a:schemeClr val="accent3">
                      <a:lumMod val="40000"/>
                      <a:lumOff val="60000"/>
                    </a:schemeClr>
                  </a:bgClr>
                </a:pattFill>
                <a:effectLst>
                  <a:innerShdw blurRad="177800">
                    <a:schemeClr val="accent3">
                      <a:lumMod val="50000"/>
                    </a:schemeClr>
                  </a:innerShdw>
                </a:effectLst>
              </a:rPr>
              <a:t>  glucocorticoids</a:t>
            </a: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E97FC852-93F1-110F-AF13-C0A0694295B4}"/>
              </a:ext>
            </a:extLst>
          </p:cNvPr>
          <p:cNvSpPr/>
          <p:nvPr/>
        </p:nvSpPr>
        <p:spPr>
          <a:xfrm>
            <a:off x="1666222" y="5778441"/>
            <a:ext cx="8304005" cy="954107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attention  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tx2">
                    <a:lumMod val="50000"/>
                    <a:lumOff val="5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perception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mood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</a:t>
            </a:r>
            <a:r>
              <a:rPr lang="en-US" sz="2800" b="1" cap="none" spc="0" dirty="0" err="1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behaviour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</a:t>
            </a:r>
          </a:p>
          <a:p>
            <a:pPr algn="ctr"/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3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emotion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bg2">
                    <a:lumMod val="2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learning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5">
                    <a:lumMod val="60000"/>
                    <a:lumOff val="40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  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0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memory  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rgbClr val="FFC000"/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mental health  </a:t>
            </a:r>
            <a:r>
              <a:rPr lang="en-US" sz="2800" b="1" cap="none" spc="0" dirty="0">
                <a:ln w="12700">
                  <a:solidFill>
                    <a:schemeClr val="tx2">
                      <a:lumMod val="75000"/>
                    </a:schemeClr>
                  </a:solidFill>
                  <a:prstDash val="solid"/>
                </a:ln>
                <a:solidFill>
                  <a:schemeClr val="accent6">
                    <a:lumMod val="75000"/>
                  </a:schemeClr>
                </a:solidFill>
                <a:effectLst>
                  <a:outerShdw dist="38100" dir="2640000" algn="bl" rotWithShape="0">
                    <a:schemeClr val="tx2">
                      <a:lumMod val="75000"/>
                    </a:schemeClr>
                  </a:outerShdw>
                </a:effectLst>
              </a:rPr>
              <a:t>anxiety</a:t>
            </a:r>
          </a:p>
        </p:txBody>
      </p:sp>
      <p:sp>
        <p:nvSpPr>
          <p:cNvPr id="11" name="Arrow: Down 10">
            <a:extLst>
              <a:ext uri="{FF2B5EF4-FFF2-40B4-BE49-F238E27FC236}">
                <a16:creationId xmlns:a16="http://schemas.microsoft.com/office/drawing/2014/main" id="{8546F18B-7AF9-301C-51C3-89F353E95281}"/>
              </a:ext>
            </a:extLst>
          </p:cNvPr>
          <p:cNvSpPr/>
          <p:nvPr/>
        </p:nvSpPr>
        <p:spPr>
          <a:xfrm>
            <a:off x="5919907" y="1048782"/>
            <a:ext cx="272549" cy="536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12" name="Arrow: Down 11">
            <a:extLst>
              <a:ext uri="{FF2B5EF4-FFF2-40B4-BE49-F238E27FC236}">
                <a16:creationId xmlns:a16="http://schemas.microsoft.com/office/drawing/2014/main" id="{4210E5E4-01EE-CBE7-EBF8-353EDBF7BFF2}"/>
              </a:ext>
            </a:extLst>
          </p:cNvPr>
          <p:cNvSpPr/>
          <p:nvPr/>
        </p:nvSpPr>
        <p:spPr>
          <a:xfrm>
            <a:off x="5846601" y="5241542"/>
            <a:ext cx="272549" cy="536899"/>
          </a:xfrm>
          <a:prstGeom prst="down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</p:spTree>
    <p:extLst>
      <p:ext uri="{BB962C8B-B14F-4D97-AF65-F5344CB8AC3E}">
        <p14:creationId xmlns:p14="http://schemas.microsoft.com/office/powerpoint/2010/main" val="368649923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BDFD639-DD70-C145-0EC8-C3A6E2161E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 err="1"/>
              <a:t>Hunger</a:t>
            </a:r>
            <a:r>
              <a:rPr lang="mi-NZ" dirty="0"/>
              <a:t> </a:t>
            </a:r>
            <a:r>
              <a:rPr lang="mi-NZ" dirty="0" err="1"/>
              <a:t>impacts</a:t>
            </a:r>
            <a:r>
              <a:rPr lang="mi-NZ" dirty="0"/>
              <a:t> </a:t>
            </a:r>
            <a:r>
              <a:rPr lang="mi-NZ" dirty="0" err="1"/>
              <a:t>learning</a:t>
            </a:r>
            <a:endParaRPr lang="en-NZ" dirty="0"/>
          </a:p>
        </p:txBody>
      </p:sp>
      <p:pic>
        <p:nvPicPr>
          <p:cNvPr id="4098" name="Picture 2" descr="Dual axis bar and line chart showing the percentage of students falling in each food poverty category, and how each category performs on PISA achievement scales">
            <a:extLst>
              <a:ext uri="{FF2B5EF4-FFF2-40B4-BE49-F238E27FC236}">
                <a16:creationId xmlns:a16="http://schemas.microsoft.com/office/drawing/2014/main" id="{1DFA3A47-E5C5-79FA-D573-15F96F8776D3}"/>
              </a:ext>
            </a:extLst>
          </p:cNvPr>
          <p:cNvPicPr>
            <a:picLocks noGrp="1" noChangeAspect="1" noChangeArrowheads="1"/>
          </p:cNvPicPr>
          <p:nvPr>
            <p:ph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361440" y="1504791"/>
            <a:ext cx="8930640" cy="46588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04AD934E-866B-28DF-1E11-21B5F8ECD918}"/>
              </a:ext>
            </a:extLst>
          </p:cNvPr>
          <p:cNvSpPr txBox="1"/>
          <p:nvPr/>
        </p:nvSpPr>
        <p:spPr>
          <a:xfrm>
            <a:off x="1188334" y="6308209"/>
            <a:ext cx="9815332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/>
              <a:t>https://www.phcc.org.nz/briefing/food-poverty-nz-teens-creating-achievement-lag-four-years</a:t>
            </a:r>
          </a:p>
        </p:txBody>
      </p:sp>
    </p:spTree>
    <p:extLst>
      <p:ext uri="{BB962C8B-B14F-4D97-AF65-F5344CB8AC3E}">
        <p14:creationId xmlns:p14="http://schemas.microsoft.com/office/powerpoint/2010/main" val="88243632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50FF0BA-E7C0-12DD-EF35-DA477BC4205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mi-NZ" dirty="0"/>
              <a:t>Ka Ora Ka Ako </a:t>
            </a:r>
            <a:r>
              <a:rPr lang="mi-NZ" dirty="0" err="1"/>
              <a:t>has</a:t>
            </a:r>
            <a:r>
              <a:rPr lang="mi-NZ" dirty="0"/>
              <a:t> </a:t>
            </a:r>
            <a:r>
              <a:rPr lang="mi-NZ" dirty="0" err="1"/>
              <a:t>made</a:t>
            </a:r>
            <a:r>
              <a:rPr lang="mi-NZ" dirty="0"/>
              <a:t> a </a:t>
            </a:r>
            <a:r>
              <a:rPr lang="mi-NZ" dirty="0" err="1"/>
              <a:t>difference</a:t>
            </a:r>
            <a:endParaRPr lang="en-NZ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6786E2F2-A9BA-2160-314A-34D9D353176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38200" y="1563688"/>
            <a:ext cx="6721736" cy="4422361"/>
          </a:xfrm>
          <a:prstGeom prst="rect">
            <a:avLst/>
          </a:prstGeom>
        </p:spPr>
      </p:pic>
      <p:sp>
        <p:nvSpPr>
          <p:cNvPr id="7" name="TextBox 6">
            <a:extLst>
              <a:ext uri="{FF2B5EF4-FFF2-40B4-BE49-F238E27FC236}">
                <a16:creationId xmlns:a16="http://schemas.microsoft.com/office/drawing/2014/main" id="{692EC621-0212-E8C5-92AC-3329BB656D89}"/>
              </a:ext>
            </a:extLst>
          </p:cNvPr>
          <p:cNvSpPr txBox="1"/>
          <p:nvPr/>
        </p:nvSpPr>
        <p:spPr>
          <a:xfrm>
            <a:off x="1683657" y="6308209"/>
            <a:ext cx="12598400" cy="36933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n-NZ" dirty="0"/>
              <a:t>https://www.phcc.org.nz/briefing/evidence-free-school-lunches-are-they-worth-investing</a:t>
            </a:r>
          </a:p>
        </p:txBody>
      </p:sp>
      <p:pic>
        <p:nvPicPr>
          <p:cNvPr id="9" name="Picture 8" descr="A group of girls sitting on a bench&#10;&#10;Description automatically generated">
            <a:extLst>
              <a:ext uri="{FF2B5EF4-FFF2-40B4-BE49-F238E27FC236}">
                <a16:creationId xmlns:a16="http://schemas.microsoft.com/office/drawing/2014/main" id="{71FB25F1-8922-A70C-512C-FAF62B25077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04581" y="2475593"/>
            <a:ext cx="3349219" cy="22339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03166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810DD79F-11D6-0873-33B6-33EB735F5ED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169583" y="2214562"/>
            <a:ext cx="4250530" cy="2428874"/>
          </a:xfrm>
          <a:prstGeom prst="rect">
            <a:avLst/>
          </a:prstGeom>
        </p:spPr>
      </p:pic>
      <p:pic>
        <p:nvPicPr>
          <p:cNvPr id="3" name="Picture 2" descr="A close up of food&#10;&#10;Description automatically generated">
            <a:extLst>
              <a:ext uri="{FF2B5EF4-FFF2-40B4-BE49-F238E27FC236}">
                <a16:creationId xmlns:a16="http://schemas.microsoft.com/office/drawing/2014/main" id="{8C5272F6-BBF1-6DDA-1D6A-BC8700DE0B5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01602" y="1978643"/>
            <a:ext cx="4410183" cy="3363699"/>
          </a:xfrm>
          <a:prstGeom prst="rect">
            <a:avLst/>
          </a:prstGeom>
        </p:spPr>
      </p:pic>
      <p:sp>
        <p:nvSpPr>
          <p:cNvPr id="4" name="Arrow: Right 3">
            <a:extLst>
              <a:ext uri="{FF2B5EF4-FFF2-40B4-BE49-F238E27FC236}">
                <a16:creationId xmlns:a16="http://schemas.microsoft.com/office/drawing/2014/main" id="{69E45906-DDC0-DCB7-9E9A-87249434B279}"/>
              </a:ext>
            </a:extLst>
          </p:cNvPr>
          <p:cNvSpPr/>
          <p:nvPr/>
        </p:nvSpPr>
        <p:spPr>
          <a:xfrm>
            <a:off x="5683170" y="3428999"/>
            <a:ext cx="1296364" cy="448520"/>
          </a:xfrm>
          <a:prstGeom prst="rightArrow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NZ"/>
          </a:p>
        </p:txBody>
      </p:sp>
      <p:sp>
        <p:nvSpPr>
          <p:cNvPr id="6" name="Title 5">
            <a:extLst>
              <a:ext uri="{FF2B5EF4-FFF2-40B4-BE49-F238E27FC236}">
                <a16:creationId xmlns:a16="http://schemas.microsoft.com/office/drawing/2014/main" id="{BA51F759-7B22-288E-1FD6-52469065C83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mi-NZ" dirty="0"/>
              <a:t>2025 </a:t>
            </a:r>
            <a:r>
              <a:rPr lang="mi-NZ" dirty="0" err="1"/>
              <a:t>lunches</a:t>
            </a:r>
            <a:r>
              <a:rPr lang="mi-NZ" dirty="0"/>
              <a:t> for </a:t>
            </a:r>
            <a:r>
              <a:rPr lang="mi-NZ" dirty="0" err="1"/>
              <a:t>year</a:t>
            </a:r>
            <a:r>
              <a:rPr lang="mi-NZ" dirty="0"/>
              <a:t> 7s and </a:t>
            </a:r>
            <a:r>
              <a:rPr lang="mi-NZ" dirty="0" err="1"/>
              <a:t>above</a:t>
            </a:r>
            <a:endParaRPr lang="en-NZ" dirty="0"/>
          </a:p>
        </p:txBody>
      </p:sp>
    </p:spTree>
    <p:extLst>
      <p:ext uri="{BB962C8B-B14F-4D97-AF65-F5344CB8AC3E}">
        <p14:creationId xmlns:p14="http://schemas.microsoft.com/office/powerpoint/2010/main" val="331813495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C12DAA9-394D-8C19-CDB8-13F514C65B15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294994" y="942628"/>
            <a:ext cx="7602011" cy="497274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90598644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0E2841"/>
      </a:dk2>
      <a:lt2>
        <a:srgbClr val="E8E8E8"/>
      </a:lt2>
      <a:accent1>
        <a:srgbClr val="156082"/>
      </a:accent1>
      <a:accent2>
        <a:srgbClr val="E97132"/>
      </a:accent2>
      <a:accent3>
        <a:srgbClr val="196B24"/>
      </a:accent3>
      <a:accent4>
        <a:srgbClr val="0F9ED5"/>
      </a:accent4>
      <a:accent5>
        <a:srgbClr val="A02B93"/>
      </a:accent5>
      <a:accent6>
        <a:srgbClr val="4EA72E"/>
      </a:accent6>
      <a:hlink>
        <a:srgbClr val="467886"/>
      </a:hlink>
      <a:folHlink>
        <a:srgbClr val="96607D"/>
      </a:folHlink>
    </a:clrScheme>
    <a:fontScheme name="Office">
      <a:majorFont>
        <a:latin typeface="Aptos Display" panose="0211000402020202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ptos" panose="0211000402020202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  <a:ln w="2540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  <a:extLst>
    <a:ext uri="{05A4C25C-085E-4340-85A3-A5531E510DB2}">
      <thm15:themeFamily xmlns:thm15="http://schemas.microsoft.com/office/thememl/2012/main" name="Office Theme" id="{2E142A2C-CD16-42D6-873A-C26D2A0506FA}" vid="{1BDDFF52-6CD6-40A5-AB3C-68EB2F1E4D0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129</TotalTime>
  <Words>249</Words>
  <Application>Microsoft Office PowerPoint</Application>
  <PresentationFormat>Widescreen</PresentationFormat>
  <Paragraphs>45</Paragraphs>
  <Slides>11</Slides>
  <Notes>6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7" baseType="lpstr">
      <vt:lpstr>Aptos</vt:lpstr>
      <vt:lpstr>Aptos Display</vt:lpstr>
      <vt:lpstr>Arial</vt:lpstr>
      <vt:lpstr>Montserrat</vt:lpstr>
      <vt:lpstr>Wingdings 3</vt:lpstr>
      <vt:lpstr>Office Theme</vt:lpstr>
      <vt:lpstr>How food poverty impacts on learning</vt:lpstr>
      <vt:lpstr>Household food insecurity is rising</vt:lpstr>
      <vt:lpstr>PowerPoint Presentation</vt:lpstr>
      <vt:lpstr>PowerPoint Presentation</vt:lpstr>
      <vt:lpstr>PowerPoint Presentation</vt:lpstr>
      <vt:lpstr>Hunger impacts learning</vt:lpstr>
      <vt:lpstr>Ka Ora Ka Ako has made a difference</vt:lpstr>
      <vt:lpstr>2025 lunches for year 7s and above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How food poverty impacts on learning</dc:title>
  <dc:creator>Te Morenga, Lisa</dc:creator>
  <cp:lastModifiedBy>Debbie Levy</cp:lastModifiedBy>
  <cp:revision>2</cp:revision>
  <dcterms:created xsi:type="dcterms:W3CDTF">2024-08-06T02:04:37Z</dcterms:created>
  <dcterms:modified xsi:type="dcterms:W3CDTF">2024-08-08T00:10:40Z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MSIP_Label_bd9e4d68-54d0-40a5-8c9a-85a36c87352c_Enabled">
    <vt:lpwstr>true</vt:lpwstr>
  </property>
  <property fmtid="{D5CDD505-2E9C-101B-9397-08002B2CF9AE}" pid="3" name="MSIP_Label_bd9e4d68-54d0-40a5-8c9a-85a36c87352c_SetDate">
    <vt:lpwstr>2024-08-07T01:44:15Z</vt:lpwstr>
  </property>
  <property fmtid="{D5CDD505-2E9C-101B-9397-08002B2CF9AE}" pid="4" name="MSIP_Label_bd9e4d68-54d0-40a5-8c9a-85a36c87352c_Method">
    <vt:lpwstr>Standard</vt:lpwstr>
  </property>
  <property fmtid="{D5CDD505-2E9C-101B-9397-08002B2CF9AE}" pid="5" name="MSIP_Label_bd9e4d68-54d0-40a5-8c9a-85a36c87352c_Name">
    <vt:lpwstr>Unclassified</vt:lpwstr>
  </property>
  <property fmtid="{D5CDD505-2E9C-101B-9397-08002B2CF9AE}" pid="6" name="MSIP_Label_bd9e4d68-54d0-40a5-8c9a-85a36c87352c_SiteId">
    <vt:lpwstr>388728e1-bbd0-4378-98dc-f8682e644300</vt:lpwstr>
  </property>
  <property fmtid="{D5CDD505-2E9C-101B-9397-08002B2CF9AE}" pid="7" name="MSIP_Label_bd9e4d68-54d0-40a5-8c9a-85a36c87352c_ActionId">
    <vt:lpwstr>a50d5636-9b44-4372-8111-55f4c955ea60</vt:lpwstr>
  </property>
  <property fmtid="{D5CDD505-2E9C-101B-9397-08002B2CF9AE}" pid="8" name="MSIP_Label_bd9e4d68-54d0-40a5-8c9a-85a36c87352c_ContentBits">
    <vt:lpwstr>0</vt:lpwstr>
  </property>
</Properties>
</file>