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7" r:id="rId3"/>
    <p:sldId id="293" r:id="rId4"/>
    <p:sldId id="288" r:id="rId5"/>
    <p:sldId id="290" r:id="rId6"/>
    <p:sldId id="291" r:id="rId7"/>
    <p:sldId id="292" r:id="rId8"/>
    <p:sldId id="294" r:id="rId9"/>
  </p:sldIdLst>
  <p:sldSz cx="9144000" cy="6858000" type="screen4x3"/>
  <p:notesSz cx="7016750" cy="93091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616"/>
    <a:srgbClr val="FF3737"/>
    <a:srgbClr val="EC0000"/>
    <a:srgbClr val="DC1414"/>
    <a:srgbClr val="E2483C"/>
    <a:srgbClr val="EC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1212" y="2730"/>
      </p:cViewPr>
      <p:guideLst>
        <p:guide orient="horz" pos="2932"/>
        <p:guide pos="22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158" y="0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" charset="0"/>
              </a:defRPr>
            </a:lvl1pPr>
          </a:lstStyle>
          <a:p>
            <a:endParaRPr lang="en-CA" dirty="0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158" y="8843645"/>
            <a:ext cx="3040592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198E5AD6-EE6B-48D7-B10D-9252D6C5ECFB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922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CF7900B-DEAF-4866-8975-6D07DC20DD72}" type="datetimeFigureOut">
              <a:rPr lang="en-CA" smtClean="0"/>
              <a:pPr/>
              <a:t>04/08/2016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940B6A0-7D15-43F0-9784-647C4D2420F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7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0B6A0-7D15-43F0-9784-647C4D2420F6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99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023ED6-FA02-4CE2-A9B7-D187D75B8F83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151559" name="Picture 7" descr="0sgoo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1925"/>
            <a:ext cx="1524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0" name="Picture 8" descr="YorkULogoHor(600).tif                                          0000215Eagency                         B8DB8A61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203950"/>
            <a:ext cx="14478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0" y="0"/>
            <a:ext cx="7321550" cy="6858000"/>
          </a:xfrm>
          <a:prstGeom prst="rect">
            <a:avLst/>
          </a:prstGeom>
          <a:solidFill>
            <a:srgbClr val="DC14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2400" dirty="0">
              <a:latin typeface="Times" pitchFamily="18" charset="0"/>
            </a:endParaRP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6629400" cy="1143000"/>
          </a:xfrm>
          <a:solidFill>
            <a:srgbClr val="DC1414"/>
          </a:solidFill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5943600" cy="1752600"/>
          </a:xfrm>
          <a:solidFill>
            <a:srgbClr val="DC1414"/>
          </a:solidFill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879475" y="3657600"/>
            <a:ext cx="6435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27885-1034-4245-AFFE-239AB56F47D2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990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304800"/>
            <a:ext cx="16954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49339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2ABB3-3C88-4340-AD67-8DE7ACB590F9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06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FBE79-6622-433E-87B4-CAB8656B89E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319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C6748-75BE-4607-BC60-6999C870B44E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552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1600200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3490-6D71-48DB-B7DE-99B3A95CA827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172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5D33-C66A-46EE-A9FE-2B4DBDB289CA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725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EA7CC-A9DA-4440-8ACD-3C8C0951F895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952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6D869-D218-4AF0-BD97-3377FAB1983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525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260E-E61D-4346-B837-AE41A3BBD15E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00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A2C6B-3BEB-4606-989C-FD13D5222ADB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7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781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781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endParaRPr lang="en-CA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endParaRPr lang="en-CA" dirty="0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</a:defRPr>
            </a:lvl1pPr>
          </a:lstStyle>
          <a:p>
            <a:fld id="{CA4EB265-1CC9-4DDE-A2A8-72056AB07C06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91146" name="Picture 10" descr="0sgoo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1925"/>
            <a:ext cx="1524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7" name="Picture 11" descr="YorkULogoHor(600).tif                                          0000215Eagency                         B8DB8A61: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6203950"/>
            <a:ext cx="144780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NZ" sz="2400" b="1" dirty="0" smtClean="0"/>
              <a:t>Legal </a:t>
            </a:r>
            <a:r>
              <a:rPr lang="en-NZ" sz="2400" b="1" dirty="0"/>
              <a:t>Research as Experiential Education; Law School as Social </a:t>
            </a:r>
            <a:r>
              <a:rPr lang="en-NZ" sz="2400" b="1" dirty="0" smtClean="0"/>
              <a:t>Innovation</a:t>
            </a:r>
            <a:endParaRPr lang="en-CA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2400" dirty="0" smtClean="0"/>
              <a:t>Lorne Sossin</a:t>
            </a:r>
          </a:p>
          <a:p>
            <a:r>
              <a:rPr lang="en-CA" sz="2400" dirty="0" smtClean="0"/>
              <a:t>Dean &amp; Professor, </a:t>
            </a:r>
          </a:p>
          <a:p>
            <a:r>
              <a:rPr lang="en-CA" sz="2400" dirty="0" smtClean="0"/>
              <a:t>Osgoode Hall Law School, York University</a:t>
            </a:r>
          </a:p>
          <a:p>
            <a:r>
              <a:rPr lang="en-US" sz="2400" dirty="0" smtClean="0"/>
              <a:t>ALTA, Wellington, July 7-9, 2016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4337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Legal </a:t>
            </a:r>
            <a:r>
              <a:rPr lang="en-NZ" dirty="0"/>
              <a:t>education is evolving from the inward focus on legal concepts, doctrines and lawyering skills, to an outward focus on </a:t>
            </a:r>
            <a:endParaRPr lang="en-NZ" dirty="0" smtClean="0"/>
          </a:p>
          <a:p>
            <a:pPr lvl="1"/>
            <a:r>
              <a:rPr lang="en-NZ" dirty="0" smtClean="0"/>
              <a:t>problem solving; </a:t>
            </a:r>
          </a:p>
          <a:p>
            <a:pPr lvl="1"/>
            <a:r>
              <a:rPr lang="en-NZ" dirty="0" smtClean="0"/>
              <a:t>community engagement;</a:t>
            </a:r>
          </a:p>
          <a:p>
            <a:pPr lvl="1"/>
            <a:r>
              <a:rPr lang="en-NZ" dirty="0" smtClean="0"/>
              <a:t>social and economic innovation; and</a:t>
            </a:r>
          </a:p>
          <a:p>
            <a:pPr lvl="1"/>
            <a:r>
              <a:rPr lang="en-NZ" dirty="0" smtClean="0"/>
              <a:t>Ideas in action. </a:t>
            </a:r>
            <a:r>
              <a:rPr lang="en-NZ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6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Rationales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Disruptions affecting legal education</a:t>
            </a:r>
          </a:p>
          <a:p>
            <a:pPr lvl="1"/>
            <a:r>
              <a:rPr lang="en-US" dirty="0" smtClean="0"/>
              <a:t>Changes in delivery of legal services;</a:t>
            </a:r>
          </a:p>
          <a:p>
            <a:pPr lvl="1"/>
            <a:r>
              <a:rPr lang="en-US" dirty="0" smtClean="0"/>
              <a:t>Digital and tech transformation;</a:t>
            </a:r>
          </a:p>
          <a:p>
            <a:pPr lvl="1"/>
            <a:r>
              <a:rPr lang="en-US" dirty="0" smtClean="0"/>
              <a:t>Globalization; </a:t>
            </a:r>
          </a:p>
          <a:p>
            <a:pPr lvl="1"/>
            <a:r>
              <a:rPr lang="en-US" dirty="0" smtClean="0"/>
              <a:t>High tuition, high debt; and</a:t>
            </a:r>
          </a:p>
          <a:p>
            <a:pPr lvl="1"/>
            <a:r>
              <a:rPr lang="en-US" dirty="0" smtClean="0"/>
              <a:t>Critical counter-narratives (TWAIL, Indigenous legal education, </a:t>
            </a:r>
            <a:r>
              <a:rPr lang="en-US" dirty="0" err="1" smtClean="0"/>
              <a:t>etc</a:t>
            </a:r>
            <a:r>
              <a:rPr lang="en-US" dirty="0" smtClean="0"/>
              <a:t>).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53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Law School as Social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Law </a:t>
            </a:r>
            <a:r>
              <a:rPr lang="en-NZ" dirty="0"/>
              <a:t>Schools can be catalysts for social improvement </a:t>
            </a:r>
            <a:r>
              <a:rPr lang="en-NZ" dirty="0" smtClean="0"/>
              <a:t>– </a:t>
            </a:r>
          </a:p>
          <a:p>
            <a:pPr lvl="1"/>
            <a:r>
              <a:rPr lang="en-NZ" dirty="0" smtClean="0"/>
              <a:t>better </a:t>
            </a:r>
            <a:r>
              <a:rPr lang="en-NZ" dirty="0"/>
              <a:t>access to </a:t>
            </a:r>
            <a:r>
              <a:rPr lang="en-NZ" dirty="0" smtClean="0"/>
              <a:t>justice; </a:t>
            </a:r>
          </a:p>
          <a:p>
            <a:pPr lvl="1"/>
            <a:r>
              <a:rPr lang="en-NZ" dirty="0" smtClean="0"/>
              <a:t>more </a:t>
            </a:r>
            <a:r>
              <a:rPr lang="en-NZ" dirty="0"/>
              <a:t>adaptive and flexible dispute </a:t>
            </a:r>
            <a:r>
              <a:rPr lang="en-NZ" dirty="0" smtClean="0"/>
              <a:t>resolution; </a:t>
            </a:r>
          </a:p>
          <a:p>
            <a:pPr lvl="1"/>
            <a:r>
              <a:rPr lang="en-NZ" dirty="0" smtClean="0"/>
              <a:t>shaping </a:t>
            </a:r>
            <a:r>
              <a:rPr lang="en-NZ" dirty="0"/>
              <a:t>social norms of fairness and </a:t>
            </a:r>
            <a:r>
              <a:rPr lang="en-NZ" dirty="0" smtClean="0"/>
              <a:t>justice; </a:t>
            </a:r>
            <a:r>
              <a:rPr lang="en-NZ" dirty="0"/>
              <a:t>and </a:t>
            </a:r>
            <a:endParaRPr lang="en-NZ" dirty="0" smtClean="0"/>
          </a:p>
          <a:p>
            <a:pPr lvl="1"/>
            <a:r>
              <a:rPr lang="en-NZ" dirty="0" smtClean="0"/>
              <a:t>re-imagining </a:t>
            </a:r>
            <a:r>
              <a:rPr lang="en-NZ" dirty="0"/>
              <a:t>the role of the legal profession. </a:t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95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Experiential Education as Social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Law Clinics, Environmental Justice Clinics, Disability Clinics, Innovation &amp; Start-Up Clinics, Indigenous Intensive Programs, International Human Rights Internships</a:t>
            </a:r>
          </a:p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Community partnerships, expanding social capacity, public legal education, reflective legal education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086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Experiential Education as Social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Schools now host internal law firms and incubate legal start-ups:</a:t>
            </a:r>
          </a:p>
          <a:p>
            <a:pPr lvl="1"/>
            <a:r>
              <a:rPr lang="en-US" dirty="0" err="1" smtClean="0"/>
              <a:t>NuLawLab</a:t>
            </a:r>
            <a:r>
              <a:rPr lang="en-US" dirty="0" smtClean="0"/>
              <a:t> (Northeastern)</a:t>
            </a:r>
          </a:p>
          <a:p>
            <a:pPr lvl="1"/>
            <a:r>
              <a:rPr lang="en-US" dirty="0" smtClean="0"/>
              <a:t>Open Law Lab (Stanford)</a:t>
            </a:r>
          </a:p>
          <a:p>
            <a:pPr lvl="1"/>
            <a:r>
              <a:rPr lang="en-US" dirty="0" smtClean="0"/>
              <a:t>Centre for Legal Services Innovation (MSU)</a:t>
            </a:r>
          </a:p>
          <a:p>
            <a:pPr lvl="1"/>
            <a:r>
              <a:rPr lang="en-US" dirty="0" smtClean="0"/>
              <a:t>Pitt Legal Services Incubator (U. of Pittsburg)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1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Research as Social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School research is a key catalyst for social innovation</a:t>
            </a:r>
          </a:p>
          <a:p>
            <a:r>
              <a:rPr lang="en-US" dirty="0" smtClean="0"/>
              <a:t>Directed Research as social action: e.g. Syrian Refugee Sponsorship Support Program (Ottawa); Accessing Indigenous Justice &amp; Reconciliation Project (Victoria) CAMH Partnership on Mental Heath &amp; Justice (</a:t>
            </a:r>
            <a:r>
              <a:rPr lang="en-US" dirty="0" err="1" smtClean="0"/>
              <a:t>Osgoode</a:t>
            </a:r>
            <a:r>
              <a:rPr lang="en-US" dirty="0" smtClean="0"/>
              <a:t>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969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School as hub for Social Innovation can lead to:</a:t>
            </a:r>
          </a:p>
          <a:p>
            <a:pPr lvl="1"/>
            <a:r>
              <a:rPr lang="en-US" dirty="0" smtClean="0"/>
              <a:t>Higher quality legal education/ thought leadership in legal research</a:t>
            </a:r>
          </a:p>
          <a:p>
            <a:pPr lvl="1"/>
            <a:r>
              <a:rPr lang="en-US" dirty="0" smtClean="0"/>
              <a:t>Broader base of community support for Law School</a:t>
            </a:r>
          </a:p>
          <a:p>
            <a:pPr lvl="1"/>
            <a:r>
              <a:rPr lang="en-US" dirty="0" smtClean="0"/>
              <a:t>New resources for students and University</a:t>
            </a:r>
          </a:p>
          <a:p>
            <a:pPr lvl="1"/>
            <a:r>
              <a:rPr lang="en-US" dirty="0" smtClean="0"/>
              <a:t>Broader support/engagement from alumni </a:t>
            </a:r>
          </a:p>
        </p:txBody>
      </p:sp>
    </p:spTree>
    <p:extLst>
      <p:ext uri="{BB962C8B-B14F-4D97-AF65-F5344CB8AC3E}">
        <p14:creationId xmlns:p14="http://schemas.microsoft.com/office/powerpoint/2010/main" val="4206574942"/>
      </p:ext>
    </p:extLst>
  </p:cSld>
  <p:clrMapOvr>
    <a:masterClrMapping/>
  </p:clrMapOvr>
</p:sld>
</file>

<file path=ppt/theme/theme1.xml><?xml version="1.0" encoding="utf-8"?>
<a:theme xmlns:a="http://schemas.openxmlformats.org/drawingml/2006/main" name="Osgoo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Osgoode</Template>
  <TotalTime>16844</TotalTime>
  <Words>323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</vt:lpstr>
      <vt:lpstr>Times</vt:lpstr>
      <vt:lpstr>Osgoode</vt:lpstr>
      <vt:lpstr> Legal Research as Experiential Education; Law School as Social Innovation</vt:lpstr>
      <vt:lpstr>Introduction</vt:lpstr>
      <vt:lpstr>The Rationales</vt:lpstr>
      <vt:lpstr>Law School as Social Innovation</vt:lpstr>
      <vt:lpstr>Experiential Education as Social Innovation</vt:lpstr>
      <vt:lpstr>Experiential Education as Social Innovation</vt:lpstr>
      <vt:lpstr>Legal Research as Social Innovation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helpdesl</dc:creator>
  <cp:lastModifiedBy>Rozina Khan</cp:lastModifiedBy>
  <cp:revision>228</cp:revision>
  <cp:lastPrinted>2014-04-10T18:35:18Z</cp:lastPrinted>
  <dcterms:created xsi:type="dcterms:W3CDTF">2012-05-14T20:33:42Z</dcterms:created>
  <dcterms:modified xsi:type="dcterms:W3CDTF">2016-08-03T23:52:11Z</dcterms:modified>
</cp:coreProperties>
</file>