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sldIdLst>
    <p:sldId id="256" r:id="rId2"/>
    <p:sldId id="267" r:id="rId3"/>
    <p:sldId id="269" r:id="rId4"/>
    <p:sldId id="271" r:id="rId5"/>
    <p:sldId id="273" r:id="rId6"/>
    <p:sldId id="274" r:id="rId7"/>
    <p:sldId id="257" r:id="rId8"/>
    <p:sldId id="258" r:id="rId9"/>
    <p:sldId id="263" r:id="rId10"/>
    <p:sldId id="265" r:id="rId11"/>
    <p:sldId id="266" r:id="rId12"/>
    <p:sldId id="259" r:id="rId13"/>
    <p:sldId id="260" r:id="rId14"/>
    <p:sldId id="261" r:id="rId15"/>
    <p:sldId id="276" r:id="rId16"/>
    <p:sldId id="278" r:id="rId17"/>
    <p:sldId id="262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0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16-07-03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16-07-03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16-07-03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16-07-03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16-07-03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16-07-03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16-07-03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16-07-03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16-07-03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16-07-03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16-07-03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16-07-03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2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6928"/>
            <a:ext cx="7772400" cy="2118783"/>
          </a:xfrm>
        </p:spPr>
        <p:txBody>
          <a:bodyPr>
            <a:noAutofit/>
          </a:bodyPr>
          <a:lstStyle/>
          <a:p>
            <a:r>
              <a:rPr lang="en-US" sz="4000" dirty="0" smtClean="0"/>
              <a:t>Thinking Outside the Box:</a:t>
            </a:r>
            <a:br>
              <a:rPr lang="en-US" sz="4000" dirty="0" smtClean="0"/>
            </a:br>
            <a:r>
              <a:rPr lang="en-US" sz="4000" dirty="0" smtClean="0"/>
              <a:t>The Transformative Potential of Indigenous Rights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43074"/>
            <a:ext cx="6400800" cy="1752600"/>
          </a:xfrm>
        </p:spPr>
        <p:txBody>
          <a:bodyPr>
            <a:noAutofit/>
          </a:bodyPr>
          <a:lstStyle/>
          <a:p>
            <a:r>
              <a:rPr lang="en-US" sz="1600" i="1" dirty="0" smtClean="0"/>
              <a:t>Sheryl R. </a:t>
            </a:r>
            <a:r>
              <a:rPr lang="en-US" sz="1600" i="1" dirty="0" smtClean="0"/>
              <a:t>Lightfoot</a:t>
            </a:r>
          </a:p>
          <a:p>
            <a:r>
              <a:rPr lang="en-US" sz="1600" i="1" dirty="0" smtClean="0"/>
              <a:t>Canada Research Chair of Global Indigenous Rights and Politics</a:t>
            </a:r>
          </a:p>
          <a:p>
            <a:r>
              <a:rPr lang="en-US" sz="1600" i="1" dirty="0" smtClean="0"/>
              <a:t>Associate Professor, First Nations &amp; Indigenous Studies and Political Science</a:t>
            </a:r>
            <a:endParaRPr lang="en-US" sz="1600" i="1" dirty="0" smtClean="0"/>
          </a:p>
          <a:p>
            <a:r>
              <a:rPr lang="en-US" sz="1600" i="1" dirty="0" smtClean="0"/>
              <a:t>University of British </a:t>
            </a:r>
            <a:r>
              <a:rPr lang="en-US" sz="1600" i="1" dirty="0" smtClean="0"/>
              <a:t>Columbia</a:t>
            </a:r>
          </a:p>
          <a:p>
            <a:r>
              <a:rPr lang="en-US" sz="1600" i="1" dirty="0" smtClean="0"/>
              <a:t>Vancouver, British Columbia, Canada</a:t>
            </a:r>
            <a:endParaRPr lang="en-US" sz="1600" i="1" dirty="0" smtClean="0"/>
          </a:p>
        </p:txBody>
      </p:sp>
    </p:spTree>
    <p:extLst>
      <p:ext uri="{BB962C8B-B14F-4D97-AF65-F5344CB8AC3E}">
        <p14:creationId xmlns:p14="http://schemas.microsoft.com/office/powerpoint/2010/main" val="347831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Arguments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United Nations Declaration on the Rights of Indigenous Peoples (UNDRIP) was a significant global achievement.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arabicParenR"/>
            </a:pPr>
            <a:r>
              <a:rPr lang="en-US" dirty="0" smtClean="0"/>
              <a:t>The real potential of Indigenous rights lies in implementation.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4081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UNDRIP as Transformational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4904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3 Sets of Global Changes: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Collective Rights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Corrects Discriminatory </a:t>
            </a:r>
            <a:r>
              <a:rPr lang="en-US" dirty="0"/>
              <a:t>E</a:t>
            </a:r>
            <a:r>
              <a:rPr lang="en-US" dirty="0" smtClean="0"/>
              <a:t>xclusion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New Guiding 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53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036087"/>
              </p:ext>
            </p:extLst>
          </p:nvPr>
        </p:nvGraphicFramePr>
        <p:xfrm>
          <a:off x="1530350" y="825500"/>
          <a:ext cx="6083300" cy="520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Document" r:id="rId3" imgW="6083300" imgH="5207000" progId="Word.Document.12">
                  <p:embed/>
                </p:oleObj>
              </mc:Choice>
              <mc:Fallback>
                <p:oleObj name="Document" r:id="rId3" imgW="6083300" imgH="5207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0350" y="825500"/>
                        <a:ext cx="6083300" cy="520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340413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Real Potential Lies in How Implemented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1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914400" y="46355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Transformative Potential of </a:t>
            </a:r>
            <a:br>
              <a:rPr lang="en-US" sz="3600" dirty="0" smtClean="0"/>
            </a:br>
            <a:r>
              <a:rPr lang="en-US" sz="3600" dirty="0" smtClean="0"/>
              <a:t>Indigenous Rights</a:t>
            </a:r>
            <a:endParaRPr lang="en-US" sz="36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944810"/>
              </p:ext>
            </p:extLst>
          </p:nvPr>
        </p:nvGraphicFramePr>
        <p:xfrm>
          <a:off x="1346200" y="2270477"/>
          <a:ext cx="6451600" cy="353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Document" r:id="rId3" imgW="6451600" imgH="3530600" progId="Word.Document.12">
                  <p:embed/>
                </p:oleObj>
              </mc:Choice>
              <mc:Fallback>
                <p:oleObj name="Document" r:id="rId3" imgW="6451600" imgH="3530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6200" y="2270477"/>
                        <a:ext cx="6451600" cy="353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790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Selective Endorsement</a:t>
            </a:r>
          </a:p>
          <a:p>
            <a:r>
              <a:rPr lang="en-US" dirty="0" smtClean="0"/>
              <a:t>“Over-compliance”</a:t>
            </a:r>
          </a:p>
          <a:p>
            <a:r>
              <a:rPr lang="en-US" dirty="0" smtClean="0"/>
              <a:t>Settler state foundations:</a:t>
            </a:r>
          </a:p>
          <a:p>
            <a:pPr lvl="2">
              <a:buFont typeface="Wingdings" charset="2"/>
              <a:buChar char="q"/>
            </a:pPr>
            <a:r>
              <a:rPr lang="en-US" dirty="0" smtClean="0"/>
              <a:t>  Doctrine of Discovery</a:t>
            </a:r>
          </a:p>
          <a:p>
            <a:pPr lvl="2">
              <a:buFont typeface="Wingdings" charset="2"/>
              <a:buChar char="q"/>
            </a:pPr>
            <a:r>
              <a:rPr lang="en-US" dirty="0" smtClean="0"/>
              <a:t>  </a:t>
            </a:r>
            <a:r>
              <a:rPr lang="en-US" dirty="0" err="1" smtClean="0"/>
              <a:t>Westphalian</a:t>
            </a:r>
            <a:r>
              <a:rPr lang="en-US" dirty="0" smtClean="0"/>
              <a:t> State</a:t>
            </a:r>
          </a:p>
          <a:p>
            <a:pPr lvl="2">
              <a:buFont typeface="Wingdings" charset="2"/>
              <a:buChar char="q"/>
            </a:pPr>
            <a:r>
              <a:rPr lang="en-US" dirty="0" smtClean="0"/>
              <a:t>  Individual rights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57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Challenge: Imagine And Create Innovative Reconstructions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508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Rethinking and Renegotiating</a:t>
            </a:r>
          </a:p>
          <a:p>
            <a:pPr marL="0" indent="0" algn="ctr">
              <a:buNone/>
            </a:pPr>
            <a:r>
              <a:rPr lang="en-US" dirty="0" smtClean="0"/>
              <a:t>Non-Violent </a:t>
            </a:r>
            <a:r>
              <a:rPr lang="en-US" dirty="0"/>
              <a:t>S</a:t>
            </a:r>
            <a:r>
              <a:rPr lang="en-US" dirty="0" smtClean="0"/>
              <a:t>tructural Change</a:t>
            </a:r>
          </a:p>
          <a:p>
            <a:pPr marL="0" indent="0" algn="ctr">
              <a:buNone/>
            </a:pPr>
            <a:r>
              <a:rPr lang="en-US" dirty="0" smtClean="0"/>
              <a:t>Lengthy, Thoughtful, Inclusive Process</a:t>
            </a:r>
          </a:p>
          <a:p>
            <a:pPr marL="0" indent="0" algn="ctr">
              <a:buNone/>
            </a:pPr>
            <a:r>
              <a:rPr lang="en-US" dirty="0" smtClean="0"/>
              <a:t>New Forms of Political Relations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4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Implementing Indigenous Rights Norms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467556"/>
            <a:ext cx="4038600" cy="448733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3400" i="1" dirty="0" smtClean="0"/>
              <a:t>Institutional Remedies</a:t>
            </a:r>
          </a:p>
          <a:p>
            <a:pPr marL="0" indent="0" algn="ctr">
              <a:buNone/>
            </a:pPr>
            <a:r>
              <a:rPr lang="en-US" sz="3400" i="1" dirty="0" smtClean="0"/>
              <a:t> (Legal Path):</a:t>
            </a:r>
          </a:p>
          <a:p>
            <a:pPr marL="0" indent="0">
              <a:buNone/>
            </a:pPr>
            <a:endParaRPr lang="en-US" sz="3400" i="1" dirty="0" smtClean="0"/>
          </a:p>
          <a:p>
            <a:r>
              <a:rPr lang="en-US" dirty="0" smtClean="0"/>
              <a:t>Utilizing existing systems and structures</a:t>
            </a:r>
          </a:p>
          <a:p>
            <a:r>
              <a:rPr lang="en-US" dirty="0"/>
              <a:t>E</a:t>
            </a:r>
            <a:r>
              <a:rPr lang="en-US" dirty="0" smtClean="0"/>
              <a:t>nhanced international instruments like an optional protocol</a:t>
            </a:r>
          </a:p>
          <a:p>
            <a:r>
              <a:rPr lang="en-US" dirty="0"/>
              <a:t>C</a:t>
            </a:r>
            <a:r>
              <a:rPr lang="en-US" dirty="0" smtClean="0"/>
              <a:t>ite in legal actions</a:t>
            </a:r>
          </a:p>
          <a:p>
            <a:r>
              <a:rPr lang="en-US" dirty="0"/>
              <a:t>C</a:t>
            </a:r>
            <a:r>
              <a:rPr lang="en-US" dirty="0" smtClean="0"/>
              <a:t>onstitutional change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467556"/>
            <a:ext cx="4038600" cy="467077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3400" i="1" dirty="0" smtClean="0"/>
              <a:t>Active Deployment </a:t>
            </a:r>
          </a:p>
          <a:p>
            <a:pPr marL="0" indent="0" algn="ctr">
              <a:buNone/>
            </a:pPr>
            <a:r>
              <a:rPr lang="en-US" sz="3400" i="1" dirty="0" smtClean="0"/>
              <a:t>(Political Path)</a:t>
            </a:r>
            <a:r>
              <a:rPr lang="en-US" i="1" dirty="0" smtClean="0"/>
              <a:t>: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dirty="0" smtClean="0"/>
              <a:t>Discursively deployed</a:t>
            </a:r>
          </a:p>
          <a:p>
            <a:r>
              <a:rPr lang="en-US" dirty="0" smtClean="0"/>
              <a:t>Political and moral tool</a:t>
            </a:r>
          </a:p>
          <a:p>
            <a:r>
              <a:rPr lang="en-US" dirty="0" smtClean="0"/>
              <a:t>Invoking Indigenous rights principles in regularized and normalized fashion</a:t>
            </a:r>
          </a:p>
          <a:p>
            <a:r>
              <a:rPr lang="en-US" dirty="0" smtClean="0"/>
              <a:t>Creates expectations of implementation through iteration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27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Canada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16380"/>
          </a:xfrm>
        </p:spPr>
        <p:txBody>
          <a:bodyPr/>
          <a:lstStyle/>
          <a:p>
            <a:r>
              <a:rPr lang="en-US" dirty="0" smtClean="0"/>
              <a:t>Truth and Reconciliation Commission</a:t>
            </a:r>
          </a:p>
          <a:p>
            <a:r>
              <a:rPr lang="en-US" dirty="0" smtClean="0"/>
              <a:t>Trudeau Government</a:t>
            </a:r>
          </a:p>
          <a:p>
            <a:r>
              <a:rPr lang="en-US" dirty="0" smtClean="0"/>
              <a:t>UNPFII, May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77" y="554377"/>
            <a:ext cx="2547400" cy="1431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721" y="3327096"/>
            <a:ext cx="3532335" cy="2354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51" y="4504541"/>
            <a:ext cx="38100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983" y="686038"/>
            <a:ext cx="2041073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7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British Columbia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290" r="3290"/>
          <a:stretch>
            <a:fillRect/>
          </a:stretch>
        </p:blipFill>
        <p:spPr>
          <a:xfrm>
            <a:off x="1241066" y="1600200"/>
            <a:ext cx="7008213" cy="3854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763" y="5607523"/>
            <a:ext cx="29210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428" y="5808192"/>
            <a:ext cx="38100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2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3469" y="2518172"/>
            <a:ext cx="2170698" cy="341919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fnis.arts.ubc.ca</a:t>
            </a:r>
            <a:endParaRPr lang="en-US" dirty="0"/>
          </a:p>
        </p:txBody>
      </p:sp>
      <p:pic>
        <p:nvPicPr>
          <p:cNvPr id="4" name="Picture 3" descr="aerial-main-mall-1920x7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6984"/>
            <a:ext cx="9144000" cy="2089547"/>
          </a:xfrm>
          <a:prstGeom prst="rect">
            <a:avLst/>
          </a:prstGeom>
        </p:spPr>
      </p:pic>
      <p:pic>
        <p:nvPicPr>
          <p:cNvPr id="5" name="Picture 4" descr="FNIS_screen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96516"/>
            <a:ext cx="2411016" cy="964406"/>
          </a:xfrm>
          <a:prstGeom prst="rect">
            <a:avLst/>
          </a:prstGeom>
        </p:spPr>
      </p:pic>
      <p:pic>
        <p:nvPicPr>
          <p:cNvPr id="6" name="Picture 5" descr="FNIS_Faculty3_Bann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78" y="17617"/>
            <a:ext cx="5840016" cy="2433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47900"/>
            <a:ext cx="9144000" cy="235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8343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1531" y="6054328"/>
            <a:ext cx="2895206" cy="341919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www.musqueam.bc.ca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17" y="492752"/>
            <a:ext cx="1606212" cy="23038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9609" y="321469"/>
            <a:ext cx="6072188" cy="1788468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sz="2800" dirty="0" smtClean="0"/>
              <a:t>The University of British Columbia is located on the traditional, ancestral and </a:t>
            </a:r>
            <a:r>
              <a:rPr lang="en-US" sz="2800" dirty="0" err="1" smtClean="0"/>
              <a:t>unceded</a:t>
            </a:r>
            <a:r>
              <a:rPr lang="en-US" sz="2800" dirty="0" smtClean="0"/>
              <a:t> territory of the </a:t>
            </a:r>
            <a:endParaRPr lang="en-US" sz="2800" dirty="0" smtClean="0"/>
          </a:p>
          <a:p>
            <a:r>
              <a:rPr lang="en-US" sz="2800" dirty="0" err="1" smtClean="0"/>
              <a:t>Musqueam</a:t>
            </a:r>
            <a:r>
              <a:rPr lang="en-US" sz="2800" dirty="0" smtClean="0"/>
              <a:t> </a:t>
            </a:r>
            <a:r>
              <a:rPr lang="en-US" sz="2800" dirty="0" smtClean="0"/>
              <a:t>Nation</a:t>
            </a:r>
            <a:endParaRPr lang="en-US" sz="2800" dirty="0"/>
          </a:p>
        </p:txBody>
      </p:sp>
      <p:pic>
        <p:nvPicPr>
          <p:cNvPr id="5" name="Picture 4" descr="an-introduction-to-the-vancouver-school-board-engaging-learners-inclusive-schools-caring-communities-make-a-future-4-6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83" y="1856324"/>
            <a:ext cx="2504814" cy="1880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558" y="2273706"/>
            <a:ext cx="2959100" cy="1892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525" y="3219856"/>
            <a:ext cx="453806" cy="2386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256" y="4016885"/>
            <a:ext cx="2713545" cy="2037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0945" y="4280683"/>
            <a:ext cx="24638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9457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1532" y="5840016"/>
            <a:ext cx="4653950" cy="341919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www.ojibwe.org</a:t>
            </a:r>
            <a:r>
              <a:rPr lang="en-US" dirty="0"/>
              <a:t>/home/</a:t>
            </a:r>
            <a:r>
              <a:rPr lang="en-US" dirty="0" err="1"/>
              <a:t>about_anish.html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2906" y="267891"/>
            <a:ext cx="6215063" cy="1019027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dirty="0" err="1" smtClean="0"/>
              <a:t>Anishinaabe</a:t>
            </a:r>
            <a:r>
              <a:rPr lang="en-US" dirty="0" smtClean="0"/>
              <a:t> (</a:t>
            </a:r>
            <a:r>
              <a:rPr lang="en-US" dirty="0" err="1" smtClean="0"/>
              <a:t>Ojibwe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sz="2200" dirty="0"/>
              <a:t>Lake Superior Band of </a:t>
            </a:r>
            <a:r>
              <a:rPr lang="en-US" sz="2200" dirty="0" err="1"/>
              <a:t>Ojibwe</a:t>
            </a:r>
            <a:r>
              <a:rPr lang="en-US" sz="2200" dirty="0"/>
              <a:t> (Chippewa)</a:t>
            </a:r>
          </a:p>
          <a:p>
            <a:r>
              <a:rPr lang="en-US" sz="2200" dirty="0"/>
              <a:t>Keweenaw Bay Community (Baraga, Michigan)</a:t>
            </a:r>
            <a:endParaRPr lang="en-US" sz="2200" dirty="0"/>
          </a:p>
        </p:txBody>
      </p:sp>
      <p:pic>
        <p:nvPicPr>
          <p:cNvPr id="4" name="Picture 3" descr="north-america-political-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4" y="1660922"/>
            <a:ext cx="3071813" cy="3916561"/>
          </a:xfrm>
          <a:prstGeom prst="rect">
            <a:avLst/>
          </a:prstGeom>
        </p:spPr>
      </p:pic>
      <p:pic>
        <p:nvPicPr>
          <p:cNvPr id="5" name="Picture 4" descr="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641" y="1768078"/>
            <a:ext cx="4750594" cy="3705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5" y="267891"/>
            <a:ext cx="1862302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1861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09" y="964406"/>
            <a:ext cx="3321844" cy="2204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734" y="3857625"/>
            <a:ext cx="3911203" cy="2637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047" y="3482578"/>
            <a:ext cx="2404351" cy="3000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838" y="589360"/>
            <a:ext cx="4194162" cy="28220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22" y="214313"/>
            <a:ext cx="2291074" cy="341919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dirty="0" err="1" smtClean="0"/>
              <a:t>Anishinaabe</a:t>
            </a:r>
            <a:r>
              <a:rPr lang="en-US" dirty="0" smtClean="0"/>
              <a:t> Traditions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8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Indigenous Rights </a:t>
            </a:r>
            <a:r>
              <a:rPr lang="en-US" sz="3600" dirty="0" smtClean="0"/>
              <a:t>as Transformational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96381"/>
            <a:ext cx="4636911" cy="4539508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Indigenous rights often dismissed as merely aspirational and non-binding</a:t>
            </a:r>
          </a:p>
          <a:p>
            <a:r>
              <a:rPr lang="en-US" sz="2400" dirty="0" smtClean="0"/>
              <a:t>More </a:t>
            </a:r>
            <a:r>
              <a:rPr lang="en-US" sz="2400" dirty="0" smtClean="0"/>
              <a:t>than just a new set of norms emerging and diffusing, more revolutionary</a:t>
            </a:r>
          </a:p>
          <a:p>
            <a:r>
              <a:rPr lang="en-US" sz="2400" i="1" dirty="0" smtClean="0"/>
              <a:t>Global Indigenous Politics: A Subtle Revolution, </a:t>
            </a:r>
            <a:r>
              <a:rPr lang="en-US" sz="2400" dirty="0" err="1" smtClean="0"/>
              <a:t>Routledge</a:t>
            </a:r>
            <a:r>
              <a:rPr lang="en-US" sz="2400" dirty="0" smtClean="0"/>
              <a:t>, May 2016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503333" y="1912597"/>
            <a:ext cx="3076224" cy="386644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97811389466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972" y="2093872"/>
            <a:ext cx="2381250" cy="35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0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 Post-Colonial Completion Project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6053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Incomplete post-</a:t>
            </a:r>
            <a:r>
              <a:rPr lang="en-US" dirty="0" err="1" smtClean="0"/>
              <a:t>coloniality</a:t>
            </a:r>
            <a:endParaRPr lang="en-US" dirty="0" smtClean="0"/>
          </a:p>
          <a:p>
            <a:r>
              <a:rPr lang="en-US" dirty="0" smtClean="0"/>
              <a:t>Call for post-colonial completion project</a:t>
            </a:r>
          </a:p>
          <a:p>
            <a:r>
              <a:rPr lang="en-US" dirty="0" smtClean="0"/>
              <a:t>Indigenous inclusion and accommodation will </a:t>
            </a:r>
            <a:r>
              <a:rPr lang="en-US" dirty="0" smtClean="0"/>
              <a:t>ultimately force </a:t>
            </a:r>
            <a:r>
              <a:rPr lang="en-US" dirty="0" smtClean="0"/>
              <a:t>a rethinking of: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The state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Decolonization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Liberalism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Diplomacy</a:t>
            </a:r>
          </a:p>
          <a:p>
            <a:pPr lvl="2">
              <a:buFont typeface="Wingdings" charset="2"/>
              <a:buChar char="Ø"/>
            </a:pPr>
            <a:r>
              <a:rPr lang="en-US" dirty="0" err="1" smtClean="0"/>
              <a:t>Westphalian</a:t>
            </a:r>
            <a:r>
              <a:rPr lang="en-US" dirty="0" smtClean="0"/>
              <a:t> sovereignty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826" y="3573754"/>
            <a:ext cx="2055207" cy="27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4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Arguments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United Nations Declaration on the Rights of Indigenous Peoples (UNDRIP) was a significant global achievement.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4529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373</Words>
  <Application>Microsoft Macintosh PowerPoint</Application>
  <PresentationFormat>On-screen Show (4:3)</PresentationFormat>
  <Paragraphs>73</Paragraphs>
  <Slides>18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Twilight</vt:lpstr>
      <vt:lpstr>Document</vt:lpstr>
      <vt:lpstr>Thinking Outside the Box: The Transformative Potential of Indigenous Rights</vt:lpstr>
      <vt:lpstr>University of British Columbia</vt:lpstr>
      <vt:lpstr>PowerPoint Presentation</vt:lpstr>
      <vt:lpstr>PowerPoint Presentation</vt:lpstr>
      <vt:lpstr>PowerPoint Presentation</vt:lpstr>
      <vt:lpstr>PowerPoint Presentation</vt:lpstr>
      <vt:lpstr>Indigenous Rights as Transformational</vt:lpstr>
      <vt:lpstr>A Post-Colonial Completion Project</vt:lpstr>
      <vt:lpstr>Two Arguments</vt:lpstr>
      <vt:lpstr>Two Arguments</vt:lpstr>
      <vt:lpstr>UNDRIP as Transformational</vt:lpstr>
      <vt:lpstr>PowerPoint Presentation</vt:lpstr>
      <vt:lpstr>PowerPoint Presentation</vt:lpstr>
      <vt:lpstr>Transformative Potential of  Indigenous Rights</vt:lpstr>
      <vt:lpstr>State Resistance</vt:lpstr>
      <vt:lpstr>Challenge: Imagine And Create Innovative Reconstructions</vt:lpstr>
      <vt:lpstr>Implementing Indigenous Rights Norms</vt:lpstr>
      <vt:lpstr>Canada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Implementing Human Rights Norms with Low State Support:  The Case of Indigenous Rights</dc:title>
  <dc:creator>Sheryl Lightfoot</dc:creator>
  <cp:lastModifiedBy>Sheryl -</cp:lastModifiedBy>
  <cp:revision>21</cp:revision>
  <dcterms:created xsi:type="dcterms:W3CDTF">2016-03-14T04:54:53Z</dcterms:created>
  <dcterms:modified xsi:type="dcterms:W3CDTF">2016-07-03T19:54:37Z</dcterms:modified>
</cp:coreProperties>
</file>