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FB72DC-67AC-4EEF-9C63-DD4931E0A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1266C8E-E63D-4E36-BAD0-5DEEE8A2F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C4F1E1-5DEC-4064-9422-BC79715D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9FB25B-D76A-438E-BB08-D69DD2F0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E472F9-CAD5-4812-BB1B-2EE12B0F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2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6BD158-6A8D-438C-BB32-000C39134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98A1CB9-F7BB-45DF-9824-9C8A407D3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6E23D4-87C7-4717-B257-7E1E7C6C9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CD99F9-D65A-4988-B5AC-028AF2F3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A58E10-ABBC-4585-A79E-377821C12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9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9347056-33FD-4893-BFED-EDC876C12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D8394E-56E7-4FE8-8314-963A68F51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433208-497A-4639-990D-849754E00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0F0AFD-A10C-46A2-8B3F-277431E39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8E5979-67CF-44B7-9F5C-781288AC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2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D4485-FDA1-4ECC-B6C5-91DDAB95A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085E6C-5A5C-4BE9-81C9-EF91A4053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6933A7-08FF-4C90-B981-EC0F3263A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96C2D9-C903-4237-96E2-EF5B6805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A83091-AE66-43C0-ABD4-79494DF60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1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8B23D7-A0D8-404C-9787-9C175D6A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31152F-6D4F-4F12-B163-0D932F631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FAF61A-ED82-4BDD-9E31-8796FE7A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204798-85E9-4F01-9157-51DD1C32E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A5BDF4-CA11-464D-B903-8649801C2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53F4DF-B60F-4CD4-8908-0467136A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2FEC6-FB09-4D23-A68A-4C177C708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F755825-34DC-47B4-A0F0-80C7E4182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703BDC2-D422-4124-80BA-FC092D05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2C0042-4FB3-4FEF-A756-339EDD14F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EBCCEF-8A4C-48FC-B208-CCF17AA3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0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A74F60-C8F5-46FC-AC5E-AA1EC461C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71926B-7CD9-4F3C-A9AD-5BA8343B2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AA48CDD-7A9A-4699-916E-B6631440C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6498147-950C-40AB-BFCE-65D0BEFB63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DE18B52-4B67-4E02-B04B-C87187F21A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1FDBC91-B98B-4D89-975E-F317F0FE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C7F5EA7-281B-407B-BACF-7184A1E03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3F8A8B2-EFDD-440A-9656-8A3B235D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3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306EC0-AF79-45C0-A25A-65F80EF84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B4B027-95D1-4057-AEB8-B3BC4BF0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30891B-DCC0-4510-B675-245ABF98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D5F5F7B-AFEC-4492-AA21-2CD29D67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2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A1DFCD7-EA3C-4E6A-98C4-5EE6C330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F7846AE-FEAB-4801-826B-CECBB106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F55F404-D91C-4141-AF3B-71F03B37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6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C29B1E-BF70-4FEC-8ACB-F17F62F2D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28479C-7FB8-4B02-9272-6F605F6CA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1B78F3-B3EF-4AB9-9881-23061918E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248AE0-A32F-433C-B456-0A313AB30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51A4FD-D03E-47E2-8C51-DD686171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600C34-A3C6-467D-B45D-A1248055A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38931F-578E-419B-A0C1-73C64A90C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7501948-40CF-479C-8ABF-1D50E9566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A1814C8-BEC9-4A78-80C9-4A86C1807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C057C4-1DF5-4EFF-B183-E5A087D6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A88839-17D0-410B-9DBE-BDD7C708E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16B315-1AA2-41FD-99D4-BFD072FA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9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DF98F04-5192-43B7-8C21-1AC6AB49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CE4CCD2-6B0D-43DE-802F-00F52E048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D93B8A-2F2C-4ABB-BE38-AE7A0BDCF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554C1-30BC-41E9-9BEE-5DC32D869FFD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85704C-3CC4-486B-B310-831373019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BC61FD-40F7-40DA-A0F3-E9BADE801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C1921-2E19-4DAE-9ED7-5AC17CB02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3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AF0B80-6132-4977-99E4-F1D8859A9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accent1"/>
                </a:solidFill>
              </a:rPr>
              <a:t>New Challenges, Old Thinking: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en-US" sz="4900" dirty="0"/>
              <a:t>Indian Foreign Policy at the Crossroads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1014D1-16B1-479A-80B3-2E8484AEFC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Rajesh Rajagopalan</a:t>
            </a:r>
          </a:p>
          <a:p>
            <a:r>
              <a:rPr lang="en-US" dirty="0"/>
              <a:t>Jawaharlal Nehru University, New Delhi</a:t>
            </a:r>
          </a:p>
        </p:txBody>
      </p:sp>
    </p:spTree>
    <p:extLst>
      <p:ext uri="{BB962C8B-B14F-4D97-AF65-F5344CB8AC3E}">
        <p14:creationId xmlns:p14="http://schemas.microsoft.com/office/powerpoint/2010/main" val="322337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1D64C8-2152-43FE-BF1B-AF5720CAA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2334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2800" dirty="0">
                <a:solidFill>
                  <a:schemeClr val="accent1"/>
                </a:solidFill>
                <a:latin typeface="Calibri" panose="020F0502020204030204"/>
                <a:ea typeface="+mn-ea"/>
                <a:cs typeface="+mn-cs"/>
              </a:rPr>
              <a:t>PM Modi at the conclusion of his Shangri La Dialogue speech: “The world is at a crossroad”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D61197-BC41-4C3E-BD5E-EC8F4FEC5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568"/>
            <a:ext cx="10515600" cy="4640393"/>
          </a:xfrm>
        </p:spPr>
        <p:txBody>
          <a:bodyPr/>
          <a:lstStyle/>
          <a:p>
            <a:r>
              <a:rPr lang="en-US" dirty="0"/>
              <a:t>Cause countries face choice between cooperative &amp; conflictual international order</a:t>
            </a:r>
          </a:p>
          <a:p>
            <a:r>
              <a:rPr lang="en-US" dirty="0"/>
              <a:t>Typically, India’s dilemma is framed as a larger problem, not just India’s</a:t>
            </a:r>
          </a:p>
          <a:p>
            <a:r>
              <a:rPr lang="en-US" dirty="0"/>
              <a:t>Rarely worked in the past, unlikely to work now</a:t>
            </a:r>
          </a:p>
          <a:p>
            <a:r>
              <a:rPr lang="en-US" dirty="0"/>
              <a:t>Rather, it is India that faces choice:</a:t>
            </a:r>
          </a:p>
          <a:p>
            <a:pPr lvl="1"/>
            <a:r>
              <a:rPr lang="en-US" dirty="0"/>
              <a:t>continue traditional approach that was barely satisfactory</a:t>
            </a:r>
          </a:p>
          <a:p>
            <a:pPr lvl="1"/>
            <a:r>
              <a:rPr lang="en-US" dirty="0"/>
              <a:t>Seek a new path in its strategic policy to meet new challenges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8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B29CE3-9E4E-460C-BDF2-AA5C37444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810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2800" dirty="0">
                <a:solidFill>
                  <a:schemeClr val="accent1"/>
                </a:solidFill>
                <a:latin typeface="Calibri" panose="020F0502020204030204"/>
                <a:ea typeface="+mn-ea"/>
                <a:cs typeface="+mn-cs"/>
              </a:rPr>
              <a:t>TO UNDERSTAND CURRENT DILEMMA INDIA FACES, LOOK BRIEFLY AT INDIAN FOREIGN POLICY PARADOXES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1FFB32-37D6-40B4-82D7-9C4A5E4FB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045"/>
            <a:ext cx="10515600" cy="48949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Indian foreign policy very paradoxical</a:t>
            </a:r>
          </a:p>
          <a:p>
            <a:r>
              <a:rPr lang="en-US" dirty="0"/>
              <a:t>India has traditionally been very (irritatingly) moralistic in its foreign policy</a:t>
            </a:r>
          </a:p>
          <a:p>
            <a:pPr lvl="1"/>
            <a:r>
              <a:rPr lang="en-US" dirty="0"/>
              <a:t>But it is also a country that has built nuclear weapons</a:t>
            </a:r>
          </a:p>
          <a:p>
            <a:r>
              <a:rPr lang="en-US" dirty="0"/>
              <a:t>Non-aligned, but also aligned (briefly) with US and the Soviet Union during the Cold War</a:t>
            </a:r>
          </a:p>
          <a:p>
            <a:r>
              <a:rPr lang="en-US" dirty="0"/>
              <a:t>A leader of the Third World, but no friends among its Third World neighbors</a:t>
            </a:r>
          </a:p>
          <a:p>
            <a:r>
              <a:rPr lang="en-US" dirty="0"/>
              <a:t>Great supporter of multilateralism</a:t>
            </a:r>
          </a:p>
          <a:p>
            <a:pPr lvl="1"/>
            <a:r>
              <a:rPr lang="en-US" dirty="0"/>
              <a:t>Except on issues that concern its national interest (Kashmir, nuclear weapons)</a:t>
            </a:r>
          </a:p>
          <a:p>
            <a:r>
              <a:rPr lang="en-US" dirty="0"/>
              <a:t>A democracy, but has traditionally been more suspicious of other democracies</a:t>
            </a:r>
          </a:p>
          <a:p>
            <a:pPr lvl="1"/>
            <a:r>
              <a:rPr lang="en-US" dirty="0"/>
              <a:t>Poor relations with the West, warm ties with the East/Soviet bloc, undemocratic third world dictators</a:t>
            </a:r>
          </a:p>
          <a:p>
            <a:r>
              <a:rPr lang="en-US" dirty="0"/>
              <a:t>What explains this?</a:t>
            </a:r>
          </a:p>
        </p:txBody>
      </p:sp>
    </p:spTree>
    <p:extLst>
      <p:ext uri="{BB962C8B-B14F-4D97-AF65-F5344CB8AC3E}">
        <p14:creationId xmlns:p14="http://schemas.microsoft.com/office/powerpoint/2010/main" val="137295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CC9A0-751C-422E-9A30-8C92E43E6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99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REGIONAL DOMINANCE &amp; ITS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2DEA17-8C35-4350-9F9E-2A551058D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8924"/>
            <a:ext cx="10515600" cy="500803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Basically, a large, secure state that could be indulgent on international affairs</a:t>
            </a:r>
          </a:p>
          <a:p>
            <a:r>
              <a:rPr lang="en-US" dirty="0"/>
              <a:t>The dominant power in South Asia</a:t>
            </a:r>
          </a:p>
          <a:p>
            <a:r>
              <a:rPr lang="en-US" dirty="0"/>
              <a:t>Roughly 70% of size, population, GDP etc. of the region</a:t>
            </a:r>
          </a:p>
          <a:p>
            <a:r>
              <a:rPr lang="en-US" dirty="0"/>
              <a:t>Consequence: Fairly relaxed security environment</a:t>
            </a:r>
          </a:p>
          <a:p>
            <a:r>
              <a:rPr lang="en-US" dirty="0"/>
              <a:t>No existential or even major external or internal threats</a:t>
            </a:r>
          </a:p>
          <a:p>
            <a:r>
              <a:rPr lang="en-US" dirty="0"/>
              <a:t>Allowed New Delhi to pursue ‘moral’ foreign policy</a:t>
            </a:r>
          </a:p>
          <a:p>
            <a:r>
              <a:rPr lang="en-US" dirty="0"/>
              <a:t>Aimed at diffused general interest than specifically Indian interests</a:t>
            </a:r>
          </a:p>
          <a:p>
            <a:r>
              <a:rPr lang="en-US" dirty="0"/>
              <a:t>‘One World’, Nuclear disarmament, NAM, G-77, multilateralism etc.</a:t>
            </a:r>
          </a:p>
          <a:p>
            <a:r>
              <a:rPr lang="en-US" dirty="0"/>
              <a:t>Lackadaisical attitude towards nukes</a:t>
            </a:r>
          </a:p>
          <a:p>
            <a:r>
              <a:rPr lang="en-US" dirty="0"/>
              <a:t>Emphasized ‘internal’ rather than ‘external’ balancing</a:t>
            </a:r>
          </a:p>
        </p:txBody>
      </p:sp>
    </p:spTree>
    <p:extLst>
      <p:ext uri="{BB962C8B-B14F-4D97-AF65-F5344CB8AC3E}">
        <p14:creationId xmlns:p14="http://schemas.microsoft.com/office/powerpoint/2010/main" val="404566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3F4A62-23DB-4768-B4F9-21CF5F104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17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CHALLENGES TO REGIONAL DOMINANCE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F1C248-43FF-4B17-A8D7-4C1B08E77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045"/>
            <a:ext cx="10515600" cy="4894918"/>
          </a:xfrm>
        </p:spPr>
        <p:txBody>
          <a:bodyPr>
            <a:normAutofit/>
          </a:bodyPr>
          <a:lstStyle/>
          <a:p>
            <a:r>
              <a:rPr lang="en-US" dirty="0"/>
              <a:t>There have been a couple of challenges to Indian regional hegemony</a:t>
            </a:r>
          </a:p>
          <a:p>
            <a:r>
              <a:rPr lang="en-US" dirty="0"/>
              <a:t>Explains occasional Realist slant</a:t>
            </a:r>
          </a:p>
          <a:p>
            <a:r>
              <a:rPr lang="en-US" dirty="0"/>
              <a:t>Because of extra-regional threats that India couldn’t handle</a:t>
            </a:r>
          </a:p>
          <a:p>
            <a:pPr lvl="1"/>
            <a:r>
              <a:rPr lang="en-US" dirty="0"/>
              <a:t>China war (1962)</a:t>
            </a:r>
          </a:p>
          <a:p>
            <a:pPr lvl="1"/>
            <a:r>
              <a:rPr lang="en-US" dirty="0"/>
              <a:t>Sino-Pak-US axis (1971)</a:t>
            </a:r>
          </a:p>
          <a:p>
            <a:r>
              <a:rPr lang="en-US" dirty="0"/>
              <a:t>Opposition to external involvement in South Asia or even Indian Ocean</a:t>
            </a:r>
          </a:p>
          <a:p>
            <a:pPr lvl="1"/>
            <a:r>
              <a:rPr lang="en-US" dirty="0"/>
              <a:t>Very different attitude among India’s </a:t>
            </a:r>
            <a:r>
              <a:rPr lang="en-US" dirty="0" err="1"/>
              <a:t>neighborrs</a:t>
            </a:r>
            <a:endParaRPr lang="en-US" dirty="0"/>
          </a:p>
          <a:p>
            <a:r>
              <a:rPr lang="en-US" dirty="0"/>
              <a:t>But these were both temporary</a:t>
            </a:r>
          </a:p>
          <a:p>
            <a:pPr lvl="1"/>
            <a:r>
              <a:rPr lang="en-US" dirty="0"/>
              <a:t>China not strong enough to challenge India in South Asia</a:t>
            </a:r>
          </a:p>
          <a:p>
            <a:pPr lvl="1"/>
            <a:r>
              <a:rPr lang="en-US" dirty="0"/>
              <a:t>Others not particularly interested</a:t>
            </a:r>
          </a:p>
        </p:txBody>
      </p:sp>
    </p:spTree>
    <p:extLst>
      <p:ext uri="{BB962C8B-B14F-4D97-AF65-F5344CB8AC3E}">
        <p14:creationId xmlns:p14="http://schemas.microsoft.com/office/powerpoint/2010/main" val="159669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B38A94-D25C-49BE-A72A-CF8C9AB03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978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NEW CHALLENGE: CHINA’S 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713020-7E63-44DD-8658-0B896FE4C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5802"/>
            <a:ext cx="10515600" cy="5121161"/>
          </a:xfrm>
        </p:spPr>
        <p:txBody>
          <a:bodyPr>
            <a:normAutofit/>
          </a:bodyPr>
          <a:lstStyle/>
          <a:p>
            <a:r>
              <a:rPr lang="en-US" dirty="0"/>
              <a:t>A fundamentally new circumstance</a:t>
            </a:r>
          </a:p>
          <a:p>
            <a:r>
              <a:rPr lang="en-US" dirty="0"/>
              <a:t>Massive material disparity</a:t>
            </a:r>
          </a:p>
          <a:p>
            <a:pPr lvl="1"/>
            <a:r>
              <a:rPr lang="en-US" dirty="0"/>
              <a:t>From rough parity in 1990, today China’s GDP 2.5 times that of India (PPP)</a:t>
            </a:r>
          </a:p>
          <a:p>
            <a:pPr lvl="1"/>
            <a:r>
              <a:rPr lang="en-US" dirty="0"/>
              <a:t>In terms of US $, about five times (US $ 2.5 v. 12.2 trillion)</a:t>
            </a:r>
          </a:p>
          <a:p>
            <a:r>
              <a:rPr lang="en-US" dirty="0"/>
              <a:t>Military budget is almost three times India’s</a:t>
            </a:r>
          </a:p>
          <a:p>
            <a:pPr lvl="1"/>
            <a:r>
              <a:rPr lang="en-US" dirty="0"/>
              <a:t>Direct military threat on border, Indian Ocean</a:t>
            </a:r>
          </a:p>
          <a:p>
            <a:pPr lvl="1"/>
            <a:r>
              <a:rPr lang="en-US" dirty="0"/>
              <a:t>Enhance Pakistan threat</a:t>
            </a:r>
          </a:p>
          <a:p>
            <a:pPr lvl="1"/>
            <a:r>
              <a:rPr lang="en-US" dirty="0"/>
              <a:t>Two-front war threat</a:t>
            </a:r>
          </a:p>
          <a:p>
            <a:r>
              <a:rPr lang="en-US" dirty="0"/>
              <a:t>Technological threat</a:t>
            </a:r>
          </a:p>
          <a:p>
            <a:pPr lvl="1"/>
            <a:r>
              <a:rPr lang="en-US" dirty="0"/>
              <a:t>Outer space</a:t>
            </a:r>
          </a:p>
          <a:p>
            <a:pPr lvl="1"/>
            <a:r>
              <a:rPr lang="en-US" dirty="0"/>
              <a:t>Advanced weapons</a:t>
            </a:r>
          </a:p>
        </p:txBody>
      </p:sp>
    </p:spTree>
    <p:extLst>
      <p:ext uri="{BB962C8B-B14F-4D97-AF65-F5344CB8AC3E}">
        <p14:creationId xmlns:p14="http://schemas.microsoft.com/office/powerpoint/2010/main" val="400014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B62952-F45F-4812-8544-7E85D4CE6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583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THE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23E3F7-023A-434E-AB59-A8DF9FBAB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0962"/>
            <a:ext cx="10515600" cy="52060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China’s challenge to Indian regional dominance</a:t>
            </a:r>
          </a:p>
          <a:p>
            <a:pPr lvl="1"/>
            <a:r>
              <a:rPr lang="en-US" dirty="0"/>
              <a:t>More comprehensive and capable than any previous challenge</a:t>
            </a:r>
          </a:p>
          <a:p>
            <a:pPr lvl="1"/>
            <a:r>
              <a:rPr lang="en-US" dirty="0"/>
              <a:t>Will be enduring</a:t>
            </a:r>
          </a:p>
          <a:p>
            <a:pPr lvl="1"/>
            <a:r>
              <a:rPr lang="en-US" dirty="0"/>
              <a:t>China much more interested in balancing India, unlike previous (US)</a:t>
            </a:r>
          </a:p>
          <a:p>
            <a:pPr lvl="1"/>
            <a:r>
              <a:rPr lang="en-US" dirty="0"/>
              <a:t>Neighbors will be tempted to balance (Sri Lanka, Nepal, Maldives, Pakistan)</a:t>
            </a:r>
          </a:p>
          <a:p>
            <a:r>
              <a:rPr lang="en-US" dirty="0"/>
              <a:t>Internal balancing no longer sufficient</a:t>
            </a:r>
          </a:p>
          <a:p>
            <a:pPr lvl="1"/>
            <a:r>
              <a:rPr lang="en-US" dirty="0"/>
              <a:t>Relative capacity insufficient</a:t>
            </a:r>
          </a:p>
          <a:p>
            <a:r>
              <a:rPr lang="en-US" dirty="0"/>
              <a:t>Traditional international partners (NAM, Russia etc.) no longer useful</a:t>
            </a:r>
          </a:p>
          <a:p>
            <a:pPr lvl="1"/>
            <a:r>
              <a:rPr lang="en-US" dirty="0"/>
              <a:t>China more attractive to them</a:t>
            </a:r>
          </a:p>
          <a:p>
            <a:r>
              <a:rPr lang="en-US" dirty="0"/>
              <a:t>Multilateralism of little use (China will have more support)</a:t>
            </a:r>
          </a:p>
          <a:p>
            <a:pPr lvl="1"/>
            <a:r>
              <a:rPr lang="en-US" dirty="0"/>
              <a:t>UNSC Seat, NSG, SCO, AIIB</a:t>
            </a:r>
          </a:p>
          <a:p>
            <a:r>
              <a:rPr lang="en-US" dirty="0"/>
              <a:t>Indian defense reforms</a:t>
            </a:r>
          </a:p>
          <a:p>
            <a:pPr lvl="1"/>
            <a:r>
              <a:rPr lang="en-US" dirty="0"/>
              <a:t>Poor political direction</a:t>
            </a:r>
          </a:p>
          <a:p>
            <a:r>
              <a:rPr lang="en-US" dirty="0"/>
              <a:t>Indian state capacity</a:t>
            </a:r>
          </a:p>
          <a:p>
            <a:pPr lvl="1"/>
            <a:r>
              <a:rPr lang="en-US" dirty="0"/>
              <a:t>Short-term political imperatives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768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58BF83-A0D4-471E-AF01-886A3092F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036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OLD THINKING/ATTITUDES CONTINUE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CD4F55-35E5-4172-8A09-1A64A76FA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736" y="1338608"/>
            <a:ext cx="10515600" cy="49514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Focus still on internal balancing</a:t>
            </a:r>
          </a:p>
          <a:p>
            <a:pPr lvl="1"/>
            <a:r>
              <a:rPr lang="en-US" dirty="0"/>
              <a:t>Gradual but very slow change</a:t>
            </a:r>
          </a:p>
          <a:p>
            <a:pPr lvl="1"/>
            <a:r>
              <a:rPr lang="en-US" dirty="0"/>
              <a:t>Partnerships as transactional or worse, free-rideable</a:t>
            </a:r>
          </a:p>
          <a:p>
            <a:r>
              <a:rPr lang="en-US" dirty="0"/>
              <a:t>Foreign policy dominated still by Nonalignment/”strategic autonomy”</a:t>
            </a:r>
          </a:p>
          <a:p>
            <a:pPr lvl="1"/>
            <a:r>
              <a:rPr lang="en-US" dirty="0"/>
              <a:t>Still suspicious of US/West/Australia etc. </a:t>
            </a:r>
          </a:p>
          <a:p>
            <a:pPr lvl="1"/>
            <a:r>
              <a:rPr lang="en-US" dirty="0"/>
              <a:t>Hedging, at best</a:t>
            </a:r>
          </a:p>
          <a:p>
            <a:r>
              <a:rPr lang="en-US" dirty="0"/>
              <a:t>Culture of dominance continues: </a:t>
            </a:r>
          </a:p>
          <a:p>
            <a:pPr lvl="1"/>
            <a:r>
              <a:rPr lang="en-US" dirty="0"/>
              <a:t>India as a great power</a:t>
            </a:r>
          </a:p>
          <a:p>
            <a:pPr lvl="1"/>
            <a:r>
              <a:rPr lang="en-US" dirty="0"/>
              <a:t>India as equal to China</a:t>
            </a:r>
          </a:p>
          <a:p>
            <a:pPr lvl="1"/>
            <a:r>
              <a:rPr lang="en-US" dirty="0"/>
              <a:t>Exaggeration of India’s importance</a:t>
            </a:r>
          </a:p>
          <a:p>
            <a:pPr lvl="2"/>
            <a:r>
              <a:rPr lang="en-US" dirty="0"/>
              <a:t>India’s rise creates false confidence</a:t>
            </a:r>
          </a:p>
          <a:p>
            <a:pPr lvl="1"/>
            <a:r>
              <a:rPr lang="en-US" dirty="0"/>
              <a:t>Dismissiveness towards neighbors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98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64104D-6FF1-440A-8444-70D8D5341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577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WHICH PATH?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A9664F-E47A-4074-9488-577DD0997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594"/>
            <a:ext cx="10515600" cy="4772369"/>
          </a:xfrm>
        </p:spPr>
        <p:txBody>
          <a:bodyPr/>
          <a:lstStyle/>
          <a:p>
            <a:r>
              <a:rPr lang="en-US" dirty="0"/>
              <a:t>Limited choices</a:t>
            </a:r>
          </a:p>
          <a:p>
            <a:pPr lvl="1"/>
            <a:r>
              <a:rPr lang="en-US" dirty="0"/>
              <a:t>Appease China</a:t>
            </a:r>
          </a:p>
          <a:p>
            <a:pPr lvl="2"/>
            <a:r>
              <a:rPr lang="en-US" dirty="0"/>
              <a:t>Has its benefits</a:t>
            </a:r>
          </a:p>
          <a:p>
            <a:pPr lvl="2"/>
            <a:r>
              <a:rPr lang="en-US" dirty="0"/>
              <a:t>May be able to continue to dominate region</a:t>
            </a:r>
          </a:p>
          <a:p>
            <a:pPr lvl="2"/>
            <a:r>
              <a:rPr lang="en-US" dirty="0"/>
              <a:t>But politically difficult</a:t>
            </a:r>
          </a:p>
          <a:p>
            <a:pPr lvl="1"/>
            <a:r>
              <a:rPr lang="en-US" dirty="0"/>
              <a:t>Balance China</a:t>
            </a:r>
          </a:p>
          <a:p>
            <a:pPr lvl="2"/>
            <a:r>
              <a:rPr lang="en-US" dirty="0"/>
              <a:t>Need to align more vigorously</a:t>
            </a:r>
          </a:p>
          <a:p>
            <a:pPr lvl="2"/>
            <a:r>
              <a:rPr lang="en-US" dirty="0"/>
              <a:t>Hasten defense reform</a:t>
            </a:r>
          </a:p>
          <a:p>
            <a:pPr lvl="2"/>
            <a:r>
              <a:rPr lang="en-US" dirty="0"/>
              <a:t>Enhance </a:t>
            </a:r>
            <a:r>
              <a:rPr lang="en-US"/>
              <a:t>state capacity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24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641</Words>
  <Application>Microsoft Office PowerPoint</Application>
  <PresentationFormat>Widescreen</PresentationFormat>
  <Paragraphs>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New Challenges, Old Thinking: Indian Foreign Policy at the Crossroads </vt:lpstr>
      <vt:lpstr> PM Modi at the conclusion of his Shangri La Dialogue speech: “The world is at a crossroad” </vt:lpstr>
      <vt:lpstr>  TO UNDERSTAND CURRENT DILEMMA INDIA FACES, LOOK BRIEFLY AT INDIAN FOREIGN POLICY PARADOXES </vt:lpstr>
      <vt:lpstr>REGIONAL DOMINANCE &amp; ITS CONSEQUENCES</vt:lpstr>
      <vt:lpstr>CHALLENGES TO REGIONAL DOMINANCE</vt:lpstr>
      <vt:lpstr>NEW CHALLENGE: CHINA’S RISE</vt:lpstr>
      <vt:lpstr>THE CHALLENGES</vt:lpstr>
      <vt:lpstr>OLD THINKING/ATTITUDES CONTINUE</vt:lpstr>
      <vt:lpstr>WHICH PATH?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Challenges, Old Thinking: Indian Foreign Policy at the Crossroads</dc:title>
  <dc:creator>Rajesh Rajagopalan</dc:creator>
  <cp:lastModifiedBy>Teresa Durham</cp:lastModifiedBy>
  <cp:revision>22</cp:revision>
  <dcterms:created xsi:type="dcterms:W3CDTF">2018-08-25T17:10:28Z</dcterms:created>
  <dcterms:modified xsi:type="dcterms:W3CDTF">2018-11-01T22:25:44Z</dcterms:modified>
</cp:coreProperties>
</file>