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9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BBB95-6388-4440-B1AB-AD261F80DDCD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F7B1D-F28B-44DB-B951-0C7EAF5DF20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5428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EDED4-5911-4641-9C6A-A89ECE5BF23A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E77C0-59FE-472A-A42E-C194C3BCF30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29491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77C0-59FE-472A-A42E-C194C3BCF300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96032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RESPONSE OF THE WEAK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77C0-59FE-472A-A42E-C194C3BCF300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77406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47 tonnes to B of </a:t>
            </a:r>
            <a:r>
              <a:rPr lang="en-US" dirty="0" err="1" smtClean="0"/>
              <a:t>Eng</a:t>
            </a:r>
            <a:r>
              <a:rPr lang="en-US" dirty="0" smtClean="0"/>
              <a:t>; 20 tonnes to Union B of </a:t>
            </a:r>
            <a:r>
              <a:rPr lang="en-US" dirty="0" err="1" smtClean="0"/>
              <a:t>Switz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77C0-59FE-472A-A42E-C194C3BCF300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26458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NONALIGNMENT TO MULTI-ALIGNMENT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77C0-59FE-472A-A42E-C194C3BCF300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59137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Asia Pacific Trade Agreement:</a:t>
            </a:r>
            <a:r>
              <a:rPr lang="en-US" baseline="0" dirty="0" smtClean="0"/>
              <a:t> including China, S Korea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77C0-59FE-472A-A42E-C194C3BCF300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5893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9744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049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701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347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6670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57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9067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467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0027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82910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2642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4F29E-F847-440C-872D-8E3DE50193E7}" type="datetimeFigureOut">
              <a:rPr lang="en-SG" smtClean="0"/>
              <a:t>2/11/2018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AAF7C-7E21-4423-AF4E-9BB0B14A54F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49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India: Rising Power in a Disruptive World</a:t>
            </a:r>
            <a:endParaRPr lang="en-SG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696200" cy="2971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Rajesh Basrur</a:t>
            </a:r>
          </a:p>
          <a:p>
            <a:r>
              <a:rPr lang="en-US" dirty="0" smtClean="0"/>
              <a:t>S. Rajaratnam School of International Studies</a:t>
            </a:r>
          </a:p>
          <a:p>
            <a:r>
              <a:rPr lang="en-US" dirty="0" smtClean="0"/>
              <a:t>Nanyang Technological University</a:t>
            </a:r>
          </a:p>
          <a:p>
            <a:r>
              <a:rPr lang="en-US" dirty="0" smtClean="0"/>
              <a:t>Singapore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9153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/>
                </a:solidFill>
              </a:rPr>
              <a:t>The Experience: Mixed</a:t>
            </a:r>
            <a:endParaRPr lang="en-SG" sz="40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Economics</a:t>
            </a:r>
            <a:r>
              <a:rPr lang="en-US" dirty="0" smtClean="0">
                <a:solidFill>
                  <a:schemeClr val="accent6"/>
                </a:solidFill>
              </a:rPr>
              <a:t>: </a:t>
            </a:r>
            <a:r>
              <a:rPr lang="en-US" dirty="0" smtClean="0"/>
              <a:t>‘Emerging economy,’ but still weak → caution on FTAs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Politics</a:t>
            </a:r>
            <a:r>
              <a:rPr lang="en-US" dirty="0" smtClean="0">
                <a:solidFill>
                  <a:schemeClr val="accent6"/>
                </a:solidFill>
              </a:rPr>
              <a:t>: 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Strong Bilateral </a:t>
            </a:r>
            <a:r>
              <a:rPr lang="en-US" sz="3200" dirty="0" smtClean="0">
                <a:solidFill>
                  <a:srgbClr val="0070C0"/>
                </a:solidFill>
              </a:rPr>
              <a:t>Linkages: US, Japan</a:t>
            </a:r>
            <a:endParaRPr lang="en-US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 smtClean="0">
                <a:solidFill>
                  <a:srgbClr val="0070C0"/>
                </a:solidFill>
              </a:rPr>
              <a:t>Seats at multiple tables</a:t>
            </a:r>
          </a:p>
          <a:p>
            <a:pPr lvl="2"/>
            <a:r>
              <a:rPr lang="en-US" sz="2800" dirty="0" smtClean="0"/>
              <a:t>G-20, BRICS, ASEAN group, SCO, IORA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Intractable tensions under the nuclear overhang</a:t>
            </a:r>
          </a:p>
          <a:p>
            <a:pPr lvl="2"/>
            <a:r>
              <a:rPr lang="en-US" sz="2800" b="1" dirty="0" smtClean="0"/>
              <a:t>Pakistan</a:t>
            </a:r>
            <a:r>
              <a:rPr lang="en-US" sz="2800" dirty="0" smtClean="0"/>
              <a:t>: crises (1999, 2001-02, 2008)</a:t>
            </a:r>
          </a:p>
          <a:p>
            <a:pPr lvl="2"/>
            <a:r>
              <a:rPr lang="en-US" sz="2800" b="1" dirty="0" smtClean="0"/>
              <a:t>China</a:t>
            </a:r>
            <a:r>
              <a:rPr lang="en-US" sz="2800" dirty="0" smtClean="0"/>
              <a:t>: smaller but growing crises (2017)</a:t>
            </a:r>
          </a:p>
          <a:p>
            <a:pPr lvl="1"/>
            <a:endParaRPr lang="en-US" dirty="0" smtClean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746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Third Disruption?</a:t>
            </a:r>
            <a:endParaRPr lang="en-SG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Trump: ‘Unipolar exit’ and the flailing state</a:t>
            </a:r>
          </a:p>
          <a:p>
            <a:pPr marL="0" indent="0" algn="ctr">
              <a:buNone/>
            </a:pPr>
            <a:endParaRPr lang="en-US" sz="1600" b="1" dirty="0" smtClean="0"/>
          </a:p>
          <a:p>
            <a:pPr lvl="1"/>
            <a:r>
              <a:rPr lang="en-US" sz="3200" b="1" dirty="0">
                <a:solidFill>
                  <a:schemeClr val="accent2"/>
                </a:solidFill>
              </a:rPr>
              <a:t>China, </a:t>
            </a:r>
            <a:r>
              <a:rPr lang="en-US" sz="3200" b="1" dirty="0" smtClean="0">
                <a:solidFill>
                  <a:schemeClr val="accent2"/>
                </a:solidFill>
              </a:rPr>
              <a:t>Europe: </a:t>
            </a:r>
            <a:r>
              <a:rPr lang="en-US" sz="3200" dirty="0" smtClean="0"/>
              <a:t>Neomercantilism and ‘trade war’</a:t>
            </a:r>
            <a:endParaRPr lang="en-US" sz="3200" b="1" dirty="0" smtClean="0"/>
          </a:p>
          <a:p>
            <a:pPr lvl="1"/>
            <a:r>
              <a:rPr lang="en-US" sz="3200" b="1" dirty="0" smtClean="0">
                <a:solidFill>
                  <a:schemeClr val="accent2"/>
                </a:solidFill>
              </a:rPr>
              <a:t>Russia</a:t>
            </a:r>
            <a:r>
              <a:rPr lang="en-US" sz="3200" dirty="0" smtClean="0">
                <a:solidFill>
                  <a:schemeClr val="accent2"/>
                </a:solidFill>
              </a:rPr>
              <a:t>: </a:t>
            </a:r>
            <a:r>
              <a:rPr lang="en-US" sz="3200" dirty="0" smtClean="0"/>
              <a:t>the price of Ukraine – sanctions: Countering America’s Adversaries through Sanctions Act (CAATSA)</a:t>
            </a:r>
          </a:p>
          <a:p>
            <a:pPr lvl="1"/>
            <a:r>
              <a:rPr lang="en-US" sz="3200" b="1" dirty="0" smtClean="0">
                <a:solidFill>
                  <a:schemeClr val="accent2"/>
                </a:solidFill>
              </a:rPr>
              <a:t>Iran</a:t>
            </a:r>
            <a:r>
              <a:rPr lang="en-US" sz="3200" dirty="0" smtClean="0">
                <a:solidFill>
                  <a:schemeClr val="accent2"/>
                </a:solidFill>
              </a:rPr>
              <a:t>:</a:t>
            </a:r>
            <a:r>
              <a:rPr lang="en-US" sz="3200" dirty="0" smtClean="0"/>
              <a:t> ‘nuclear threat’ and sanctions 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272771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India under Pressure</a:t>
            </a:r>
            <a:endParaRPr lang="en-SG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‘Trade war’</a:t>
            </a:r>
            <a:r>
              <a:rPr lang="en-US" sz="3600" dirty="0" smtClean="0">
                <a:solidFill>
                  <a:schemeClr val="accent2"/>
                </a:solidFill>
              </a:rPr>
              <a:t>: </a:t>
            </a:r>
            <a:r>
              <a:rPr lang="en-US" sz="3600" dirty="0" smtClean="0"/>
              <a:t>rising US tariffs – steel, aluminium</a:t>
            </a:r>
          </a:p>
          <a:p>
            <a:r>
              <a:rPr lang="en-US" sz="3600" b="1" dirty="0" smtClean="0">
                <a:solidFill>
                  <a:schemeClr val="accent2"/>
                </a:solidFill>
              </a:rPr>
              <a:t>Pressure at WTO</a:t>
            </a:r>
            <a:r>
              <a:rPr lang="en-US" sz="3600" dirty="0" smtClean="0">
                <a:solidFill>
                  <a:schemeClr val="accent2"/>
                </a:solidFill>
              </a:rPr>
              <a:t>: </a:t>
            </a:r>
            <a:r>
              <a:rPr lang="en-US" sz="3600" dirty="0" smtClean="0"/>
              <a:t>price support for wheat &amp; rice; non-tariff barriers on solar panels</a:t>
            </a:r>
          </a:p>
          <a:p>
            <a:r>
              <a:rPr lang="en-US" sz="3600" b="1" dirty="0" smtClean="0">
                <a:solidFill>
                  <a:schemeClr val="accent2"/>
                </a:solidFill>
              </a:rPr>
              <a:t>Russia:</a:t>
            </a:r>
            <a:r>
              <a:rPr lang="en-US" sz="3600" dirty="0" smtClean="0">
                <a:solidFill>
                  <a:schemeClr val="accent2"/>
                </a:solidFill>
              </a:rPr>
              <a:t> </a:t>
            </a:r>
            <a:r>
              <a:rPr lang="en-US" sz="3600" dirty="0" smtClean="0"/>
              <a:t>sanctions threat - S-400 anti-missile system</a:t>
            </a:r>
          </a:p>
          <a:p>
            <a:r>
              <a:rPr lang="en-US" sz="3600" b="1" dirty="0" smtClean="0">
                <a:solidFill>
                  <a:schemeClr val="accent2"/>
                </a:solidFill>
              </a:rPr>
              <a:t>Iran</a:t>
            </a:r>
            <a:r>
              <a:rPr lang="en-US" sz="3600" dirty="0" smtClean="0">
                <a:solidFill>
                  <a:schemeClr val="accent2"/>
                </a:solidFill>
              </a:rPr>
              <a:t>:  </a:t>
            </a:r>
            <a:r>
              <a:rPr lang="en-US" sz="3600" dirty="0" smtClean="0"/>
              <a:t>sanctions threat - oil, Chabahar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5849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India’s Response-I</a:t>
            </a:r>
            <a:endParaRPr lang="en-SG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Concede</a:t>
            </a:r>
          </a:p>
          <a:p>
            <a:pPr lvl="1"/>
            <a:r>
              <a:rPr lang="en-US" dirty="0" smtClean="0"/>
              <a:t>Reducing oil imports from Iran</a:t>
            </a:r>
          </a:p>
          <a:p>
            <a:pPr lvl="2"/>
            <a:r>
              <a:rPr lang="en-US" dirty="0" smtClean="0"/>
              <a:t>July 2018: orders cut by 12% over May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Stand firm</a:t>
            </a:r>
          </a:p>
          <a:p>
            <a:pPr lvl="1"/>
            <a:r>
              <a:rPr lang="en-US" dirty="0" smtClean="0"/>
              <a:t>On tariffs, subsidies (balanced trade-offs)</a:t>
            </a:r>
          </a:p>
          <a:p>
            <a:pPr lvl="1"/>
            <a:r>
              <a:rPr lang="en-US" dirty="0" smtClean="0"/>
              <a:t>On Russian S-400s (not negotiable)</a:t>
            </a:r>
          </a:p>
          <a:p>
            <a:pPr lvl="1"/>
            <a:r>
              <a:rPr lang="en-US" dirty="0" smtClean="0"/>
              <a:t>On Iran: Chabahar port (Afghan connection)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Retaliate</a:t>
            </a:r>
          </a:p>
          <a:p>
            <a:pPr lvl="1"/>
            <a:r>
              <a:rPr lang="en-US" dirty="0" smtClean="0"/>
              <a:t>Tariffs on US goods: shrimps, apples, etc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3238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India’s Response-II</a:t>
            </a:r>
            <a:endParaRPr lang="en-S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Offer carrots</a:t>
            </a:r>
          </a:p>
          <a:p>
            <a:pPr lvl="1"/>
            <a:r>
              <a:rPr lang="en-US" sz="3200" dirty="0" smtClean="0"/>
              <a:t>Arms from US (550% rise, 2013-17</a:t>
            </a:r>
            <a:r>
              <a:rPr lang="en-US" dirty="0" smtClean="0"/>
              <a:t>)</a:t>
            </a:r>
          </a:p>
          <a:p>
            <a:pPr lvl="2"/>
            <a:r>
              <a:rPr lang="en-US" sz="2800" dirty="0" smtClean="0"/>
              <a:t>NSAMS-II missile defence system ($1 Billion)</a:t>
            </a:r>
          </a:p>
          <a:p>
            <a:pPr lvl="2"/>
            <a:r>
              <a:rPr lang="en-US" sz="2800" dirty="0" smtClean="0"/>
              <a:t>Apache attack helicopters ($930 million)</a:t>
            </a:r>
          </a:p>
          <a:p>
            <a:endParaRPr lang="en-US" sz="1600" b="1" dirty="0" smtClean="0"/>
          </a:p>
          <a:p>
            <a:r>
              <a:rPr lang="en-US" sz="3600" b="1" dirty="0" smtClean="0">
                <a:solidFill>
                  <a:srgbClr val="7030A0"/>
                </a:solidFill>
              </a:rPr>
              <a:t>Re-orient</a:t>
            </a:r>
          </a:p>
          <a:p>
            <a:pPr lvl="1"/>
            <a:r>
              <a:rPr lang="en-US" sz="3200" dirty="0" smtClean="0"/>
              <a:t>Warm up to China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/>
              <a:t>Chinese carrots: rice imports; water data</a:t>
            </a:r>
          </a:p>
          <a:p>
            <a:pPr lvl="1"/>
            <a:r>
              <a:rPr lang="en-US" sz="3200" dirty="0" smtClean="0"/>
              <a:t>Reduce duties with APTA: over 3,000 items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6369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Overall Pattern</a:t>
            </a:r>
            <a:endParaRPr lang="en-SG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943600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chemeClr val="accent2"/>
                </a:solidFill>
              </a:rPr>
              <a:t>Major shifts in response to major disruptions</a:t>
            </a:r>
          </a:p>
          <a:p>
            <a:pPr lvl="1"/>
            <a:r>
              <a:rPr lang="en-US" sz="3200" dirty="0">
                <a:solidFill>
                  <a:srgbClr val="00B050"/>
                </a:solidFill>
              </a:rPr>
              <a:t>1950s: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50"/>
                </a:solidFill>
              </a:rPr>
              <a:t>rejection of power</a:t>
            </a:r>
          </a:p>
          <a:p>
            <a:pPr lvl="1"/>
            <a:r>
              <a:rPr lang="en-US" sz="3200" dirty="0">
                <a:solidFill>
                  <a:schemeClr val="accent6"/>
                </a:solidFill>
              </a:rPr>
              <a:t>1990s: embracing power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500" b="1" dirty="0" smtClean="0">
                <a:solidFill>
                  <a:schemeClr val="accent2"/>
                </a:solidFill>
              </a:rPr>
              <a:t>Limited shifts in response to limited disruptions </a:t>
            </a:r>
            <a:r>
              <a:rPr lang="en-US" sz="3600" b="1" dirty="0" smtClean="0">
                <a:solidFill>
                  <a:srgbClr val="C00000"/>
                </a:solidFill>
              </a:rPr>
              <a:t>+ </a:t>
            </a:r>
            <a:r>
              <a:rPr lang="en-US" sz="3600" b="1" dirty="0">
                <a:solidFill>
                  <a:srgbClr val="C00000"/>
                </a:solidFill>
              </a:rPr>
              <a:t>↑ bargaining power</a:t>
            </a:r>
          </a:p>
          <a:p>
            <a:pPr lvl="1"/>
            <a:r>
              <a:rPr lang="en-US" sz="3200" dirty="0" smtClean="0">
                <a:solidFill>
                  <a:schemeClr val="accent1"/>
                </a:solidFill>
              </a:rPr>
              <a:t>1970s – </a:t>
            </a:r>
            <a:r>
              <a:rPr lang="en-US" sz="3200" dirty="0">
                <a:solidFill>
                  <a:schemeClr val="accent1"/>
                </a:solidFill>
              </a:rPr>
              <a:t>limited embrace of </a:t>
            </a:r>
            <a:r>
              <a:rPr lang="en-US" sz="3200" dirty="0" smtClean="0">
                <a:solidFill>
                  <a:schemeClr val="accent1"/>
                </a:solidFill>
              </a:rPr>
              <a:t>power </a:t>
            </a:r>
            <a:r>
              <a:rPr lang="en-US" sz="3200" dirty="0" smtClean="0"/>
              <a:t>in response to limited threat (isolation): </a:t>
            </a:r>
            <a:r>
              <a:rPr lang="en-US" sz="3200" dirty="0"/>
              <a:t>Indo-Soviet Treaty (1971) </a:t>
            </a:r>
            <a:r>
              <a:rPr lang="en-US" sz="3200" dirty="0" smtClean="0"/>
              <a:t>‘Smiling Buddha’ </a:t>
            </a:r>
            <a:r>
              <a:rPr lang="en-US" sz="3200" dirty="0"/>
              <a:t>(1974) </a:t>
            </a:r>
          </a:p>
          <a:p>
            <a:pPr lvl="1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2173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Future: </a:t>
            </a:r>
            <a:r>
              <a:rPr lang="en-US" b="1" dirty="0" smtClean="0">
                <a:solidFill>
                  <a:schemeClr val="accent2"/>
                </a:solidFill>
              </a:rPr>
              <a:t>Changing Threat Levels</a:t>
            </a:r>
            <a:r>
              <a:rPr lang="en-US" b="1" dirty="0">
                <a:solidFill>
                  <a:schemeClr val="accent2"/>
                </a:solidFill>
              </a:rPr>
              <a:t>?</a:t>
            </a:r>
            <a:br>
              <a:rPr lang="en-US" b="1" dirty="0">
                <a:solidFill>
                  <a:schemeClr val="accent2"/>
                </a:solidFill>
              </a:rPr>
            </a:b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3600" b="1" dirty="0" smtClean="0">
                <a:solidFill>
                  <a:srgbClr val="7030A0"/>
                </a:solidFill>
              </a:rPr>
              <a:t>↑ </a:t>
            </a:r>
            <a:r>
              <a:rPr lang="en-US" sz="3600" b="1" dirty="0">
                <a:solidFill>
                  <a:srgbClr val="7030A0"/>
                </a:solidFill>
              </a:rPr>
              <a:t>Threat → more </a:t>
            </a:r>
            <a:r>
              <a:rPr lang="en-US" sz="3600" b="1" dirty="0" smtClean="0">
                <a:solidFill>
                  <a:srgbClr val="7030A0"/>
                </a:solidFill>
              </a:rPr>
              <a:t>concessions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600" b="1" dirty="0">
              <a:solidFill>
                <a:srgbClr val="7030A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tx2"/>
                </a:solidFill>
              </a:rPr>
              <a:t>The hope: US policies unsustainable </a:t>
            </a:r>
            <a:r>
              <a:rPr lang="en-US" sz="3600" b="1" dirty="0" smtClean="0">
                <a:solidFill>
                  <a:schemeClr val="tx2"/>
                </a:solidFill>
              </a:rPr>
              <a:t>(?) </a:t>
            </a:r>
            <a:r>
              <a:rPr lang="en-US" sz="3600" b="1" dirty="0">
                <a:solidFill>
                  <a:schemeClr val="tx2"/>
                </a:solidFill>
              </a:rPr>
              <a:t>→ </a:t>
            </a:r>
            <a:r>
              <a:rPr lang="en-US" sz="3600" b="1" dirty="0" smtClean="0">
                <a:solidFill>
                  <a:schemeClr val="tx2"/>
                </a:solidFill>
              </a:rPr>
              <a:t>Disruption will subside</a:t>
            </a:r>
            <a:endParaRPr lang="en-US" sz="36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0928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What Will India Be Like?</a:t>
            </a:r>
            <a:endParaRPr lang="en-SG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Not very different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Cautious globalizer</a:t>
            </a:r>
          </a:p>
          <a:p>
            <a:pPr lvl="2"/>
            <a:r>
              <a:rPr lang="en-US" sz="2800" dirty="0" smtClean="0"/>
              <a:t>Steady move toward liberalization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Diverse strategic partnerships </a:t>
            </a:r>
          </a:p>
          <a:p>
            <a:pPr lvl="2"/>
            <a:r>
              <a:rPr lang="en-US" dirty="0" smtClean="0"/>
              <a:t>Strategic Autonomy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Relatively low military profile</a:t>
            </a:r>
          </a:p>
          <a:p>
            <a:pPr lvl="2"/>
            <a:r>
              <a:rPr lang="en-US" sz="2800" dirty="0" smtClean="0"/>
              <a:t>No propensity for military intervention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Continuing shift toward ‘costly’ responsibility on environmental  stabilization</a:t>
            </a:r>
            <a:endParaRPr lang="en-US" sz="2800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0126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</a:rPr>
              <a:t>Thank You</a:t>
            </a:r>
            <a:endParaRPr lang="en-SG" sz="5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87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Disruption</a:t>
            </a:r>
            <a:endParaRPr lang="en-SG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Power transition and tensions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US hegemony in decline</a:t>
            </a:r>
            <a:endParaRPr lang="en-SG" sz="3200" dirty="0" smtClean="0">
              <a:solidFill>
                <a:srgbClr val="7030A0"/>
              </a:solidFill>
            </a:endParaRP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Rise of China</a:t>
            </a:r>
          </a:p>
          <a:p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Economic integration and blowback</a:t>
            </a:r>
          </a:p>
          <a:p>
            <a:pPr lvl="1"/>
            <a:r>
              <a:rPr lang="en-US" sz="3200" dirty="0"/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Higher walls</a:t>
            </a:r>
          </a:p>
          <a:p>
            <a:pPr lvl="2"/>
            <a:r>
              <a:rPr lang="en-US" sz="2800" dirty="0" smtClean="0"/>
              <a:t>trade</a:t>
            </a:r>
          </a:p>
          <a:p>
            <a:pPr lvl="2"/>
            <a:r>
              <a:rPr lang="en-US" sz="2800" dirty="0" smtClean="0"/>
              <a:t>immigration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Environmental crisis</a:t>
            </a:r>
          </a:p>
          <a:p>
            <a:pPr lvl="2"/>
            <a:r>
              <a:rPr lang="en-US" sz="2800" dirty="0" smtClean="0"/>
              <a:t>Climate change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014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Can India Manage Disruption?</a:t>
            </a:r>
            <a:endParaRPr lang="en-SG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India’s contradictions</a:t>
            </a:r>
          </a:p>
          <a:p>
            <a:pPr lvl="1"/>
            <a:r>
              <a:rPr lang="en-US" sz="3200" b="1" dirty="0" smtClean="0">
                <a:solidFill>
                  <a:srgbClr val="00B050"/>
                </a:solidFill>
              </a:rPr>
              <a:t>‘Emerging economy’ </a:t>
            </a:r>
            <a:r>
              <a:rPr lang="en-US" sz="3200" b="1" dirty="0" smtClean="0"/>
              <a:t>/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Poverty</a:t>
            </a:r>
          </a:p>
          <a:p>
            <a:pPr lvl="1"/>
            <a:r>
              <a:rPr lang="en-US" sz="3200" b="1" dirty="0" smtClean="0">
                <a:solidFill>
                  <a:srgbClr val="00B050"/>
                </a:solidFill>
              </a:rPr>
              <a:t>‘world’s largest democracy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’ </a:t>
            </a:r>
            <a:r>
              <a:rPr lang="en-US" sz="3200" b="1" dirty="0" smtClean="0"/>
              <a:t>/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political violence, corruption</a:t>
            </a:r>
          </a:p>
          <a:p>
            <a:pPr lvl="1"/>
            <a:r>
              <a:rPr lang="en-US" sz="3200" b="1" dirty="0" smtClean="0">
                <a:solidFill>
                  <a:srgbClr val="00B050"/>
                </a:solidFill>
              </a:rPr>
              <a:t>‘Rising power’ </a:t>
            </a:r>
            <a:r>
              <a:rPr lang="en-US" sz="3200" b="1" dirty="0" smtClean="0"/>
              <a:t>/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hemmed in by nuclear adversaries</a:t>
            </a:r>
          </a:p>
          <a:p>
            <a:pPr marL="0" indent="0" algn="ctr">
              <a:buNone/>
            </a:pPr>
            <a:endParaRPr lang="en-US" sz="1600" b="1" dirty="0" smtClean="0"/>
          </a:p>
          <a:p>
            <a:pPr marL="0" indent="0" algn="ctr">
              <a:buNone/>
            </a:pPr>
            <a:r>
              <a:rPr lang="en-US" b="1" dirty="0" smtClean="0"/>
              <a:t>In short… a living contradiction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3879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  <p:pic>
        <p:nvPicPr>
          <p:cNvPr id="5" name="Picture 4" descr="India! Oct 2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8229600" cy="548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672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The First Disruption: Postcolonial Realities</a:t>
            </a:r>
            <a:endParaRPr lang="en-SG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The mixed legacy of British rule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Foundations of a modern economy</a:t>
            </a:r>
          </a:p>
          <a:p>
            <a:pPr lvl="3"/>
            <a:r>
              <a:rPr lang="en-US" sz="2800" dirty="0" smtClean="0"/>
              <a:t>Modern infrastructure (railways, banks)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But: </a:t>
            </a:r>
          </a:p>
          <a:p>
            <a:pPr lvl="2"/>
            <a:r>
              <a:rPr lang="en-US" sz="2800" dirty="0" smtClean="0"/>
              <a:t>weak education system</a:t>
            </a:r>
          </a:p>
          <a:p>
            <a:pPr lvl="2"/>
            <a:r>
              <a:rPr lang="en-US" sz="2800" dirty="0" smtClean="0"/>
              <a:t>Poverty: 1943 Bengal famine -3 million died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Cold War</a:t>
            </a:r>
          </a:p>
          <a:p>
            <a:pPr lvl="1"/>
            <a:r>
              <a:rPr lang="en-US" dirty="0" smtClean="0"/>
              <a:t>A new domination?</a:t>
            </a:r>
          </a:p>
          <a:p>
            <a:pPr marL="914400" lvl="2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7161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India’s Response: Steering Clear of Power</a:t>
            </a:r>
            <a:endParaRPr lang="en-SG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</a:rPr>
              <a:t>The Quest for Autonomy</a:t>
            </a:r>
          </a:p>
          <a:p>
            <a:pPr algn="ctr"/>
            <a:endParaRPr lang="en-US" sz="1600" b="1" dirty="0"/>
          </a:p>
          <a:p>
            <a:r>
              <a:rPr lang="en-US" b="1" dirty="0" smtClean="0">
                <a:solidFill>
                  <a:schemeClr val="accent6"/>
                </a:solidFill>
              </a:rPr>
              <a:t>Economics</a:t>
            </a:r>
            <a:endParaRPr lang="en-US" dirty="0">
              <a:solidFill>
                <a:schemeClr val="accent6"/>
              </a:solidFill>
            </a:endParaRPr>
          </a:p>
          <a:p>
            <a:pPr lvl="1"/>
            <a:r>
              <a:rPr lang="en-US" dirty="0" smtClean="0"/>
              <a:t>Focus on autarky: global capitalism at arm’s length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accent6"/>
                </a:solidFill>
              </a:rPr>
              <a:t>Politics</a:t>
            </a:r>
            <a:endParaRPr lang="en-US" dirty="0">
              <a:solidFill>
                <a:schemeClr val="accent6"/>
              </a:solidFill>
            </a:endParaRPr>
          </a:p>
          <a:p>
            <a:pPr lvl="1"/>
            <a:r>
              <a:rPr lang="en-US" dirty="0" smtClean="0"/>
              <a:t>Nonalignment: global power blocs at arm’s length</a:t>
            </a:r>
          </a:p>
          <a:p>
            <a:pPr marL="0" indent="0">
              <a:buNone/>
            </a:pPr>
            <a:endParaRPr lang="en-US" b="1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91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The Experience: Mixed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Economics</a:t>
            </a:r>
          </a:p>
          <a:p>
            <a:pPr lvl="1"/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ndustrial base, but stagnation</a:t>
            </a:r>
          </a:p>
          <a:p>
            <a:pPr lvl="1"/>
            <a:endParaRPr lang="en-US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Politics</a:t>
            </a:r>
          </a:p>
          <a:p>
            <a:pPr lvl="1"/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Third World “leadership,” but military failure (1962)</a:t>
            </a:r>
          </a:p>
          <a:p>
            <a:pPr marL="914400" lvl="2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6684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</a:rPr>
              <a:t>Second (Double) Disruption: 1991</a:t>
            </a:r>
            <a:endParaRPr lang="en-SG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End of Cold War (and USSR)</a:t>
            </a:r>
          </a:p>
          <a:p>
            <a:pPr lvl="1"/>
            <a:r>
              <a:rPr lang="en-US" sz="3200" dirty="0" smtClean="0"/>
              <a:t>Loss of chief military supplier</a:t>
            </a:r>
          </a:p>
          <a:p>
            <a:pPr lvl="1"/>
            <a:r>
              <a:rPr lang="en-US" sz="3200" dirty="0" smtClean="0"/>
              <a:t>Loss of primary strategic supporter against China</a:t>
            </a:r>
          </a:p>
          <a:p>
            <a:pPr lvl="1"/>
            <a:r>
              <a:rPr lang="en-US" sz="3200" dirty="0" smtClean="0"/>
              <a:t>Irrelevance of NAM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Balance of payments crisis</a:t>
            </a:r>
          </a:p>
          <a:p>
            <a:pPr lvl="1"/>
            <a:r>
              <a:rPr lang="en-US" sz="3200" dirty="0" smtClean="0"/>
              <a:t>IMF and ‘structural adjustment’</a:t>
            </a:r>
          </a:p>
          <a:p>
            <a:pPr lvl="1"/>
            <a:r>
              <a:rPr lang="en-US" sz="3200" dirty="0" smtClean="0"/>
              <a:t>Market loans: the humiliation of gold airlift</a:t>
            </a:r>
          </a:p>
        </p:txBody>
      </p:sp>
    </p:spTree>
    <p:extLst>
      <p:ext uri="{BB962C8B-B14F-4D97-AF65-F5344CB8AC3E}">
        <p14:creationId xmlns:p14="http://schemas.microsoft.com/office/powerpoint/2010/main" val="177471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India’s Response: Embracing Power</a:t>
            </a:r>
            <a:endParaRPr lang="en-SG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Integration with the global economy (= growth)</a:t>
            </a:r>
          </a:p>
          <a:p>
            <a:pPr lvl="1"/>
            <a:r>
              <a:rPr lang="en-US" sz="3200" dirty="0" smtClean="0"/>
              <a:t>FDI, trade</a:t>
            </a:r>
          </a:p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Close links with major powers: multiple strategic partnerships (= autonomy)</a:t>
            </a:r>
          </a:p>
          <a:p>
            <a:pPr lvl="1"/>
            <a:r>
              <a:rPr lang="en-US" sz="3200" dirty="0" smtClean="0"/>
              <a:t>United States</a:t>
            </a:r>
          </a:p>
          <a:p>
            <a:pPr lvl="1"/>
            <a:r>
              <a:rPr lang="en-US" sz="3200" dirty="0" smtClean="0"/>
              <a:t>Japan</a:t>
            </a:r>
          </a:p>
          <a:p>
            <a:pPr lvl="1"/>
            <a:r>
              <a:rPr lang="en-US" sz="3200" dirty="0" smtClean="0"/>
              <a:t>Russia</a:t>
            </a:r>
          </a:p>
          <a:p>
            <a:pPr lvl="1"/>
            <a:r>
              <a:rPr lang="en-US" sz="3200" dirty="0" smtClean="0"/>
              <a:t>the Quad (?)</a:t>
            </a:r>
            <a:endParaRPr lang="en-US" sz="3200" dirty="0"/>
          </a:p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Nuclear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weapons (=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security, autonomy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endParaRPr lang="en-SG" sz="36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70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692</Words>
  <Application>Microsoft Office PowerPoint</Application>
  <PresentationFormat>On-screen Show (4:3)</PresentationFormat>
  <Paragraphs>131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India: Rising Power in a Disruptive World</vt:lpstr>
      <vt:lpstr>Disruption</vt:lpstr>
      <vt:lpstr>Can India Manage Disruption?</vt:lpstr>
      <vt:lpstr>PowerPoint Presentation</vt:lpstr>
      <vt:lpstr>The First Disruption: Postcolonial Realities</vt:lpstr>
      <vt:lpstr>India’s Response: Steering Clear of Power</vt:lpstr>
      <vt:lpstr>The Experience: Mixed </vt:lpstr>
      <vt:lpstr>Second (Double) Disruption: 1991</vt:lpstr>
      <vt:lpstr>India’s Response: Embracing Power</vt:lpstr>
      <vt:lpstr>The Experience: Mixed</vt:lpstr>
      <vt:lpstr>Third Disruption?</vt:lpstr>
      <vt:lpstr>India under Pressure</vt:lpstr>
      <vt:lpstr>India’s Response-I</vt:lpstr>
      <vt:lpstr>India’s Response-II</vt:lpstr>
      <vt:lpstr>Overall Pattern</vt:lpstr>
      <vt:lpstr>Future: Changing Threat Levels? </vt:lpstr>
      <vt:lpstr>What Will India Be Like?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India: Rising Power in a Disruptive World</dc:title>
  <dc:creator>Fujitsu</dc:creator>
  <cp:lastModifiedBy>Teresa Durham</cp:lastModifiedBy>
  <cp:revision>44</cp:revision>
  <dcterms:created xsi:type="dcterms:W3CDTF">2018-08-20T11:51:48Z</dcterms:created>
  <dcterms:modified xsi:type="dcterms:W3CDTF">2018-11-01T22:24:49Z</dcterms:modified>
</cp:coreProperties>
</file>