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2" r:id="rId1"/>
    <p:sldMasterId id="2147483686" r:id="rId2"/>
    <p:sldMasterId id="2147483713" r:id="rId3"/>
    <p:sldMasterId id="2147483674" r:id="rId4"/>
    <p:sldMasterId id="2147483698" r:id="rId5"/>
  </p:sldMasterIdLst>
  <p:notesMasterIdLst>
    <p:notesMasterId r:id="rId30"/>
  </p:notesMasterIdLst>
  <p:handoutMasterIdLst>
    <p:handoutMasterId r:id="rId31"/>
  </p:handoutMasterIdLst>
  <p:sldIdLst>
    <p:sldId id="275" r:id="rId6"/>
    <p:sldId id="276" r:id="rId7"/>
    <p:sldId id="285" r:id="rId8"/>
    <p:sldId id="260" r:id="rId9"/>
    <p:sldId id="279" r:id="rId10"/>
    <p:sldId id="280" r:id="rId11"/>
    <p:sldId id="282" r:id="rId12"/>
    <p:sldId id="283" r:id="rId13"/>
    <p:sldId id="296" r:id="rId14"/>
    <p:sldId id="278" r:id="rId15"/>
    <p:sldId id="287" r:id="rId16"/>
    <p:sldId id="274" r:id="rId17"/>
    <p:sldId id="291" r:id="rId18"/>
    <p:sldId id="264" r:id="rId19"/>
    <p:sldId id="269" r:id="rId20"/>
    <p:sldId id="270" r:id="rId21"/>
    <p:sldId id="267" r:id="rId22"/>
    <p:sldId id="271" r:id="rId23"/>
    <p:sldId id="272" r:id="rId24"/>
    <p:sldId id="297" r:id="rId25"/>
    <p:sldId id="298" r:id="rId26"/>
    <p:sldId id="284" r:id="rId27"/>
    <p:sldId id="299" r:id="rId28"/>
    <p:sldId id="28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9732" autoAdjust="0"/>
  </p:normalViewPr>
  <p:slideViewPr>
    <p:cSldViewPr snapToGrid="0" snapToObjects="1">
      <p:cViewPr varScale="1">
        <p:scale>
          <a:sx n="93" d="100"/>
          <a:sy n="93" d="100"/>
        </p:scale>
        <p:origin x="174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BFC9AA-0F08-714F-8C75-7021C680A958}" type="datetimeFigureOut">
              <a:rPr lang="en-US" smtClean="0"/>
              <a:pPr/>
              <a:t>8/14/2017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30D54F-DEAE-924F-BD77-6C1B86AB36C6}" type="slidenum">
              <a:rPr lang="en-US" smtClean="0"/>
              <a:pPr/>
              <a:t>‹#›</a:t>
            </a:fld>
            <a:endParaRPr lang="en-US"/>
          </a:p>
        </p:txBody>
      </p:sp>
    </p:spTree>
    <p:extLst>
      <p:ext uri="{BB962C8B-B14F-4D97-AF65-F5344CB8AC3E}">
        <p14:creationId xmlns:p14="http://schemas.microsoft.com/office/powerpoint/2010/main" val="505714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3BD95B-95CA-414A-AA99-5D2A073DD35A}" type="datetimeFigureOut">
              <a:rPr lang="en-US" smtClean="0"/>
              <a:pPr/>
              <a:t>8/14/2017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8AECF-29AF-47E6-BA99-7E264810BA29}" type="slidenum">
              <a:rPr lang="en-US" smtClean="0"/>
              <a:pPr/>
              <a:t>‹#›</a:t>
            </a:fld>
            <a:endParaRPr lang="en-US"/>
          </a:p>
        </p:txBody>
      </p:sp>
    </p:spTree>
    <p:extLst>
      <p:ext uri="{BB962C8B-B14F-4D97-AF65-F5344CB8AC3E}">
        <p14:creationId xmlns:p14="http://schemas.microsoft.com/office/powerpoint/2010/main" val="3912407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048AECF-29AF-47E6-BA99-7E264810BA29}" type="slidenum">
              <a:rPr lang="en-US" smtClean="0"/>
              <a:pPr/>
              <a:t>1</a:t>
            </a:fld>
            <a:endParaRPr lang="en-US"/>
          </a:p>
        </p:txBody>
      </p:sp>
    </p:spTree>
    <p:extLst>
      <p:ext uri="{BB962C8B-B14F-4D97-AF65-F5344CB8AC3E}">
        <p14:creationId xmlns:p14="http://schemas.microsoft.com/office/powerpoint/2010/main" val="304615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NZ" sz="1200" dirty="0">
                <a:ea typeface="Calibri" panose="020F0502020204030204" pitchFamily="34" charset="0"/>
              </a:rPr>
              <a:t>This excludes Throughput</a:t>
            </a:r>
            <a:r>
              <a:rPr lang="en-NZ" sz="1200" baseline="0" dirty="0">
                <a:ea typeface="Calibri" panose="020F0502020204030204" pitchFamily="34" charset="0"/>
              </a:rPr>
              <a:t> accounting and TOCICO conference presentations</a:t>
            </a:r>
          </a:p>
          <a:p>
            <a:pPr marL="228600" indent="-228600">
              <a:buNone/>
            </a:pPr>
            <a:endParaRPr lang="en-NZ" sz="1200" baseline="0" dirty="0">
              <a:ea typeface="Calibri" panose="020F0502020204030204" pitchFamily="34" charset="0"/>
            </a:endParaRPr>
          </a:p>
          <a:p>
            <a:pPr marL="228600" indent="-228600">
              <a:buNone/>
            </a:pPr>
            <a:r>
              <a:rPr lang="en-NZ" sz="1200" baseline="0" dirty="0">
                <a:ea typeface="Calibri" panose="020F0502020204030204" pitchFamily="34" charset="0"/>
              </a:rPr>
              <a:t>excludes SCM papers and those found to not really be about TOC – just included a mention in passing.  </a:t>
            </a:r>
          </a:p>
          <a:p>
            <a:pPr marL="228600" indent="-228600">
              <a:buNone/>
            </a:pPr>
            <a:endParaRPr lang="en-NZ" sz="1200" baseline="0" dirty="0">
              <a:ea typeface="Calibri" panose="020F0502020204030204" pitchFamily="34" charset="0"/>
            </a:endParaRPr>
          </a:p>
          <a:p>
            <a:pPr marL="228600" indent="-228600">
              <a:buNone/>
            </a:pPr>
            <a:r>
              <a:rPr lang="en-NZ" sz="1200" baseline="0" dirty="0">
                <a:ea typeface="Calibri" panose="020F0502020204030204" pitchFamily="34" charset="0"/>
              </a:rPr>
              <a:t>Nodes – like characteristics – 5 ways of grouping the data.</a:t>
            </a:r>
          </a:p>
          <a:p>
            <a:pPr marL="228600" indent="-228600">
              <a:buNone/>
            </a:pPr>
            <a:r>
              <a:rPr lang="en-NZ" sz="1200" baseline="0" dirty="0">
                <a:ea typeface="Calibri" panose="020F0502020204030204" pitchFamily="34" charset="0"/>
              </a:rPr>
              <a:t>Within each categorisation, can have multiple </a:t>
            </a:r>
            <a:r>
              <a:rPr lang="en-NZ" sz="1200" baseline="0" dirty="0" smtClean="0">
                <a:ea typeface="Calibri" panose="020F0502020204030204" pitchFamily="34" charset="0"/>
              </a:rPr>
              <a:t>categories </a:t>
            </a:r>
            <a:r>
              <a:rPr lang="en-NZ" sz="1200" baseline="0" dirty="0">
                <a:ea typeface="Calibri" panose="020F0502020204030204" pitchFamily="34" charset="0"/>
              </a:rPr>
              <a:t>– the data gets coded with </a:t>
            </a:r>
            <a:r>
              <a:rPr lang="en-NZ" sz="1200" baseline="0" dirty="0" smtClean="0">
                <a:ea typeface="Calibri" panose="020F0502020204030204" pitchFamily="34" charset="0"/>
              </a:rPr>
              <a:t>descriptive </a:t>
            </a:r>
            <a:r>
              <a:rPr lang="en-NZ" sz="1200" baseline="0" dirty="0">
                <a:ea typeface="Calibri" panose="020F0502020204030204" pitchFamily="34" charset="0"/>
              </a:rPr>
              <a:t>words that can be picked up </a:t>
            </a:r>
            <a:r>
              <a:rPr lang="en-NZ" sz="1200" baseline="0" dirty="0" smtClean="0">
                <a:ea typeface="Calibri" panose="020F0502020204030204" pitchFamily="34" charset="0"/>
              </a:rPr>
              <a:t>later to cluster papers according to multiple groupings.</a:t>
            </a:r>
            <a:endParaRPr lang="en-NZ" sz="1200" baseline="0" dirty="0">
              <a:ea typeface="Calibri" panose="020F0502020204030204" pitchFamily="34" charset="0"/>
            </a:endParaRPr>
          </a:p>
          <a:p>
            <a:pPr marL="228600" indent="-228600">
              <a:buNone/>
            </a:pPr>
            <a:endParaRPr lang="en-NZ" dirty="0"/>
          </a:p>
        </p:txBody>
      </p:sp>
      <p:sp>
        <p:nvSpPr>
          <p:cNvPr id="4" name="Slide Number Placeholder 3"/>
          <p:cNvSpPr>
            <a:spLocks noGrp="1"/>
          </p:cNvSpPr>
          <p:nvPr>
            <p:ph type="sldNum" sz="quarter" idx="10"/>
          </p:nvPr>
        </p:nvSpPr>
        <p:spPr/>
        <p:txBody>
          <a:bodyPr/>
          <a:lstStyle/>
          <a:p>
            <a:fld id="{9048AECF-29AF-47E6-BA99-7E264810BA29}" type="slidenum">
              <a:rPr lang="en-US" smtClean="0"/>
              <a:pPr/>
              <a:t>11</a:t>
            </a:fld>
            <a:endParaRPr lang="en-US"/>
          </a:p>
        </p:txBody>
      </p:sp>
    </p:spTree>
    <p:extLst>
      <p:ext uri="{BB962C8B-B14F-4D97-AF65-F5344CB8AC3E}">
        <p14:creationId xmlns:p14="http://schemas.microsoft.com/office/powerpoint/2010/main" val="2441554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indent="0">
              <a:buNone/>
            </a:pPr>
            <a:r>
              <a:rPr lang="en-NZ" sz="1200" dirty="0"/>
              <a:t>A large number of conceptual papers were introductory (we identified 66) this is maybe due to wide</a:t>
            </a:r>
            <a:r>
              <a:rPr lang="en-NZ" sz="1200" baseline="0" dirty="0"/>
              <a:t> variety of publication outlet</a:t>
            </a:r>
          </a:p>
          <a:p>
            <a:endParaRPr lang="en-NZ" b="1" dirty="0"/>
          </a:p>
          <a:p>
            <a:r>
              <a:rPr lang="en-NZ" b="1" dirty="0"/>
              <a:t>Critique on DBR </a:t>
            </a:r>
          </a:p>
          <a:p>
            <a:r>
              <a:rPr lang="en-NZ" dirty="0" err="1"/>
              <a:t>Kalir</a:t>
            </a:r>
            <a:r>
              <a:rPr lang="en-NZ" dirty="0"/>
              <a:t> (2007) mentions DBR as a “traditional WIP management approach” and argues : “these local heuristic dispatching rules, have not explicitly addressed the underlying global WIP management </a:t>
            </a:r>
            <a:r>
              <a:rPr lang="en-NZ" dirty="0" err="1"/>
              <a:t>goaling</a:t>
            </a:r>
            <a:r>
              <a:rPr lang="en-NZ" dirty="0"/>
              <a:t> problem as a whole. Today, more and more </a:t>
            </a:r>
            <a:r>
              <a:rPr lang="en-NZ" dirty="0" err="1"/>
              <a:t>fabs</a:t>
            </a:r>
            <a:r>
              <a:rPr lang="en-NZ" dirty="0"/>
              <a:t> run multiple processes with a diverse range of volumes and mix of products. Since a majority of the resources (equipment and head-count) are shared amongst the various processes, the requirement to efficiently meet schedules and output goals becomes a complex, simultaneous, continuous process of resource allocation planning for each tool-set throughout all processes, operations, and products/lots.” Hendry and Kingsman (1989) argued that DBR does not provide support for customer enquiry, order acceptance and due date setting.</a:t>
            </a:r>
          </a:p>
          <a:p>
            <a:pPr marL="0" marR="0" indent="0" algn="l" defTabSz="914400" rtl="0" eaLnBrk="1" fontAlgn="auto" latinLnBrk="0" hangingPunct="1">
              <a:lnSpc>
                <a:spcPct val="100000"/>
              </a:lnSpc>
              <a:spcBef>
                <a:spcPts val="0"/>
              </a:spcBef>
              <a:spcAft>
                <a:spcPts val="0"/>
              </a:spcAft>
              <a:buClrTx/>
              <a:buSzTx/>
              <a:buFontTx/>
              <a:buNone/>
              <a:tabLst/>
              <a:defRPr/>
            </a:pPr>
            <a:r>
              <a:rPr lang="en-NZ" dirty="0"/>
              <a:t>Full paragraph is here from </a:t>
            </a:r>
            <a:r>
              <a:rPr lang="en-US" sz="1200" kern="1200" dirty="0" err="1">
                <a:solidFill>
                  <a:schemeClr val="tx1"/>
                </a:solidFill>
                <a:latin typeface="+mn-lt"/>
                <a:ea typeface="+mn-ea"/>
                <a:cs typeface="+mn-cs"/>
              </a:rPr>
              <a:t>Kalir</a:t>
            </a:r>
            <a:r>
              <a:rPr lang="en-US" sz="1200" kern="1200" dirty="0">
                <a:solidFill>
                  <a:schemeClr val="tx1"/>
                </a:solidFill>
                <a:latin typeface="+mn-lt"/>
                <a:ea typeface="+mn-ea"/>
                <a:cs typeface="+mn-cs"/>
              </a:rPr>
              <a:t>, A. (2007). A novel breakthrough system for mixed production </a:t>
            </a:r>
            <a:r>
              <a:rPr lang="en-US" sz="1200" kern="1200" dirty="0" err="1">
                <a:solidFill>
                  <a:schemeClr val="tx1"/>
                </a:solidFill>
                <a:latin typeface="+mn-lt"/>
                <a:ea typeface="+mn-ea"/>
                <a:cs typeface="+mn-cs"/>
              </a:rPr>
              <a:t>goaling</a:t>
            </a:r>
            <a:r>
              <a:rPr lang="en-US" sz="1200" kern="1200" dirty="0">
                <a:solidFill>
                  <a:schemeClr val="tx1"/>
                </a:solidFill>
                <a:latin typeface="+mn-lt"/>
                <a:ea typeface="+mn-ea"/>
                <a:cs typeface="+mn-cs"/>
              </a:rPr>
              <a:t> and control in semiconductor manufacturing. </a:t>
            </a:r>
            <a:r>
              <a:rPr lang="en-US" sz="1200" i="1" kern="1200" dirty="0">
                <a:solidFill>
                  <a:schemeClr val="tx1"/>
                </a:solidFill>
                <a:latin typeface="+mn-lt"/>
                <a:ea typeface="+mn-ea"/>
                <a:cs typeface="+mn-cs"/>
              </a:rPr>
              <a:t>International Journal of Production Research, 45(3), 555-569. </a:t>
            </a:r>
            <a:r>
              <a:rPr lang="en-US" sz="1200" i="1" kern="1200" dirty="0" err="1">
                <a:solidFill>
                  <a:schemeClr val="tx1"/>
                </a:solidFill>
                <a:latin typeface="+mn-lt"/>
                <a:ea typeface="+mn-ea"/>
                <a:cs typeface="+mn-cs"/>
              </a:rPr>
              <a:t>doi</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Doi</a:t>
            </a:r>
            <a:r>
              <a:rPr lang="en-US" sz="1200" i="1" kern="1200" dirty="0">
                <a:solidFill>
                  <a:schemeClr val="tx1"/>
                </a:solidFill>
                <a:latin typeface="+mn-lt"/>
                <a:ea typeface="+mn-ea"/>
                <a:cs typeface="+mn-cs"/>
              </a:rPr>
              <a:t> 10.1080/00207540600792341 page 556</a:t>
            </a:r>
            <a:endParaRPr lang="en-NZ" dirty="0"/>
          </a:p>
          <a:p>
            <a:r>
              <a:rPr lang="en-US" dirty="0"/>
              <a:t>Still, these traditional </a:t>
            </a:r>
            <a:r>
              <a:rPr lang="en-US" dirty="0" err="1"/>
              <a:t>WIP</a:t>
            </a:r>
            <a:r>
              <a:rPr lang="en-US" dirty="0"/>
              <a:t> management approaches, commonly in use by many</a:t>
            </a:r>
          </a:p>
          <a:p>
            <a:r>
              <a:rPr lang="en-US" dirty="0"/>
              <a:t>semiconductor </a:t>
            </a:r>
            <a:r>
              <a:rPr lang="en-US" dirty="0" err="1"/>
              <a:t>fabs</a:t>
            </a:r>
            <a:r>
              <a:rPr lang="en-US" dirty="0"/>
              <a:t>, which are essentially local heuristic dispatching rules, have not</a:t>
            </a:r>
          </a:p>
          <a:p>
            <a:r>
              <a:rPr lang="en-US" dirty="0"/>
              <a:t>explicitly addressed the underlying global </a:t>
            </a:r>
            <a:r>
              <a:rPr lang="en-US" dirty="0" err="1"/>
              <a:t>WIP</a:t>
            </a:r>
            <a:r>
              <a:rPr lang="en-US" dirty="0"/>
              <a:t> management </a:t>
            </a:r>
            <a:r>
              <a:rPr lang="en-US" dirty="0" err="1"/>
              <a:t>goaling</a:t>
            </a:r>
            <a:r>
              <a:rPr lang="en-US" dirty="0"/>
              <a:t> problem as a</a:t>
            </a:r>
          </a:p>
          <a:p>
            <a:r>
              <a:rPr lang="en-US" dirty="0"/>
              <a:t>whole. Today, more and more </a:t>
            </a:r>
            <a:r>
              <a:rPr lang="en-US" dirty="0" err="1"/>
              <a:t>fabs</a:t>
            </a:r>
            <a:r>
              <a:rPr lang="en-US" dirty="0"/>
              <a:t> run multiple processes with a diverse range of</a:t>
            </a:r>
          </a:p>
          <a:p>
            <a:r>
              <a:rPr lang="en-US" dirty="0"/>
              <a:t>volumes and mix of products (Bang et al. 2005). Since a majority of the resources</a:t>
            </a:r>
          </a:p>
          <a:p>
            <a:r>
              <a:rPr lang="en-US" dirty="0"/>
              <a:t>(equipment and head-count) are shared amongst the various processes, the</a:t>
            </a:r>
          </a:p>
          <a:p>
            <a:r>
              <a:rPr lang="en-US" dirty="0"/>
              <a:t>requirement to efficiently meet schedules and output goals becomes a complex,</a:t>
            </a:r>
          </a:p>
          <a:p>
            <a:r>
              <a:rPr lang="en-US" dirty="0"/>
              <a:t>simultaneous, continuous process of resource allocation planning for each tool-set</a:t>
            </a:r>
          </a:p>
          <a:p>
            <a:r>
              <a:rPr lang="en-US" dirty="0"/>
              <a:t>throughout all processes, operations, and products/lots (</a:t>
            </a:r>
            <a:r>
              <a:rPr lang="en-US" dirty="0" err="1"/>
              <a:t>Zorea</a:t>
            </a:r>
            <a:r>
              <a:rPr lang="en-US" dirty="0"/>
              <a:t> et al. 2003).</a:t>
            </a:r>
          </a:p>
          <a:p>
            <a:r>
              <a:rPr lang="en-US" dirty="0"/>
              <a:t>As illustrated by </a:t>
            </a:r>
            <a:r>
              <a:rPr lang="en-US" dirty="0" err="1"/>
              <a:t>Kalir</a:t>
            </a:r>
            <a:r>
              <a:rPr lang="en-US" dirty="0"/>
              <a:t> et al. (2004), using a small-scale problem of a two-product</a:t>
            </a:r>
          </a:p>
          <a:p>
            <a:r>
              <a:rPr lang="en-US" dirty="0"/>
              <a:t>eight-operation line, applying traditional local dispatching heuristic rules that</a:t>
            </a:r>
          </a:p>
          <a:p>
            <a:r>
              <a:rPr lang="en-US" dirty="0"/>
              <a:t>attempt to maximize output and/or minimize tardiness consistently under-performed</a:t>
            </a:r>
          </a:p>
          <a:p>
            <a:r>
              <a:rPr lang="en-US" dirty="0"/>
              <a:t>by 20–30% on both output and on-time delivery, compared to the enumerative</a:t>
            </a:r>
          </a:p>
          <a:p>
            <a:r>
              <a:rPr lang="en-US" dirty="0"/>
              <a:t>identified optimal solution. It should come as no surprise, as the considerations</a:t>
            </a:r>
          </a:p>
          <a:p>
            <a:r>
              <a:rPr lang="en-US" dirty="0"/>
              <a:t>required are immense: product positions versus schedules, </a:t>
            </a:r>
            <a:r>
              <a:rPr lang="en-US" dirty="0" err="1"/>
              <a:t>WIP</a:t>
            </a:r>
            <a:r>
              <a:rPr lang="en-US" dirty="0"/>
              <a:t> levels at current</a:t>
            </a:r>
          </a:p>
          <a:p>
            <a:r>
              <a:rPr lang="en-US" dirty="0"/>
              <a:t>and downstream process steps, tool qualifications, current and expected tool</a:t>
            </a:r>
          </a:p>
          <a:p>
            <a:r>
              <a:rPr lang="en-US" dirty="0"/>
              <a:t>availabilities, batches, setups, cascading, technological time limits, process issues,</a:t>
            </a:r>
          </a:p>
          <a:p>
            <a:r>
              <a:rPr lang="en-US" dirty="0"/>
              <a:t>and many more.</a:t>
            </a:r>
            <a:endParaRPr lang="en-NZ" dirty="0"/>
          </a:p>
          <a:p>
            <a:endParaRPr lang="en-NZ" dirty="0"/>
          </a:p>
          <a:p>
            <a:r>
              <a:rPr lang="en-NZ" b="1" dirty="0"/>
              <a:t>Critiques on tradition Bottleneck concept </a:t>
            </a:r>
          </a:p>
          <a:p>
            <a:r>
              <a:rPr lang="en-NZ" dirty="0"/>
              <a:t>Several scholars argue traditional TOC methods is not feasible or advantageous when dealing with multiple constraint resource, and for complex production system where there are several bottlenecks(Bhattacharya, Vasant, Sarkar, &amp; Mukherjee, 2008; </a:t>
            </a:r>
            <a:r>
              <a:rPr lang="en-NZ" dirty="0" err="1"/>
              <a:t>Amitava</a:t>
            </a:r>
            <a:r>
              <a:rPr lang="en-NZ" dirty="0"/>
              <a:t> Ray, Sarkar, &amp; </a:t>
            </a:r>
            <a:r>
              <a:rPr lang="en-NZ" dirty="0" err="1"/>
              <a:t>Sanyal</a:t>
            </a:r>
            <a:r>
              <a:rPr lang="en-NZ" dirty="0"/>
              <a:t>, 2008; A. Ray, Sarkar, &amp; </a:t>
            </a:r>
            <a:r>
              <a:rPr lang="en-NZ" dirty="0" err="1"/>
              <a:t>Sanyal</a:t>
            </a:r>
            <a:r>
              <a:rPr lang="en-NZ" dirty="0"/>
              <a:t>, 2010, 2011; </a:t>
            </a:r>
            <a:r>
              <a:rPr lang="en-NZ" dirty="0" err="1"/>
              <a:t>Tanhaei</a:t>
            </a:r>
            <a:r>
              <a:rPr lang="en-NZ" dirty="0"/>
              <a:t> &amp; </a:t>
            </a:r>
            <a:r>
              <a:rPr lang="en-NZ" dirty="0" err="1"/>
              <a:t>Nahavandi</a:t>
            </a:r>
            <a:r>
              <a:rPr lang="en-NZ" dirty="0"/>
              <a:t>, 2013; </a:t>
            </a:r>
            <a:r>
              <a:rPr lang="en-NZ" dirty="0" err="1"/>
              <a:t>Tanhaie</a:t>
            </a:r>
            <a:r>
              <a:rPr lang="en-NZ" dirty="0"/>
              <a:t> &amp; </a:t>
            </a:r>
            <a:r>
              <a:rPr lang="en-NZ" dirty="0" err="1"/>
              <a:t>Nahavandi</a:t>
            </a:r>
            <a:r>
              <a:rPr lang="en-NZ" dirty="0"/>
              <a:t>, 2011), often such arguments are introduction into developing a new algorithm or a method that enhances TOC existing methods. Therefore one can argue has been already an area of development within TOC.</a:t>
            </a:r>
          </a:p>
          <a:p>
            <a:r>
              <a:rPr lang="en-NZ" dirty="0" err="1"/>
              <a:t>Chakravorty</a:t>
            </a:r>
            <a:r>
              <a:rPr lang="en-NZ" dirty="0"/>
              <a:t> and Atwater (2006) argue 100% bottleneck utilization jeopardise faster delivery. They found in their case study (door manufacturing) 80.3% as optimum bottleneck utilization, and argue based on fluctuations, other manufacturers need to calculate their optimum bottleneck usage.</a:t>
            </a:r>
          </a:p>
          <a:p>
            <a:r>
              <a:rPr lang="en-NZ" dirty="0" err="1"/>
              <a:t>Schrijvers</a:t>
            </a:r>
            <a:r>
              <a:rPr lang="en-NZ" dirty="0"/>
              <a:t> et al. (2012) argue any process-oriented method including TOC, may cause several potential disadvantages: dehumanisation of work by centralised process, cost of data collection and process control, lack of time for employees to relieve stress, and dissatisfactions due to decreased radiation.</a:t>
            </a:r>
          </a:p>
          <a:p>
            <a:endParaRPr lang="en-NZ" b="1" dirty="0"/>
          </a:p>
          <a:p>
            <a:pPr marL="0" marR="0" lvl="1" indent="0" algn="l" defTabSz="914400" rtl="0" eaLnBrk="1" fontAlgn="auto" latinLnBrk="0" hangingPunct="1">
              <a:lnSpc>
                <a:spcPct val="100000"/>
              </a:lnSpc>
              <a:spcBef>
                <a:spcPts val="0"/>
              </a:spcBef>
              <a:spcAft>
                <a:spcPts val="0"/>
              </a:spcAft>
              <a:buClrTx/>
              <a:buSzTx/>
              <a:buFontTx/>
              <a:buNone/>
              <a:tabLst/>
              <a:defRPr/>
            </a:pPr>
            <a:r>
              <a:rPr lang="en-NZ" sz="2000" b="1" dirty="0"/>
              <a:t>Reducing variability as a forgotten option</a:t>
            </a:r>
          </a:p>
          <a:p>
            <a:r>
              <a:rPr lang="en-US" dirty="0"/>
              <a:t>(Hurley &amp; Clay </a:t>
            </a:r>
            <a:r>
              <a:rPr lang="en-US" dirty="0" err="1"/>
              <a:t>Whybark</a:t>
            </a:r>
            <a:r>
              <a:rPr lang="en-US" dirty="0"/>
              <a:t>, 1999) argue there are three approaches in dealing with uncertainty: buffering (using capacity as a way to be with uncertainty this includes but not limited to TOC methods), inventory (this is the traditional method used to put a work in progress inventory before every machine) and finally variance reduction techniques. They apply simulation which compares just in Time and TOC. The result indicates TOC method’s outperformed just in time. But the argument is that instead of investing on buffering or inventory we could also invest in variance reduction which they argue will make significant improvement whether we used TOC or just in Time.  But the core argument is that we don’t even need to invest in buffering or inventory if we invest in variance reduction techniques. Protective capacity, and inventory would make more improvement to just in Time and only very little changes in TOC performance. According to the analysis inventory make in significant improvement in output rate, while protective capacity can make significant improvements in output rate, variance reduction make much more improvement in output rate.</a:t>
            </a:r>
          </a:p>
          <a:p>
            <a:endParaRPr lang="en-NZ" dirty="0"/>
          </a:p>
        </p:txBody>
      </p:sp>
      <p:sp>
        <p:nvSpPr>
          <p:cNvPr id="4" name="Slide Number Placeholder 3"/>
          <p:cNvSpPr>
            <a:spLocks noGrp="1"/>
          </p:cNvSpPr>
          <p:nvPr>
            <p:ph type="sldNum" sz="quarter" idx="10"/>
          </p:nvPr>
        </p:nvSpPr>
        <p:spPr/>
        <p:txBody>
          <a:bodyPr/>
          <a:lstStyle/>
          <a:p>
            <a:fld id="{9048AECF-29AF-47E6-BA99-7E264810BA29}" type="slidenum">
              <a:rPr lang="en-US" smtClean="0"/>
              <a:pPr/>
              <a:t>12</a:t>
            </a:fld>
            <a:endParaRPr lang="en-US"/>
          </a:p>
        </p:txBody>
      </p:sp>
    </p:spTree>
    <p:extLst>
      <p:ext uri="{BB962C8B-B14F-4D97-AF65-F5344CB8AC3E}">
        <p14:creationId xmlns:p14="http://schemas.microsoft.com/office/powerpoint/2010/main" val="3703191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Fuzzy set theory was also used in CCPM very frequently (33)</a:t>
            </a:r>
          </a:p>
        </p:txBody>
      </p:sp>
      <p:sp>
        <p:nvSpPr>
          <p:cNvPr id="4" name="Slide Number Placeholder 3"/>
          <p:cNvSpPr>
            <a:spLocks noGrp="1"/>
          </p:cNvSpPr>
          <p:nvPr>
            <p:ph type="sldNum" sz="quarter" idx="10"/>
          </p:nvPr>
        </p:nvSpPr>
        <p:spPr/>
        <p:txBody>
          <a:bodyPr/>
          <a:lstStyle/>
          <a:p>
            <a:fld id="{9048AECF-29AF-47E6-BA99-7E264810BA29}" type="slidenum">
              <a:rPr lang="en-US" smtClean="0"/>
              <a:pPr/>
              <a:t>13</a:t>
            </a:fld>
            <a:endParaRPr lang="en-US"/>
          </a:p>
        </p:txBody>
      </p:sp>
    </p:spTree>
    <p:extLst>
      <p:ext uri="{BB962C8B-B14F-4D97-AF65-F5344CB8AC3E}">
        <p14:creationId xmlns:p14="http://schemas.microsoft.com/office/powerpoint/2010/main" val="3703191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a:solidFill>
                  <a:schemeClr val="tx1"/>
                </a:solidFill>
                <a:latin typeface="+mn-lt"/>
                <a:ea typeface="+mn-ea"/>
                <a:cs typeface="+mn-cs"/>
              </a:rPr>
              <a:t>others</a:t>
            </a:r>
            <a:r>
              <a:rPr lang="en-US" dirty="0"/>
              <a:t> : </a:t>
            </a:r>
            <a:r>
              <a:rPr lang="en-US" sz="1200" b="0" i="0" u="none" strike="noStrike" kern="1200" dirty="0">
                <a:solidFill>
                  <a:schemeClr val="tx1"/>
                </a:solidFill>
                <a:latin typeface="+mn-lt"/>
                <a:ea typeface="+mn-ea"/>
                <a:cs typeface="+mn-cs"/>
              </a:rPr>
              <a:t>forestry and wood cutting,</a:t>
            </a:r>
            <a:r>
              <a:rPr lang="en-US" dirty="0"/>
              <a:t> </a:t>
            </a:r>
            <a:r>
              <a:rPr lang="en-US" sz="1200" b="0" i="0" u="none" strike="noStrike" kern="1200" dirty="0">
                <a:solidFill>
                  <a:schemeClr val="tx1"/>
                </a:solidFill>
                <a:latin typeface="+mn-lt"/>
                <a:ea typeface="+mn-ea"/>
                <a:cs typeface="+mn-cs"/>
              </a:rPr>
              <a:t>Product design,</a:t>
            </a:r>
            <a:r>
              <a:rPr lang="en-US" dirty="0"/>
              <a:t> </a:t>
            </a:r>
            <a:r>
              <a:rPr lang="en-US" sz="1200" b="0" i="0" u="none" strike="noStrike" kern="1200" dirty="0">
                <a:solidFill>
                  <a:schemeClr val="tx1"/>
                </a:solidFill>
                <a:latin typeface="+mn-lt"/>
                <a:ea typeface="+mn-ea"/>
                <a:cs typeface="+mn-cs"/>
              </a:rPr>
              <a:t>Aircraft</a:t>
            </a:r>
            <a:r>
              <a:rPr lang="en-US" dirty="0"/>
              <a:t> </a:t>
            </a:r>
          </a:p>
          <a:p>
            <a:endParaRPr lang="en-US" dirty="0"/>
          </a:p>
        </p:txBody>
      </p:sp>
      <p:sp>
        <p:nvSpPr>
          <p:cNvPr id="4" name="Slide Number Placeholder 3"/>
          <p:cNvSpPr>
            <a:spLocks noGrp="1"/>
          </p:cNvSpPr>
          <p:nvPr>
            <p:ph type="sldNum" sz="quarter" idx="10"/>
          </p:nvPr>
        </p:nvSpPr>
        <p:spPr/>
        <p:txBody>
          <a:bodyPr/>
          <a:lstStyle/>
          <a:p>
            <a:fld id="{9048AECF-29AF-47E6-BA99-7E264810BA29}" type="slidenum">
              <a:rPr lang="en-US" smtClean="0"/>
              <a:pPr/>
              <a:t>14</a:t>
            </a:fld>
            <a:endParaRPr lang="en-US"/>
          </a:p>
        </p:txBody>
      </p:sp>
    </p:spTree>
    <p:extLst>
      <p:ext uri="{BB962C8B-B14F-4D97-AF65-F5344CB8AC3E}">
        <p14:creationId xmlns:p14="http://schemas.microsoft.com/office/powerpoint/2010/main" val="4260867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200" dirty="0">
                <a:effectLst/>
                <a:latin typeface="Times New Roman" panose="02020603050405020304" pitchFamily="18" charset="0"/>
                <a:ea typeface="Calibri" panose="020F0502020204030204" pitchFamily="34" charset="0"/>
              </a:rPr>
              <a:t> </a:t>
            </a:r>
          </a:p>
          <a:p>
            <a:pPr>
              <a:lnSpc>
                <a:spcPct val="107000"/>
              </a:lnSpc>
              <a:spcAft>
                <a:spcPts val="800"/>
              </a:spcAft>
            </a:pPr>
            <a:r>
              <a:rPr lang="en-NZ" sz="1200" dirty="0" err="1">
                <a:effectLst/>
                <a:latin typeface="Times New Roman" panose="02020603050405020304" pitchFamily="18" charset="0"/>
                <a:ea typeface="Calibri" panose="020F0502020204030204" pitchFamily="34" charset="0"/>
              </a:rPr>
              <a:t>Hadas</a:t>
            </a:r>
            <a:r>
              <a:rPr lang="en-NZ" sz="1200" dirty="0">
                <a:effectLst/>
                <a:latin typeface="Times New Roman" panose="02020603050405020304" pitchFamily="18" charset="0"/>
                <a:ea typeface="Calibri" panose="020F0502020204030204" pitchFamily="34" charset="0"/>
              </a:rPr>
              <a:t> &amp; </a:t>
            </a:r>
            <a:r>
              <a:rPr lang="en-NZ" sz="1200" dirty="0" err="1">
                <a:effectLst/>
                <a:latin typeface="Times New Roman" panose="02020603050405020304" pitchFamily="18" charset="0"/>
                <a:ea typeface="Calibri" panose="020F0502020204030204" pitchFamily="34" charset="0"/>
              </a:rPr>
              <a:t>Cyplik</a:t>
            </a:r>
            <a:r>
              <a:rPr lang="en-NZ" sz="1200" dirty="0">
                <a:effectLst/>
                <a:latin typeface="Times New Roman" panose="02020603050405020304" pitchFamily="18" charset="0"/>
                <a:ea typeface="Calibri" panose="020F0502020204030204" pitchFamily="34" charset="0"/>
              </a:rPr>
              <a:t>  (2007), for example, used TOC in combination with MRP and Just in Time. They argue TOC is best to be used for scheduling production flow. They applied TOC analysis including VAT analysis, 5FS and buffer management to executive level decisions, other methods were used for planning level which include forecasting, production planning, capacity planning, and material requirement planning.</a:t>
            </a:r>
          </a:p>
          <a:p>
            <a:endParaRPr lang="en-NZ" dirty="0"/>
          </a:p>
          <a:p>
            <a:r>
              <a:rPr lang="en-NZ" dirty="0"/>
              <a:t>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Drum  buffer rope is the most frequently used TOC technique in operations management. Despite introduction of simplified drum buffer rope as a replacement to DBR, practitioners continue using and reporting application of DBR, similarly scholars seems to be more interested in DBR than SDBR  with 175 related papers on DBR as opposed to only 9 reports on application or conceptual discussion on SDBR.</a:t>
            </a:r>
          </a:p>
          <a:p>
            <a:endParaRPr lang="en-NZ" b="1" dirty="0"/>
          </a:p>
        </p:txBody>
      </p:sp>
      <p:sp>
        <p:nvSpPr>
          <p:cNvPr id="4" name="Slide Number Placeholder 3"/>
          <p:cNvSpPr>
            <a:spLocks noGrp="1"/>
          </p:cNvSpPr>
          <p:nvPr>
            <p:ph type="sldNum" sz="quarter" idx="10"/>
          </p:nvPr>
        </p:nvSpPr>
        <p:spPr/>
        <p:txBody>
          <a:bodyPr/>
          <a:lstStyle/>
          <a:p>
            <a:fld id="{9048AECF-29AF-47E6-BA99-7E264810BA29}" type="slidenum">
              <a:rPr lang="en-US" smtClean="0"/>
              <a:pPr/>
              <a:t>15</a:t>
            </a:fld>
            <a:endParaRPr lang="en-US"/>
          </a:p>
        </p:txBody>
      </p:sp>
    </p:spTree>
    <p:extLst>
      <p:ext uri="{BB962C8B-B14F-4D97-AF65-F5344CB8AC3E}">
        <p14:creationId xmlns:p14="http://schemas.microsoft.com/office/powerpoint/2010/main" val="4275206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nSpc>
                <a:spcPct val="107000"/>
              </a:lnSpc>
              <a:spcAft>
                <a:spcPts val="800"/>
              </a:spcAft>
            </a:pPr>
            <a:r>
              <a:rPr lang="en-NZ" sz="1200" dirty="0" smtClean="0">
                <a:effectLst/>
                <a:latin typeface="Times New Roman" panose="02020603050405020304" pitchFamily="18" charset="0"/>
                <a:ea typeface="Calibri" panose="020F0502020204030204" pitchFamily="34" charset="0"/>
              </a:rPr>
              <a:t>We </a:t>
            </a:r>
            <a:r>
              <a:rPr lang="en-NZ" sz="1200" dirty="0">
                <a:effectLst/>
                <a:latin typeface="Times New Roman" panose="02020603050405020304" pitchFamily="18" charset="0"/>
                <a:ea typeface="Calibri" panose="020F0502020204030204" pitchFamily="34" charset="0"/>
              </a:rPr>
              <a:t>can also include some discussion around practical issues related</a:t>
            </a:r>
            <a:r>
              <a:rPr lang="en-NZ" sz="1200" baseline="0" dirty="0">
                <a:effectLst/>
                <a:latin typeface="Times New Roman" panose="02020603050405020304" pitchFamily="18" charset="0"/>
                <a:ea typeface="Calibri" panose="020F0502020204030204" pitchFamily="34" charset="0"/>
              </a:rPr>
              <a:t> to such studies</a:t>
            </a:r>
          </a:p>
          <a:p>
            <a:pPr>
              <a:lnSpc>
                <a:spcPct val="107000"/>
              </a:lnSpc>
              <a:spcAft>
                <a:spcPts val="800"/>
              </a:spcAft>
            </a:pPr>
            <a:endParaRPr lang="en-NZ" sz="1200" baseline="0" dirty="0">
              <a:effectLst/>
              <a:latin typeface="Times New Roman" panose="02020603050405020304" pitchFamily="18" charset="0"/>
            </a:endParaRPr>
          </a:p>
          <a:p>
            <a:pPr>
              <a:lnSpc>
                <a:spcPct val="107000"/>
              </a:lnSpc>
              <a:spcAft>
                <a:spcPts val="800"/>
              </a:spcAft>
            </a:pPr>
            <a:r>
              <a:rPr lang="en-NZ" dirty="0"/>
              <a:t>By analysing how TOC adopters perform compared to other manufacturers.</a:t>
            </a:r>
          </a:p>
          <a:p>
            <a:pPr lvl="1">
              <a:lnSpc>
                <a:spcPct val="107000"/>
              </a:lnSpc>
              <a:spcAft>
                <a:spcPts val="800"/>
              </a:spcAft>
            </a:pPr>
            <a:r>
              <a:rPr lang="en-NZ" dirty="0"/>
              <a:t>e.g. Sale and Inman (2003) found that TOC adopters perform significantly better than both </a:t>
            </a:r>
            <a:r>
              <a:rPr lang="en-NZ" dirty="0" err="1"/>
              <a:t>JIT</a:t>
            </a:r>
            <a:r>
              <a:rPr lang="en-NZ" dirty="0"/>
              <a:t> and adopters of traditional manufacturing methods. </a:t>
            </a:r>
          </a:p>
          <a:p>
            <a:pPr lvl="1">
              <a:lnSpc>
                <a:spcPct val="107000"/>
              </a:lnSpc>
              <a:spcAft>
                <a:spcPts val="800"/>
              </a:spcAft>
            </a:pPr>
            <a:r>
              <a:rPr lang="en-NZ" dirty="0" err="1"/>
              <a:t>e.g</a:t>
            </a:r>
            <a:r>
              <a:rPr lang="en-NZ" dirty="0"/>
              <a:t> Inman, Sale, and Green (2009) found 10% adoption of TOC among manufacturers in USA., They identify that a significant correlation between adoption of various TOC method’s and organisation performance among those adopters of TOC (110 of whom participated in their survey).</a:t>
            </a:r>
          </a:p>
          <a:p>
            <a:pPr>
              <a:lnSpc>
                <a:spcPct val="107000"/>
              </a:lnSpc>
              <a:spcAft>
                <a:spcPts val="800"/>
              </a:spcAft>
            </a:pPr>
            <a:r>
              <a:rPr lang="en-NZ" dirty="0"/>
              <a:t>By analysing the impact of using the TOC on performers of an organisation before and after TOC adoption (published before and after studies)</a:t>
            </a:r>
          </a:p>
          <a:p>
            <a:pPr lvl="1">
              <a:lnSpc>
                <a:spcPct val="107000"/>
              </a:lnSpc>
              <a:spcAft>
                <a:spcPts val="800"/>
              </a:spcAft>
            </a:pPr>
            <a:r>
              <a:rPr lang="en-NZ" dirty="0" err="1"/>
              <a:t>e.g</a:t>
            </a:r>
            <a:r>
              <a:rPr lang="en-NZ" dirty="0"/>
              <a:t> . </a:t>
            </a:r>
            <a:r>
              <a:rPr lang="en-NZ" dirty="0" err="1"/>
              <a:t>Balderstone</a:t>
            </a:r>
            <a:r>
              <a:rPr lang="en-NZ" dirty="0"/>
              <a:t> and </a:t>
            </a:r>
            <a:r>
              <a:rPr lang="en-NZ" dirty="0" err="1"/>
              <a:t>Mabin</a:t>
            </a:r>
            <a:r>
              <a:rPr lang="en-NZ" dirty="0"/>
              <a:t> (1998) for example provided a quantitative report on Lead-Times, Cycle-Times, Due-Date-Performance, Inventory Levels, and Revenue using 80 cases.</a:t>
            </a:r>
          </a:p>
          <a:p>
            <a:pPr>
              <a:lnSpc>
                <a:spcPct val="107000"/>
              </a:lnSpc>
              <a:spcAft>
                <a:spcPts val="800"/>
              </a:spcAft>
            </a:pPr>
            <a:endParaRPr lang="en-NZ" dirty="0"/>
          </a:p>
          <a:p>
            <a:pPr marL="0" marR="0" indent="0" algn="l" defTabSz="914400" rtl="0" eaLnBrk="1" fontAlgn="auto" latinLnBrk="0" hangingPunct="1">
              <a:lnSpc>
                <a:spcPct val="107000"/>
              </a:lnSpc>
              <a:spcBef>
                <a:spcPts val="0"/>
              </a:spcBef>
              <a:spcAft>
                <a:spcPts val="800"/>
              </a:spcAft>
              <a:buClrTx/>
              <a:buSzTx/>
              <a:buFontTx/>
              <a:buNone/>
              <a:tabLst/>
              <a:defRPr/>
            </a:pPr>
            <a:r>
              <a:rPr lang="en-NZ" sz="1200" kern="1200" dirty="0">
                <a:solidFill>
                  <a:schemeClr val="tx1"/>
                </a:solidFill>
                <a:latin typeface="+mn-lt"/>
                <a:ea typeface="+mn-ea"/>
                <a:cs typeface="+mn-cs"/>
              </a:rPr>
              <a:t>Different manufacturers confront different types of problems prior to adopting TOC. </a:t>
            </a:r>
          </a:p>
          <a:p>
            <a:pPr marL="0" marR="0" indent="0" algn="l" defTabSz="914400" rtl="0" eaLnBrk="1" fontAlgn="auto" latinLnBrk="0" hangingPunct="1">
              <a:lnSpc>
                <a:spcPct val="107000"/>
              </a:lnSpc>
              <a:spcBef>
                <a:spcPts val="0"/>
              </a:spcBef>
              <a:spcAft>
                <a:spcPts val="800"/>
              </a:spcAft>
              <a:buClrTx/>
              <a:buSzTx/>
              <a:buFontTx/>
              <a:buNone/>
              <a:tabLst/>
              <a:defRPr/>
            </a:pPr>
            <a:r>
              <a:rPr lang="en-NZ" sz="1200" kern="1200" dirty="0">
                <a:solidFill>
                  <a:schemeClr val="tx1"/>
                </a:solidFill>
                <a:latin typeface="+mn-lt"/>
                <a:ea typeface="+mn-ea"/>
                <a:cs typeface="+mn-cs"/>
              </a:rPr>
              <a:t>TOC application varied in different contexts. For example, some applied TOC at the top level while others used only some TOC mechanisms to make a particular intended improvement. They also differ in terms of which TOC practice they used and how they were combined with other existing methods (such as MRP, JIT, TQM). Thirdly, while all empirical result report improvement, the perceived definition of improvement slightly differ. Accordingly, different scholars report different types of improvements. And finally, not all TOC adopters provided quantitative data on the impact of using TOC. Nevertheless, a subset of the above application provided quantitative data which is used here and in combination with Balderstone and </a:t>
            </a:r>
            <a:r>
              <a:rPr lang="en-NZ" sz="1200" kern="1200" dirty="0" err="1">
                <a:solidFill>
                  <a:schemeClr val="tx1"/>
                </a:solidFill>
                <a:latin typeface="+mn-lt"/>
                <a:ea typeface="+mn-ea"/>
                <a:cs typeface="+mn-cs"/>
              </a:rPr>
              <a:t>Mabin’s</a:t>
            </a:r>
            <a:r>
              <a:rPr lang="en-NZ" sz="1200" kern="1200" dirty="0">
                <a:solidFill>
                  <a:schemeClr val="tx1"/>
                </a:solidFill>
                <a:latin typeface="+mn-lt"/>
                <a:ea typeface="+mn-ea"/>
                <a:cs typeface="+mn-cs"/>
              </a:rPr>
              <a:t> (1998) meta-analysis which </a:t>
            </a:r>
            <a:r>
              <a:rPr lang="en-NZ" sz="1200" kern="1200" dirty="0" smtClean="0">
                <a:solidFill>
                  <a:schemeClr val="tx1"/>
                </a:solidFill>
                <a:latin typeface="+mn-lt"/>
                <a:ea typeface="+mn-ea"/>
                <a:cs typeface="+mn-cs"/>
              </a:rPr>
              <a:t>will</a:t>
            </a:r>
            <a:r>
              <a:rPr lang="en-NZ" sz="1200" kern="1200" baseline="0" dirty="0" smtClean="0">
                <a:solidFill>
                  <a:schemeClr val="tx1"/>
                </a:solidFill>
                <a:latin typeface="+mn-lt"/>
                <a:ea typeface="+mn-ea"/>
                <a:cs typeface="+mn-cs"/>
              </a:rPr>
              <a:t> be</a:t>
            </a:r>
            <a:r>
              <a:rPr lang="en-NZ" sz="1200" kern="1200" dirty="0" smtClean="0">
                <a:solidFill>
                  <a:schemeClr val="tx1"/>
                </a:solidFill>
                <a:latin typeface="+mn-lt"/>
                <a:ea typeface="+mn-ea"/>
                <a:cs typeface="+mn-cs"/>
              </a:rPr>
              <a:t> </a:t>
            </a:r>
            <a:r>
              <a:rPr lang="en-NZ" sz="1200" kern="1200" dirty="0">
                <a:solidFill>
                  <a:schemeClr val="tx1"/>
                </a:solidFill>
                <a:latin typeface="+mn-lt"/>
                <a:ea typeface="+mn-ea"/>
                <a:cs typeface="+mn-cs"/>
              </a:rPr>
              <a:t>presented </a:t>
            </a:r>
            <a:r>
              <a:rPr lang="en-NZ" sz="1200" kern="1200" dirty="0" smtClean="0">
                <a:solidFill>
                  <a:schemeClr val="tx1"/>
                </a:solidFill>
                <a:latin typeface="+mn-lt"/>
                <a:ea typeface="+mn-ea"/>
                <a:cs typeface="+mn-cs"/>
              </a:rPr>
              <a:t>in due course.</a:t>
            </a:r>
            <a:r>
              <a:rPr lang="en-US" dirty="0" smtClean="0"/>
              <a:t> </a:t>
            </a:r>
            <a:r>
              <a:rPr lang="en-NZ" sz="1200" kern="1200" dirty="0">
                <a:solidFill>
                  <a:schemeClr val="tx1"/>
                </a:solidFill>
                <a:latin typeface="+mn-lt"/>
                <a:ea typeface="+mn-ea"/>
                <a:cs typeface="+mn-cs"/>
              </a:rPr>
              <a:t> </a:t>
            </a:r>
            <a:endParaRPr lang="en-NZ" dirty="0"/>
          </a:p>
        </p:txBody>
      </p:sp>
      <p:sp>
        <p:nvSpPr>
          <p:cNvPr id="4" name="Slide Number Placeholder 3"/>
          <p:cNvSpPr>
            <a:spLocks noGrp="1"/>
          </p:cNvSpPr>
          <p:nvPr>
            <p:ph type="sldNum" sz="quarter" idx="10"/>
          </p:nvPr>
        </p:nvSpPr>
        <p:spPr/>
        <p:txBody>
          <a:bodyPr/>
          <a:lstStyle/>
          <a:p>
            <a:fld id="{9048AECF-29AF-47E6-BA99-7E264810BA29}" type="slidenum">
              <a:rPr lang="en-US" smtClean="0"/>
              <a:pPr/>
              <a:t>16</a:t>
            </a:fld>
            <a:endParaRPr lang="en-US"/>
          </a:p>
        </p:txBody>
      </p:sp>
    </p:spTree>
    <p:extLst>
      <p:ext uri="{BB962C8B-B14F-4D97-AF65-F5344CB8AC3E}">
        <p14:creationId xmlns:p14="http://schemas.microsoft.com/office/powerpoint/2010/main" val="4253173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healthcare is by far the largest TOC application area with several case reports and many other exploratory papers examining or suggesting application of TOC to healthcare.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Floyd and Ronen (1989) were first to publish the idea of applying TOC to healthcare administration by discussing the application of TOC to a hypothetical dental office. The earliest case study that reports application of TOC in service industry is an Israeli insurance company (Eden &amp; Ronen, 1993), the case uses other manufacturing methods including JIT and TQM alongside TOC. Interestingly, the problem statement in the case also resembles the language often used in manufacturing such as long lead time, and high level of work in progress. Some early applications of TOC to Administration were in fact Administration of manufacturing companies (M. S. Spencer &amp; </a:t>
            </a:r>
            <a:r>
              <a:rPr lang="en-NZ" sz="1200" kern="1200" dirty="0" err="1">
                <a:solidFill>
                  <a:schemeClr val="tx1"/>
                </a:solidFill>
                <a:effectLst/>
                <a:latin typeface="+mn-lt"/>
                <a:ea typeface="+mn-ea"/>
                <a:cs typeface="+mn-cs"/>
              </a:rPr>
              <a:t>Wathen</a:t>
            </a:r>
            <a:r>
              <a:rPr lang="en-NZ" sz="1200" kern="1200" dirty="0">
                <a:solidFill>
                  <a:schemeClr val="tx1"/>
                </a:solidFill>
                <a:effectLst/>
                <a:latin typeface="+mn-lt"/>
                <a:ea typeface="+mn-ea"/>
                <a:cs typeface="+mn-cs"/>
              </a:rPr>
              <a:t>, 1994). Since then several other application of TOC to other Administration contexts have been recorded (Gillespie, Patterson, &amp; </a:t>
            </a:r>
            <a:r>
              <a:rPr lang="en-NZ" sz="1200" kern="1200" dirty="0" err="1">
                <a:solidFill>
                  <a:schemeClr val="tx1"/>
                </a:solidFill>
                <a:effectLst/>
                <a:latin typeface="+mn-lt"/>
                <a:ea typeface="+mn-ea"/>
                <a:cs typeface="+mn-cs"/>
              </a:rPr>
              <a:t>Harmel</a:t>
            </a:r>
            <a:r>
              <a:rPr lang="en-NZ" sz="1200" kern="1200" dirty="0">
                <a:solidFill>
                  <a:schemeClr val="tx1"/>
                </a:solidFill>
                <a:effectLst/>
                <a:latin typeface="+mn-lt"/>
                <a:ea typeface="+mn-ea"/>
                <a:cs typeface="+mn-cs"/>
              </a:rPr>
              <a:t>, 1999; </a:t>
            </a:r>
            <a:r>
              <a:rPr lang="en-NZ" sz="1200" kern="1200" dirty="0" err="1">
                <a:solidFill>
                  <a:schemeClr val="tx1"/>
                </a:solidFill>
                <a:effectLst/>
                <a:latin typeface="+mn-lt"/>
                <a:ea typeface="+mn-ea"/>
                <a:cs typeface="+mn-cs"/>
              </a:rPr>
              <a:t>Ke</a:t>
            </a:r>
            <a:r>
              <a:rPr lang="en-NZ" sz="1200" kern="1200" dirty="0">
                <a:solidFill>
                  <a:schemeClr val="tx1"/>
                </a:solidFill>
                <a:effectLst/>
                <a:latin typeface="+mn-lt"/>
                <a:ea typeface="+mn-ea"/>
                <a:cs typeface="+mn-cs"/>
              </a:rPr>
              <a:t>-hang, 2009; Mishra &amp; Palo, 2014). More recent examples seem to demonstrate more holistic and comprehensive approach to administration, than mere process. For example, using interviews and qualitative analyses alongside the five focusing steps Mishra and Palo (2014) capture a rich picture of various types of constraint. They examined the effects of organisation structure and processes, relationships between people, and attitudes and culture, to the performance in administration system. </a:t>
            </a:r>
          </a:p>
          <a:p>
            <a:r>
              <a:rPr lang="en-NZ" sz="1200" kern="1200" dirty="0">
                <a:solidFill>
                  <a:schemeClr val="tx1"/>
                </a:solidFill>
                <a:effectLst/>
                <a:latin typeface="+mn-lt"/>
                <a:ea typeface="+mn-ea"/>
                <a:cs typeface="+mn-cs"/>
              </a:rPr>
              <a:t>Another area of application of TOC to service is related to distribution and management of warehouses. Similar to Administration, distribution of a manufactured product was among the early adopters (Overall &amp; Papp, 1995).  However, non-manufacturing distributions were also reported as early as 1994 (M. Spencer). </a:t>
            </a:r>
            <a:endParaRPr lang="en-NZ" dirty="0"/>
          </a:p>
        </p:txBody>
      </p:sp>
      <p:sp>
        <p:nvSpPr>
          <p:cNvPr id="4" name="Slide Number Placeholder 3"/>
          <p:cNvSpPr>
            <a:spLocks noGrp="1"/>
          </p:cNvSpPr>
          <p:nvPr>
            <p:ph type="sldNum" sz="quarter" idx="10"/>
          </p:nvPr>
        </p:nvSpPr>
        <p:spPr/>
        <p:txBody>
          <a:bodyPr/>
          <a:lstStyle/>
          <a:p>
            <a:fld id="{9048AECF-29AF-47E6-BA99-7E264810BA29}" type="slidenum">
              <a:rPr lang="en-US" smtClean="0"/>
              <a:pPr/>
              <a:t>17</a:t>
            </a:fld>
            <a:endParaRPr lang="en-US"/>
          </a:p>
        </p:txBody>
      </p:sp>
    </p:spTree>
    <p:extLst>
      <p:ext uri="{BB962C8B-B14F-4D97-AF65-F5344CB8AC3E}">
        <p14:creationId xmlns:p14="http://schemas.microsoft.com/office/powerpoint/2010/main" val="1531211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effectLst/>
                <a:latin typeface="Times New Roman" panose="02020603050405020304" pitchFamily="18" charset="0"/>
                <a:ea typeface="Calibri" panose="020F0502020204030204" pitchFamily="34" charset="0"/>
              </a:rPr>
              <a:t>Care pathway concept is a multidisciplinary area with attention to sequencing and coordinating activities of care process, monitoring and evaluating variability in clinical practice and outcomes in order to improve quality and resource utilisation. </a:t>
            </a:r>
          </a:p>
          <a:p>
            <a:endParaRPr lang="en-NZ" dirty="0"/>
          </a:p>
          <a:p>
            <a:pPr>
              <a:spcAft>
                <a:spcPts val="800"/>
              </a:spcAft>
            </a:pPr>
            <a:r>
              <a:rPr lang="en-NZ" dirty="0">
                <a:ea typeface="Calibri" panose="020F0502020204030204" pitchFamily="34" charset="0"/>
              </a:rPr>
              <a:t>Examples of </a:t>
            </a:r>
            <a:r>
              <a:rPr lang="en-NZ" b="1" dirty="0">
                <a:ea typeface="Calibri" panose="020F0502020204030204" pitchFamily="34" charset="0"/>
              </a:rPr>
              <a:t>other practices </a:t>
            </a:r>
            <a:r>
              <a:rPr lang="en-NZ" dirty="0">
                <a:ea typeface="Calibri" panose="020F0502020204030204" pitchFamily="34" charset="0"/>
              </a:rPr>
              <a:t>in Services:</a:t>
            </a:r>
          </a:p>
          <a:p>
            <a:pPr marL="1257300" lvl="2" indent="-342900">
              <a:buFont typeface="Symbol" panose="05050102010706020507" pitchFamily="18" charset="2"/>
              <a:buChar char=""/>
            </a:pPr>
            <a:r>
              <a:rPr lang="en-NZ" dirty="0">
                <a:ea typeface="Calibri" panose="020F0502020204030204" pitchFamily="34" charset="0"/>
              </a:rPr>
              <a:t>DBR for </a:t>
            </a:r>
            <a:r>
              <a:rPr lang="en-NZ" dirty="0"/>
              <a:t>managing a university library</a:t>
            </a:r>
          </a:p>
          <a:p>
            <a:pPr marL="1257300" lvl="2" indent="-342900">
              <a:buFont typeface="Symbol" panose="05050102010706020507" pitchFamily="18" charset="2"/>
              <a:buChar char=""/>
            </a:pPr>
            <a:r>
              <a:rPr lang="en-NZ" dirty="0"/>
              <a:t>Delphi analyses to explore constraints in teaching and learning </a:t>
            </a:r>
          </a:p>
          <a:p>
            <a:pPr marL="1257300" lvl="2" indent="-342900">
              <a:buFont typeface="Symbol" panose="05050102010706020507" pitchFamily="18" charset="2"/>
              <a:buChar char=""/>
            </a:pPr>
            <a:r>
              <a:rPr lang="en-NZ" dirty="0"/>
              <a:t>TOC focusing concepts applied to customer service management in hospitality industry</a:t>
            </a:r>
          </a:p>
        </p:txBody>
      </p:sp>
      <p:sp>
        <p:nvSpPr>
          <p:cNvPr id="4" name="Slide Number Placeholder 3"/>
          <p:cNvSpPr>
            <a:spLocks noGrp="1"/>
          </p:cNvSpPr>
          <p:nvPr>
            <p:ph type="sldNum" sz="quarter" idx="10"/>
          </p:nvPr>
        </p:nvSpPr>
        <p:spPr/>
        <p:txBody>
          <a:bodyPr/>
          <a:lstStyle/>
          <a:p>
            <a:fld id="{9048AECF-29AF-47E6-BA99-7E264810BA29}" type="slidenum">
              <a:rPr lang="en-US" smtClean="0"/>
              <a:pPr/>
              <a:t>18</a:t>
            </a:fld>
            <a:endParaRPr lang="en-US"/>
          </a:p>
        </p:txBody>
      </p:sp>
    </p:spTree>
    <p:extLst>
      <p:ext uri="{BB962C8B-B14F-4D97-AF65-F5344CB8AC3E}">
        <p14:creationId xmlns:p14="http://schemas.microsoft.com/office/powerpoint/2010/main" val="3308616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Knaggs (2013) argues that visibility is the most important barrier to adopting TOC in Administration process. Nevertheless, his research indicates that even very complex administrative process can benefit from TOC provided that the mechanism is centred on processes and process time reductions. </a:t>
            </a:r>
            <a:endParaRPr lang="en-NZ" sz="12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effectLst/>
                <a:latin typeface="Times New Roman" panose="02020603050405020304" pitchFamily="18" charset="0"/>
              </a:rPr>
              <a:t>Disadvantage</a:t>
            </a:r>
            <a:r>
              <a:rPr lang="en-NZ" sz="1200" baseline="0" dirty="0">
                <a:effectLst/>
                <a:latin typeface="Times New Roman" panose="02020603050405020304" pitchFamily="18" charset="0"/>
              </a:rPr>
              <a:t>s of </a:t>
            </a:r>
            <a:r>
              <a:rPr lang="en-NZ" dirty="0"/>
              <a:t>Focus on flow and care</a:t>
            </a:r>
            <a:r>
              <a:rPr lang="en-NZ" baseline="0" dirty="0"/>
              <a:t> pathway: </a:t>
            </a:r>
            <a:r>
              <a:rPr lang="en-NZ" sz="1200" kern="1200" dirty="0">
                <a:solidFill>
                  <a:schemeClr val="tx1"/>
                </a:solidFill>
                <a:effectLst/>
                <a:latin typeface="+mn-lt"/>
                <a:ea typeface="+mn-ea"/>
                <a:cs typeface="+mn-cs"/>
              </a:rPr>
              <a:t>dehumanises the process, </a:t>
            </a:r>
            <a:r>
              <a:rPr lang="en-NZ" sz="1200" dirty="0">
                <a:effectLst/>
                <a:latin typeface="Times New Roman" panose="02020603050405020304" pitchFamily="18" charset="0"/>
                <a:ea typeface="Calibri" panose="020F0502020204030204" pitchFamily="34" charset="0"/>
              </a:rPr>
              <a:t>reducing the patient’s choices and personal relationship between the health professional, cost and  potential mistrust  caused by control mechanisms. Imposed time limitation also may hinder quality and communication. Response</a:t>
            </a:r>
            <a:r>
              <a:rPr lang="en-NZ" sz="1200" baseline="0" dirty="0">
                <a:effectLst/>
                <a:latin typeface="Times New Roman" panose="02020603050405020304" pitchFamily="18" charset="0"/>
                <a:ea typeface="Calibri" panose="020F0502020204030204" pitchFamily="34" charset="0"/>
              </a:rPr>
              <a:t> to this by </a:t>
            </a:r>
            <a:r>
              <a:rPr lang="en-NZ" sz="1200" kern="1200" dirty="0">
                <a:solidFill>
                  <a:schemeClr val="tx1"/>
                </a:solidFill>
                <a:effectLst/>
                <a:latin typeface="+mn-lt"/>
                <a:ea typeface="+mn-ea"/>
                <a:cs typeface="+mn-cs"/>
              </a:rPr>
              <a:t>Mur-</a:t>
            </a:r>
            <a:r>
              <a:rPr lang="en-NZ" sz="1200" kern="1200" dirty="0" err="1">
                <a:solidFill>
                  <a:schemeClr val="tx1"/>
                </a:solidFill>
                <a:effectLst/>
                <a:latin typeface="+mn-lt"/>
                <a:ea typeface="+mn-ea"/>
                <a:cs typeface="+mn-cs"/>
              </a:rPr>
              <a:t>Veeman</a:t>
            </a:r>
            <a:r>
              <a:rPr lang="en-NZ" sz="1200" kern="1200" dirty="0">
                <a:solidFill>
                  <a:schemeClr val="tx1"/>
                </a:solidFill>
                <a:effectLst/>
                <a:latin typeface="+mn-lt"/>
                <a:ea typeface="+mn-ea"/>
                <a:cs typeface="+mn-cs"/>
              </a:rPr>
              <a:t> and </a:t>
            </a:r>
            <a:r>
              <a:rPr lang="en-NZ" sz="1200" kern="1200" dirty="0" err="1">
                <a:solidFill>
                  <a:schemeClr val="tx1"/>
                </a:solidFill>
                <a:effectLst/>
                <a:latin typeface="+mn-lt"/>
                <a:ea typeface="+mn-ea"/>
                <a:cs typeface="+mn-cs"/>
              </a:rPr>
              <a:t>Grovers</a:t>
            </a:r>
            <a:r>
              <a:rPr lang="en-NZ" sz="1200" kern="1200" dirty="0">
                <a:solidFill>
                  <a:schemeClr val="tx1"/>
                </a:solidFill>
                <a:effectLst/>
                <a:latin typeface="+mn-lt"/>
                <a:ea typeface="+mn-ea"/>
                <a:cs typeface="+mn-cs"/>
              </a:rPr>
              <a:t> (2006) who argue the challenges in healthcare are existing </a:t>
            </a:r>
            <a:r>
              <a:rPr lang="en-NZ" sz="1200" kern="1200" dirty="0" smtClean="0">
                <a:solidFill>
                  <a:schemeClr val="tx1"/>
                </a:solidFill>
                <a:effectLst/>
                <a:latin typeface="+mn-lt"/>
                <a:ea typeface="+mn-ea"/>
                <a:cs typeface="+mn-cs"/>
              </a:rPr>
              <a:t>reality</a:t>
            </a:r>
            <a:r>
              <a:rPr lang="en-NZ" sz="1200" kern="1200" baseline="0" dirty="0" smtClean="0">
                <a:solidFill>
                  <a:schemeClr val="tx1"/>
                </a:solidFill>
                <a:effectLst/>
                <a:latin typeface="+mn-lt"/>
                <a:ea typeface="+mn-ea"/>
                <a:cs typeface="+mn-cs"/>
              </a:rPr>
              <a:t> of </a:t>
            </a:r>
            <a:r>
              <a:rPr lang="en-NZ" sz="1200" kern="1200" dirty="0" smtClean="0">
                <a:solidFill>
                  <a:schemeClr val="tx1"/>
                </a:solidFill>
                <a:effectLst/>
                <a:latin typeface="+mn-lt"/>
                <a:ea typeface="+mn-ea"/>
                <a:cs typeface="+mn-cs"/>
              </a:rPr>
              <a:t>managing </a:t>
            </a:r>
            <a:r>
              <a:rPr lang="en-NZ" sz="1200" kern="1200" dirty="0">
                <a:solidFill>
                  <a:schemeClr val="tx1"/>
                </a:solidFill>
                <a:effectLst/>
                <a:latin typeface="+mn-lt"/>
                <a:ea typeface="+mn-ea"/>
                <a:cs typeface="+mn-cs"/>
              </a:rPr>
              <a:t>patient </a:t>
            </a:r>
            <a:r>
              <a:rPr lang="en-NZ" sz="1200" kern="1200" dirty="0" smtClean="0">
                <a:solidFill>
                  <a:schemeClr val="tx1"/>
                </a:solidFill>
                <a:effectLst/>
                <a:latin typeface="+mn-lt"/>
                <a:ea typeface="+mn-ea"/>
                <a:cs typeface="+mn-cs"/>
              </a:rPr>
              <a:t>logistics.  Only by</a:t>
            </a:r>
            <a:r>
              <a:rPr lang="en-NZ" sz="1200" kern="1200" baseline="0" dirty="0" smtClean="0">
                <a:solidFill>
                  <a:schemeClr val="tx1"/>
                </a:solidFill>
                <a:effectLst/>
                <a:latin typeface="+mn-lt"/>
                <a:ea typeface="+mn-ea"/>
                <a:cs typeface="+mn-cs"/>
              </a:rPr>
              <a:t> focusing on this,</a:t>
            </a:r>
            <a:r>
              <a:rPr lang="en-NZ" sz="1200" kern="1200" dirty="0" smtClean="0">
                <a:solidFill>
                  <a:schemeClr val="tx1"/>
                </a:solidFill>
                <a:effectLst/>
                <a:latin typeface="+mn-lt"/>
                <a:ea typeface="+mn-ea"/>
                <a:cs typeface="+mn-cs"/>
              </a:rPr>
              <a:t> can we provide </a:t>
            </a:r>
            <a:r>
              <a:rPr lang="en-NZ" sz="1200" kern="1200" dirty="0">
                <a:solidFill>
                  <a:schemeClr val="tx1"/>
                </a:solidFill>
                <a:effectLst/>
                <a:latin typeface="+mn-lt"/>
                <a:ea typeface="+mn-ea"/>
                <a:cs typeface="+mn-cs"/>
              </a:rPr>
              <a:t>some better solution to them by dealing with issues in a coherent and more effective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48AECF-29AF-47E6-BA99-7E264810BA29}" type="slidenum">
              <a:rPr lang="en-US" smtClean="0"/>
              <a:pPr/>
              <a:t>19</a:t>
            </a:fld>
            <a:endParaRPr lang="en-US"/>
          </a:p>
        </p:txBody>
      </p:sp>
    </p:spTree>
    <p:extLst>
      <p:ext uri="{BB962C8B-B14F-4D97-AF65-F5344CB8AC3E}">
        <p14:creationId xmlns:p14="http://schemas.microsoft.com/office/powerpoint/2010/main" val="2663550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48AECF-29AF-47E6-BA99-7E264810BA29}" type="slidenum">
              <a:rPr lang="en-US" smtClean="0"/>
              <a:pPr/>
              <a:t>20</a:t>
            </a:fld>
            <a:endParaRPr lang="en-US"/>
          </a:p>
        </p:txBody>
      </p:sp>
    </p:spTree>
    <p:extLst>
      <p:ext uri="{BB962C8B-B14F-4D97-AF65-F5344CB8AC3E}">
        <p14:creationId xmlns:p14="http://schemas.microsoft.com/office/powerpoint/2010/main" val="136174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48AECF-29AF-47E6-BA99-7E264810BA29}" type="slidenum">
              <a:rPr lang="en-US" smtClean="0"/>
              <a:pPr/>
              <a:t>3</a:t>
            </a:fld>
            <a:endParaRPr lang="en-US"/>
          </a:p>
        </p:txBody>
      </p:sp>
    </p:spTree>
    <p:extLst>
      <p:ext uri="{BB962C8B-B14F-4D97-AF65-F5344CB8AC3E}">
        <p14:creationId xmlns:p14="http://schemas.microsoft.com/office/powerpoint/2010/main" val="4062904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048AECF-29AF-47E6-BA99-7E264810BA29}" type="slidenum">
              <a:rPr lang="en-US" smtClean="0"/>
              <a:pPr/>
              <a:t>21</a:t>
            </a:fld>
            <a:endParaRPr lang="en-US"/>
          </a:p>
        </p:txBody>
      </p:sp>
    </p:spTree>
    <p:extLst>
      <p:ext uri="{BB962C8B-B14F-4D97-AF65-F5344CB8AC3E}">
        <p14:creationId xmlns:p14="http://schemas.microsoft.com/office/powerpoint/2010/main" val="136174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048AECF-29AF-47E6-BA99-7E264810BA29}" type="slidenum">
              <a:rPr lang="en-US" smtClean="0"/>
              <a:pPr/>
              <a:t>22</a:t>
            </a:fld>
            <a:endParaRPr lang="en-US"/>
          </a:p>
        </p:txBody>
      </p:sp>
    </p:spTree>
    <p:extLst>
      <p:ext uri="{BB962C8B-B14F-4D97-AF65-F5344CB8AC3E}">
        <p14:creationId xmlns:p14="http://schemas.microsoft.com/office/powerpoint/2010/main" val="2794358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4000 academic articles were found initially narrowed</a:t>
            </a:r>
            <a:r>
              <a:rPr lang="en-NZ" baseline="0" dirty="0"/>
              <a:t> 2225</a:t>
            </a:r>
          </a:p>
          <a:p>
            <a:r>
              <a:rPr lang="en-NZ" baseline="0" dirty="0"/>
              <a:t>website and the other the look and feel of the data and the type of detail that is provided in the database</a:t>
            </a:r>
          </a:p>
          <a:p>
            <a:r>
              <a:rPr lang="en-NZ" baseline="0" dirty="0" smtClean="0"/>
              <a:t>Excel</a:t>
            </a:r>
            <a:endParaRPr lang="en-NZ" baseline="0" dirty="0"/>
          </a:p>
          <a:p>
            <a:endParaRPr lang="en-NZ" dirty="0"/>
          </a:p>
          <a:p>
            <a:r>
              <a:rPr lang="en-NZ" dirty="0"/>
              <a:t>Not books, Books – link to</a:t>
            </a:r>
            <a:r>
              <a:rPr lang="en-NZ" baseline="0" dirty="0"/>
              <a:t> books available in the website</a:t>
            </a:r>
          </a:p>
          <a:p>
            <a:r>
              <a:rPr lang="en-NZ" baseline="0" dirty="0"/>
              <a:t>Link on TOCICO website – click on TOC Books List </a:t>
            </a:r>
          </a:p>
          <a:p>
            <a:endParaRPr lang="en-NZ" baseline="0" dirty="0"/>
          </a:p>
          <a:p>
            <a:r>
              <a:rPr lang="en-NZ" baseline="0" dirty="0"/>
              <a:t>TOCICO </a:t>
            </a:r>
            <a:r>
              <a:rPr lang="en-NZ" baseline="0" dirty="0" smtClean="0"/>
              <a:t>papers/presentations– </a:t>
            </a:r>
            <a:r>
              <a:rPr lang="en-NZ" baseline="0" dirty="0"/>
              <a:t>up till </a:t>
            </a:r>
            <a:r>
              <a:rPr lang="en-NZ" baseline="0" dirty="0" smtClean="0"/>
              <a:t>2013 already included</a:t>
            </a:r>
            <a:endParaRPr lang="en-NZ" baseline="0" dirty="0"/>
          </a:p>
          <a:p>
            <a:r>
              <a:rPr lang="en-NZ" dirty="0"/>
              <a:t>Not </a:t>
            </a:r>
            <a:r>
              <a:rPr lang="en-NZ" dirty="0" err="1"/>
              <a:t>TOCICO</a:t>
            </a:r>
            <a:r>
              <a:rPr lang="en-NZ" dirty="0"/>
              <a:t> videos – clearly available to conference goers, to </a:t>
            </a:r>
            <a:r>
              <a:rPr lang="en-NZ" dirty="0" err="1"/>
              <a:t>TOCICO</a:t>
            </a:r>
            <a:r>
              <a:rPr lang="en-NZ" dirty="0"/>
              <a:t> members, less to outside</a:t>
            </a:r>
          </a:p>
          <a:p>
            <a:endParaRPr lang="en-NZ" dirty="0"/>
          </a:p>
        </p:txBody>
      </p:sp>
      <p:sp>
        <p:nvSpPr>
          <p:cNvPr id="4" name="Slide Number Placeholder 3"/>
          <p:cNvSpPr>
            <a:spLocks noGrp="1"/>
          </p:cNvSpPr>
          <p:nvPr>
            <p:ph type="sldNum" sz="quarter" idx="10"/>
          </p:nvPr>
        </p:nvSpPr>
        <p:spPr/>
        <p:txBody>
          <a:bodyPr/>
          <a:lstStyle/>
          <a:p>
            <a:fld id="{9048AECF-29AF-47E6-BA99-7E264810BA29}" type="slidenum">
              <a:rPr lang="en-US" smtClean="0"/>
              <a:pPr/>
              <a:t>4</a:t>
            </a:fld>
            <a:endParaRPr lang="en-US"/>
          </a:p>
        </p:txBody>
      </p:sp>
    </p:spTree>
    <p:extLst>
      <p:ext uri="{BB962C8B-B14F-4D97-AF65-F5344CB8AC3E}">
        <p14:creationId xmlns:p14="http://schemas.microsoft.com/office/powerpoint/2010/main" val="153791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Comments:</a:t>
            </a:r>
          </a:p>
          <a:p>
            <a:r>
              <a:rPr lang="en-NZ" dirty="0"/>
              <a:t>Overview of ALL academic papers in the DB, including </a:t>
            </a:r>
            <a:r>
              <a:rPr lang="en-NZ" dirty="0" err="1"/>
              <a:t>TOCICO</a:t>
            </a:r>
            <a:r>
              <a:rPr lang="en-NZ" dirty="0"/>
              <a:t> papers</a:t>
            </a:r>
          </a:p>
          <a:p>
            <a:r>
              <a:rPr lang="en-NZ" dirty="0"/>
              <a:t>General increase</a:t>
            </a:r>
          </a:p>
          <a:p>
            <a:r>
              <a:rPr lang="en-NZ" dirty="0"/>
              <a:t>Why a dip in 2012?</a:t>
            </a:r>
          </a:p>
          <a:p>
            <a:r>
              <a:rPr lang="en-NZ" dirty="0"/>
              <a:t>Time delay picking up 2015 publications – also haven’t added TOCICO slides</a:t>
            </a:r>
          </a:p>
          <a:p>
            <a:r>
              <a:rPr lang="en-NZ" dirty="0"/>
              <a:t>Time to publish</a:t>
            </a:r>
          </a:p>
          <a:p>
            <a:r>
              <a:rPr lang="en-NZ" dirty="0"/>
              <a:t>Who is publishing? </a:t>
            </a:r>
            <a:endParaRPr lang="en-US" dirty="0"/>
          </a:p>
        </p:txBody>
      </p:sp>
      <p:sp>
        <p:nvSpPr>
          <p:cNvPr id="4" name="Slide Number Placeholder 3"/>
          <p:cNvSpPr>
            <a:spLocks noGrp="1"/>
          </p:cNvSpPr>
          <p:nvPr>
            <p:ph type="sldNum" sz="quarter" idx="10"/>
          </p:nvPr>
        </p:nvSpPr>
        <p:spPr/>
        <p:txBody>
          <a:bodyPr/>
          <a:lstStyle/>
          <a:p>
            <a:fld id="{9048AECF-29AF-47E6-BA99-7E264810BA29}" type="slidenum">
              <a:rPr lang="en-US" smtClean="0"/>
              <a:pPr/>
              <a:t>5</a:t>
            </a:fld>
            <a:endParaRPr lang="en-US"/>
          </a:p>
        </p:txBody>
      </p:sp>
    </p:spTree>
    <p:extLst>
      <p:ext uri="{BB962C8B-B14F-4D97-AF65-F5344CB8AC3E}">
        <p14:creationId xmlns:p14="http://schemas.microsoft.com/office/powerpoint/2010/main" val="1125585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Over </a:t>
            </a:r>
            <a:r>
              <a:rPr lang="en-US" baseline="0" dirty="0" smtClean="0"/>
              <a:t>whole database</a:t>
            </a:r>
            <a:endParaRPr lang="en-US" baseline="0" dirty="0"/>
          </a:p>
        </p:txBody>
      </p:sp>
      <p:sp>
        <p:nvSpPr>
          <p:cNvPr id="4" name="Slide Number Placeholder 3"/>
          <p:cNvSpPr>
            <a:spLocks noGrp="1"/>
          </p:cNvSpPr>
          <p:nvPr>
            <p:ph type="sldNum" sz="quarter" idx="10"/>
          </p:nvPr>
        </p:nvSpPr>
        <p:spPr/>
        <p:txBody>
          <a:bodyPr/>
          <a:lstStyle/>
          <a:p>
            <a:fld id="{9048AECF-29AF-47E6-BA99-7E264810BA29}" type="slidenum">
              <a:rPr lang="en-US" smtClean="0"/>
              <a:pPr/>
              <a:t>6</a:t>
            </a:fld>
            <a:endParaRPr lang="en-US"/>
          </a:p>
        </p:txBody>
      </p:sp>
    </p:spTree>
    <p:extLst>
      <p:ext uri="{BB962C8B-B14F-4D97-AF65-F5344CB8AC3E}">
        <p14:creationId xmlns:p14="http://schemas.microsoft.com/office/powerpoint/2010/main" val="1720841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Journal of Human Systems</a:t>
            </a:r>
            <a:r>
              <a:rPr lang="en-NZ" baseline="0" dirty="0" smtClean="0"/>
              <a:t> </a:t>
            </a:r>
            <a:r>
              <a:rPr lang="en-NZ" dirty="0" err="1" smtClean="0"/>
              <a:t>Mgmt</a:t>
            </a:r>
            <a:r>
              <a:rPr lang="en-NZ" dirty="0" smtClean="0"/>
              <a:t> </a:t>
            </a:r>
            <a:r>
              <a:rPr lang="en-NZ" dirty="0"/>
              <a:t>also had </a:t>
            </a:r>
            <a:r>
              <a:rPr lang="en-NZ" dirty="0" smtClean="0"/>
              <a:t>11 papers in a special issue</a:t>
            </a:r>
            <a:endParaRPr lang="en-NZ" dirty="0"/>
          </a:p>
          <a:p>
            <a:r>
              <a:rPr lang="en-NZ" dirty="0" smtClean="0"/>
              <a:t>Journal of Cost </a:t>
            </a:r>
            <a:r>
              <a:rPr lang="en-NZ" dirty="0" err="1" smtClean="0"/>
              <a:t>Mgmt</a:t>
            </a:r>
            <a:r>
              <a:rPr lang="en-NZ" dirty="0" smtClean="0"/>
              <a:t> had 10.</a:t>
            </a:r>
            <a:endParaRPr lang="en-NZ" dirty="0"/>
          </a:p>
        </p:txBody>
      </p:sp>
      <p:sp>
        <p:nvSpPr>
          <p:cNvPr id="4" name="Slide Number Placeholder 3"/>
          <p:cNvSpPr>
            <a:spLocks noGrp="1"/>
          </p:cNvSpPr>
          <p:nvPr>
            <p:ph type="sldNum" sz="quarter" idx="10"/>
          </p:nvPr>
        </p:nvSpPr>
        <p:spPr/>
        <p:txBody>
          <a:bodyPr/>
          <a:lstStyle/>
          <a:p>
            <a:fld id="{9048AECF-29AF-47E6-BA99-7E264810BA29}" type="slidenum">
              <a:rPr lang="en-US" smtClean="0"/>
              <a:pPr/>
              <a:t>7</a:t>
            </a:fld>
            <a:endParaRPr lang="en-US"/>
          </a:p>
        </p:txBody>
      </p:sp>
    </p:spTree>
    <p:extLst>
      <p:ext uri="{BB962C8B-B14F-4D97-AF65-F5344CB8AC3E}">
        <p14:creationId xmlns:p14="http://schemas.microsoft.com/office/powerpoint/2010/main" val="4128267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048AECF-29AF-47E6-BA99-7E264810BA29}" type="slidenum">
              <a:rPr lang="en-US" smtClean="0"/>
              <a:pPr/>
              <a:t>8</a:t>
            </a:fld>
            <a:endParaRPr lang="en-US"/>
          </a:p>
        </p:txBody>
      </p:sp>
    </p:spTree>
    <p:extLst>
      <p:ext uri="{BB962C8B-B14F-4D97-AF65-F5344CB8AC3E}">
        <p14:creationId xmlns:p14="http://schemas.microsoft.com/office/powerpoint/2010/main" val="1508141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10"/>
          </p:nvPr>
        </p:nvSpPr>
        <p:spPr/>
        <p:txBody>
          <a:bodyPr/>
          <a:lstStyle/>
          <a:p>
            <a:fld id="{9048AECF-29AF-47E6-BA99-7E264810BA29}" type="slidenum">
              <a:rPr lang="en-US" smtClean="0"/>
              <a:pPr/>
              <a:t>9</a:t>
            </a:fld>
            <a:endParaRPr lang="en-US"/>
          </a:p>
        </p:txBody>
      </p:sp>
    </p:spTree>
    <p:extLst>
      <p:ext uri="{BB962C8B-B14F-4D97-AF65-F5344CB8AC3E}">
        <p14:creationId xmlns:p14="http://schemas.microsoft.com/office/powerpoint/2010/main" val="1508141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Ops, </a:t>
            </a:r>
            <a:r>
              <a:rPr lang="en-NZ" dirty="0" err="1"/>
              <a:t>SCM</a:t>
            </a:r>
            <a:r>
              <a:rPr lang="en-NZ" dirty="0"/>
              <a:t>, Projects, </a:t>
            </a:r>
            <a:r>
              <a:rPr lang="en-NZ" dirty="0" err="1"/>
              <a:t>TP</a:t>
            </a:r>
            <a:r>
              <a:rPr lang="en-NZ" dirty="0"/>
              <a:t>, TA</a:t>
            </a:r>
          </a:p>
          <a:p>
            <a:r>
              <a:rPr lang="en-NZ" dirty="0"/>
              <a:t>Rest of  paper focuses on </a:t>
            </a:r>
            <a:r>
              <a:rPr lang="en-NZ" dirty="0" smtClean="0"/>
              <a:t>Ops </a:t>
            </a:r>
            <a:r>
              <a:rPr lang="en-NZ" dirty="0"/>
              <a:t>papers</a:t>
            </a:r>
            <a:endParaRPr lang="en-US" dirty="0"/>
          </a:p>
        </p:txBody>
      </p:sp>
      <p:sp>
        <p:nvSpPr>
          <p:cNvPr id="4" name="Slide Number Placeholder 3"/>
          <p:cNvSpPr>
            <a:spLocks noGrp="1"/>
          </p:cNvSpPr>
          <p:nvPr>
            <p:ph type="sldNum" sz="quarter" idx="10"/>
          </p:nvPr>
        </p:nvSpPr>
        <p:spPr/>
        <p:txBody>
          <a:bodyPr/>
          <a:lstStyle/>
          <a:p>
            <a:fld id="{9048AECF-29AF-47E6-BA99-7E264810BA29}" type="slidenum">
              <a:rPr lang="en-US" smtClean="0"/>
              <a:pPr/>
              <a:t>10</a:t>
            </a:fld>
            <a:endParaRPr lang="en-US"/>
          </a:p>
        </p:txBody>
      </p:sp>
    </p:spTree>
    <p:extLst>
      <p:ext uri="{BB962C8B-B14F-4D97-AF65-F5344CB8AC3E}">
        <p14:creationId xmlns:p14="http://schemas.microsoft.com/office/powerpoint/2010/main" val="362093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0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56686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54173"/>
            <a:ext cx="5486400" cy="3173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3997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5202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95952"/>
            <a:ext cx="2057400" cy="45302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95952"/>
            <a:ext cx="6019800" cy="4530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063012" y="6356350"/>
            <a:ext cx="623787" cy="365125"/>
          </a:xfrm>
          <a:prstGeom prst="rect">
            <a:avLst/>
          </a:prstGeom>
        </p:spPr>
        <p:txBody>
          <a:bodyPr/>
          <a:lstStyle/>
          <a:p>
            <a:fld id="{2491CDE3-8A68-834E-B5A2-EE8BBB3246F1}" type="slidenum">
              <a:rPr lang="en-US" smtClean="0"/>
              <a:pPr/>
              <a:t>‹#›</a:t>
            </a:fld>
            <a:endParaRPr lang="en-US"/>
          </a:p>
        </p:txBody>
      </p:sp>
    </p:spTree>
    <p:extLst>
      <p:ext uri="{BB962C8B-B14F-4D97-AF65-F5344CB8AC3E}">
        <p14:creationId xmlns:p14="http://schemas.microsoft.com/office/powerpoint/2010/main" val="2238853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5819"/>
            <a:ext cx="7772400" cy="1470025"/>
          </a:xfrm>
          <a:prstGeom prst="rect">
            <a:avLst/>
          </a:prstGeom>
        </p:spPr>
        <p:txBody>
          <a:bodyPr/>
          <a:lstStyle>
            <a:lvl1pPr>
              <a:defRPr>
                <a:solidFill>
                  <a:srgbClr val="000000"/>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79159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64780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59593"/>
            <a:ext cx="8229600" cy="1143000"/>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191529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54132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36"/>
            <a:ext cx="8229600" cy="669563"/>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22171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18868"/>
            <a:ext cx="8229600" cy="690686"/>
          </a:xfrm>
          <a:prstGeom prst="rect">
            <a:avLst/>
          </a:prstGeom>
        </p:spPr>
        <p:txBody>
          <a:bodyPr/>
          <a:lstStyle>
            <a:lvl1pPr>
              <a:defRPr>
                <a:solidFill>
                  <a:srgbClr val="000000"/>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587597"/>
            <a:ext cx="8229600" cy="45385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6146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itle 3"/>
          <p:cNvSpPr>
            <a:spLocks noGrp="1"/>
          </p:cNvSpPr>
          <p:nvPr>
            <p:ph type="title"/>
          </p:nvPr>
        </p:nvSpPr>
        <p:spPr>
          <a:xfrm>
            <a:off x="473732" y="-17422"/>
            <a:ext cx="8229600" cy="40683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678077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68462"/>
            <a:ext cx="8229600" cy="749176"/>
          </a:xfrm>
          <a:prstGeom prst="rect">
            <a:avLst/>
          </a:prstGeom>
        </p:spPr>
        <p:txBody>
          <a:bodyPr/>
          <a:lstStyle>
            <a:lvl1pPr>
              <a:defRPr>
                <a:solidFill>
                  <a:srgbClr val="000000"/>
                </a:solidFill>
                <a:latin typeface="Arial"/>
                <a:cs typeface="Aria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3582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0240"/>
            <a:ext cx="8229600" cy="707397"/>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058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ubtitle 2"/>
          <p:cNvSpPr>
            <a:spLocks noGrp="1"/>
          </p:cNvSpPr>
          <p:nvPr>
            <p:ph type="subTitle" idx="1"/>
          </p:nvPr>
        </p:nvSpPr>
        <p:spPr>
          <a:xfrm>
            <a:off x="1371600" y="1905881"/>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8906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51456"/>
            <a:ext cx="8229600" cy="1143000"/>
          </a:xfrm>
          <a:prstGeom prst="rect">
            <a:avLst/>
          </a:prstGeom>
        </p:spPr>
        <p:txBody>
          <a:bodyPr/>
          <a:lstStyle>
            <a:lvl1pPr>
              <a:defRPr>
                <a:solidFill>
                  <a:srgbClr val="000000"/>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4197774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804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8596"/>
            <a:ext cx="3008313" cy="716504"/>
          </a:xfrm>
          <a:prstGeom prst="rect">
            <a:avLst/>
          </a:prstGeom>
        </p:spPr>
        <p:txBody>
          <a:bodyPr anchor="b"/>
          <a:lstStyle>
            <a:lvl1pPr algn="l">
              <a:defRPr sz="20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718596"/>
            <a:ext cx="5111750" cy="5407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94834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85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11364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76818"/>
            <a:ext cx="8229600" cy="994336"/>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a:xfrm>
            <a:off x="457200" y="1771424"/>
            <a:ext cx="8229600" cy="43547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6788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51750"/>
            <a:ext cx="2057400" cy="547441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51750"/>
            <a:ext cx="6019800" cy="54744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7398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65852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65629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91323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416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8770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3196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58660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475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45941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30611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0489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2867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15059"/>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4370834"/>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98944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40155"/>
            <a:ext cx="8229600" cy="358600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38545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9795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705387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431530"/>
            <a:ext cx="4038600" cy="369463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431530"/>
            <a:ext cx="4038600" cy="369463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2138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407745"/>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3091635"/>
            <a:ext cx="4040188" cy="331724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407745"/>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091635"/>
            <a:ext cx="4041775" cy="331724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92111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7466" y="3513371"/>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838427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7627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361993"/>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361992"/>
            <a:ext cx="5111750" cy="401484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626405"/>
            <a:ext cx="3008313" cy="275043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0498410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09495"/>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2590290"/>
            <a:ext cx="5486400" cy="23461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576233"/>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264818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82501" y="2420596"/>
            <a:ext cx="8229600" cy="403148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00156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448241"/>
            <a:ext cx="2057400" cy="3910502"/>
          </a:xfrm>
          <a:prstGeom prst="rect">
            <a:avLst/>
          </a:prstGeom>
        </p:spPr>
        <p:txBody>
          <a:bodyPr vert="eaVert"/>
          <a:lstStyle>
            <a:lvl1pPr>
              <a:defRPr sz="3800"/>
            </a:lvl1pPr>
          </a:lstStyle>
          <a:p>
            <a:r>
              <a:rPr lang="en-US" dirty="0"/>
              <a:t>Click to edit Master title style</a:t>
            </a:r>
          </a:p>
        </p:txBody>
      </p:sp>
      <p:sp>
        <p:nvSpPr>
          <p:cNvPr id="3" name="Vertical Text Placeholder 2"/>
          <p:cNvSpPr>
            <a:spLocks noGrp="1"/>
          </p:cNvSpPr>
          <p:nvPr>
            <p:ph type="body" orient="vert" idx="1"/>
          </p:nvPr>
        </p:nvSpPr>
        <p:spPr>
          <a:xfrm>
            <a:off x="457200" y="2448241"/>
            <a:ext cx="6019800" cy="391050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79292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18868"/>
            <a:ext cx="8229600" cy="690686"/>
          </a:xfrm>
          <a:prstGeom prst="rect">
            <a:avLst/>
          </a:prstGeom>
        </p:spPr>
        <p:txBody>
          <a:bodyPr/>
          <a:lstStyle>
            <a:lvl1pPr>
              <a:defRPr>
                <a:solidFill>
                  <a:srgbClr val="000000"/>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587597"/>
            <a:ext cx="8229600" cy="453856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45040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7642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44215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3362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953361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01375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65370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43442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028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0291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92350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45016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083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2025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9867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51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62529"/>
            <a:ext cx="3008313" cy="952558"/>
          </a:xfrm>
        </p:spPr>
        <p:txBody>
          <a:bodyPr anchor="b"/>
          <a:lstStyle>
            <a:lvl1pPr algn="l">
              <a:defRPr sz="20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1562529"/>
            <a:ext cx="5111750" cy="45636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15087"/>
            <a:ext cx="3008313" cy="36110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45653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5.gif"/><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0404"/>
            <a:ext cx="8229600" cy="9776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txBox="1">
            <a:spLocks/>
          </p:cNvSpPr>
          <p:nvPr userDrawn="1"/>
        </p:nvSpPr>
        <p:spPr>
          <a:xfrm>
            <a:off x="457200" y="6508677"/>
            <a:ext cx="8229600" cy="2750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00" dirty="0"/>
              <a:t>© 2016 TOCICO. All Rights Reserved.   </a:t>
            </a:r>
          </a:p>
          <a:p>
            <a:pPr algn="ctr"/>
            <a:endParaRPr lang="en-US" sz="800" dirty="0"/>
          </a:p>
        </p:txBody>
      </p:sp>
      <p:pic>
        <p:nvPicPr>
          <p:cNvPr id="6" name="Picture 5" descr="powerpointTOCICO2016Conference.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1419820"/>
          </a:xfrm>
          <a:prstGeom prst="rect">
            <a:avLst/>
          </a:prstGeom>
        </p:spPr>
      </p:pic>
      <p:sp>
        <p:nvSpPr>
          <p:cNvPr id="4" name="TextBox 3"/>
          <p:cNvSpPr txBox="1"/>
          <p:nvPr userDrawn="1"/>
        </p:nvSpPr>
        <p:spPr>
          <a:xfrm>
            <a:off x="76946" y="1205267"/>
            <a:ext cx="9221817" cy="230832"/>
          </a:xfrm>
          <a:prstGeom prst="rect">
            <a:avLst/>
          </a:prstGeom>
          <a:noFill/>
        </p:spPr>
        <p:txBody>
          <a:bodyPr wrap="square" rtlCol="0">
            <a:spAutoFit/>
          </a:bodyPr>
          <a:lstStyle/>
          <a:p>
            <a:pPr algn="ctr"/>
            <a:r>
              <a:rPr lang="en-US" sz="900" b="0" kern="1200" dirty="0">
                <a:solidFill>
                  <a:schemeClr val="bg1"/>
                </a:solidFill>
                <a:latin typeface="Arial"/>
                <a:ea typeface="+mn-ea"/>
                <a:cs typeface="Arial"/>
              </a:rPr>
              <a:t>2016 TOCICO  International Conference</a:t>
            </a:r>
            <a:endParaRPr lang="en-US" sz="900" b="0" dirty="0">
              <a:solidFill>
                <a:schemeClr val="bg1"/>
              </a:solidFill>
              <a:latin typeface="Arial"/>
              <a:cs typeface="Arial"/>
            </a:endParaRPr>
          </a:p>
        </p:txBody>
      </p:sp>
      <p:pic>
        <p:nvPicPr>
          <p:cNvPr id="9" name="Picture 8" descr="TOCICONewLogo1.25.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41044" y="6214346"/>
            <a:ext cx="588662" cy="588662"/>
          </a:xfrm>
          <a:prstGeom prst="rect">
            <a:avLst/>
          </a:prstGeom>
        </p:spPr>
      </p:pic>
    </p:spTree>
    <p:extLst>
      <p:ext uri="{BB962C8B-B14F-4D97-AF65-F5344CB8AC3E}">
        <p14:creationId xmlns:p14="http://schemas.microsoft.com/office/powerpoint/2010/main" val="3250408429"/>
      </p:ext>
    </p:extLst>
  </p:cSld>
  <p:clrMap bg1="lt1" tx1="dk1" bg2="lt2" tx2="dk2" accent1="accent1" accent2="accent2" accent3="accent3" accent4="accent4" accent5="accent5" accent6="accent6" hlink="hlink" folHlink="folHlink"/>
  <p:sldLayoutIdLst>
    <p:sldLayoutId id="2147483663" r:id="rId1"/>
    <p:sldLayoutId id="214748371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457200" rtl="0" eaLnBrk="1" latinLnBrk="0" hangingPunct="1">
        <a:spcBef>
          <a:spcPct val="0"/>
        </a:spcBef>
        <a:buNone/>
        <a:defRPr sz="44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52019"/>
            <a:ext cx="8229600" cy="53741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p:cNvSpPr txBox="1">
            <a:spLocks/>
          </p:cNvSpPr>
          <p:nvPr userDrawn="1"/>
        </p:nvSpPr>
        <p:spPr>
          <a:xfrm>
            <a:off x="457200" y="6486689"/>
            <a:ext cx="8229600" cy="2750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00" dirty="0"/>
              <a:t>©2016 TOCICO. All Rights Reserved.   </a:t>
            </a:r>
          </a:p>
          <a:p>
            <a:pPr algn="ctr"/>
            <a:endParaRPr lang="en-US" sz="800" dirty="0"/>
          </a:p>
        </p:txBody>
      </p:sp>
      <p:pic>
        <p:nvPicPr>
          <p:cNvPr id="4" name="Picture 3" descr="powerpointTOCICO2016Conference_Small.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866180"/>
          </a:xfrm>
          <a:prstGeom prst="rect">
            <a:avLst/>
          </a:prstGeom>
        </p:spPr>
      </p:pic>
      <p:sp>
        <p:nvSpPr>
          <p:cNvPr id="7" name="TextBox 6"/>
          <p:cNvSpPr txBox="1"/>
          <p:nvPr userDrawn="1"/>
        </p:nvSpPr>
        <p:spPr>
          <a:xfrm>
            <a:off x="0" y="628908"/>
            <a:ext cx="9143999" cy="230832"/>
          </a:xfrm>
          <a:prstGeom prst="rect">
            <a:avLst/>
          </a:prstGeom>
          <a:noFill/>
        </p:spPr>
        <p:txBody>
          <a:bodyPr wrap="square" rtlCol="0">
            <a:spAutoFit/>
          </a:bodyPr>
          <a:lstStyle/>
          <a:p>
            <a:pPr algn="ctr"/>
            <a:r>
              <a:rPr lang="en-US" sz="900" b="0" kern="1200" dirty="0">
                <a:solidFill>
                  <a:srgbClr val="FFFFFF"/>
                </a:solidFill>
                <a:latin typeface="+mn-lt"/>
                <a:ea typeface="+mn-ea"/>
                <a:cs typeface="+mn-cs"/>
              </a:rPr>
              <a:t>2016</a:t>
            </a:r>
            <a:r>
              <a:rPr lang="en-US" sz="900" b="0" kern="1200" baseline="0" dirty="0">
                <a:solidFill>
                  <a:srgbClr val="FFFFFF"/>
                </a:solidFill>
                <a:latin typeface="+mn-lt"/>
                <a:ea typeface="+mn-ea"/>
                <a:cs typeface="+mn-cs"/>
              </a:rPr>
              <a:t> </a:t>
            </a:r>
            <a:r>
              <a:rPr lang="en-US" sz="900" b="0" kern="1200" dirty="0">
                <a:solidFill>
                  <a:srgbClr val="FFFFFF"/>
                </a:solidFill>
                <a:latin typeface="+mn-lt"/>
                <a:ea typeface="+mn-ea"/>
                <a:cs typeface="+mn-cs"/>
              </a:rPr>
              <a:t> TOCICO International</a:t>
            </a:r>
            <a:r>
              <a:rPr lang="en-US" sz="900" b="0" kern="1200" baseline="0" dirty="0">
                <a:solidFill>
                  <a:srgbClr val="FFFFFF"/>
                </a:solidFill>
                <a:latin typeface="+mn-lt"/>
                <a:ea typeface="+mn-ea"/>
                <a:cs typeface="+mn-cs"/>
              </a:rPr>
              <a:t> </a:t>
            </a:r>
            <a:r>
              <a:rPr lang="en-US" sz="900" b="0" kern="1200" dirty="0">
                <a:solidFill>
                  <a:srgbClr val="FFFFFF"/>
                </a:solidFill>
                <a:latin typeface="+mn-lt"/>
                <a:ea typeface="+mn-ea"/>
                <a:cs typeface="+mn-cs"/>
              </a:rPr>
              <a:t>Conference</a:t>
            </a:r>
            <a:endParaRPr lang="en-US" sz="900" b="0" dirty="0">
              <a:solidFill>
                <a:srgbClr val="FFFFFF"/>
              </a:solidFill>
            </a:endParaRPr>
          </a:p>
        </p:txBody>
      </p:sp>
      <p:pic>
        <p:nvPicPr>
          <p:cNvPr id="10" name="Picture 9" descr="TOCICONewLogo1.25.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41044" y="6214346"/>
            <a:ext cx="588662" cy="588662"/>
          </a:xfrm>
          <a:prstGeom prst="rect">
            <a:avLst/>
          </a:prstGeom>
        </p:spPr>
      </p:pic>
    </p:spTree>
    <p:extLst>
      <p:ext uri="{BB962C8B-B14F-4D97-AF65-F5344CB8AC3E}">
        <p14:creationId xmlns:p14="http://schemas.microsoft.com/office/powerpoint/2010/main" val="2097482184"/>
      </p:ext>
    </p:extLst>
  </p:cSld>
  <p:clrMap bg1="lt1" tx1="dk1" bg2="lt2" tx2="dk2" accent1="accent1" accent2="accent2" accent3="accent3" accent4="accent4" accent5="accent5" accent6="accent6" hlink="hlink" folHlink="folHlink"/>
  <p:sldLayoutIdLst>
    <p:sldLayoutId id="2147483687" r:id="rId1"/>
    <p:sldLayoutId id="2147483711" r:id="rId2"/>
    <p:sldLayoutId id="2147483710"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57200" rtl="0" eaLnBrk="1" latinLnBrk="0" hangingPunct="1">
        <a:spcBef>
          <a:spcPct val="0"/>
        </a:spcBef>
        <a:buNone/>
        <a:defRPr sz="3500" b="1"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Gold.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1500"/>
            <a:ext cx="9144000" cy="940578"/>
          </a:xfrm>
          <a:prstGeom prst="rect">
            <a:avLst/>
          </a:prstGeom>
        </p:spPr>
      </p:pic>
      <p:sp>
        <p:nvSpPr>
          <p:cNvPr id="10" name="TextBox 9"/>
          <p:cNvSpPr txBox="1"/>
          <p:nvPr userDrawn="1"/>
        </p:nvSpPr>
        <p:spPr>
          <a:xfrm>
            <a:off x="0" y="-56100"/>
            <a:ext cx="9143999" cy="246221"/>
          </a:xfrm>
          <a:prstGeom prst="rect">
            <a:avLst/>
          </a:prstGeom>
          <a:noFill/>
        </p:spPr>
        <p:txBody>
          <a:bodyPr wrap="square" rtlCol="0">
            <a:spAutoFit/>
          </a:bodyPr>
          <a:lstStyle/>
          <a:p>
            <a:pPr algn="ctr"/>
            <a:r>
              <a:rPr lang="en-US" sz="1000" b="1" kern="1200" dirty="0">
                <a:solidFill>
                  <a:srgbClr val="000000"/>
                </a:solidFill>
                <a:latin typeface="+mn-lt"/>
                <a:ea typeface="+mn-ea"/>
                <a:cs typeface="+mn-cs"/>
              </a:rPr>
              <a:t>2016 TOCICO International</a:t>
            </a:r>
            <a:r>
              <a:rPr lang="en-US" sz="1000" b="1" kern="1200" baseline="0" dirty="0">
                <a:solidFill>
                  <a:srgbClr val="000000"/>
                </a:solidFill>
                <a:latin typeface="+mn-lt"/>
                <a:ea typeface="+mn-ea"/>
                <a:cs typeface="+mn-cs"/>
              </a:rPr>
              <a:t> </a:t>
            </a:r>
            <a:r>
              <a:rPr lang="en-US" sz="1000" b="1" kern="1200" dirty="0">
                <a:solidFill>
                  <a:srgbClr val="000000"/>
                </a:solidFill>
                <a:latin typeface="+mn-lt"/>
                <a:ea typeface="+mn-ea"/>
                <a:cs typeface="+mn-cs"/>
              </a:rPr>
              <a:t>Conference</a:t>
            </a:r>
            <a:endParaRPr lang="en-US" sz="1000" b="1" dirty="0">
              <a:solidFill>
                <a:srgbClr val="000000"/>
              </a:solidFill>
            </a:endParaRPr>
          </a:p>
        </p:txBody>
      </p:sp>
      <p:sp>
        <p:nvSpPr>
          <p:cNvPr id="11" name="TextBox 10"/>
          <p:cNvSpPr txBox="1"/>
          <p:nvPr userDrawn="1"/>
        </p:nvSpPr>
        <p:spPr>
          <a:xfrm>
            <a:off x="3793755" y="6490718"/>
            <a:ext cx="1760869" cy="338554"/>
          </a:xfrm>
          <a:prstGeom prst="rect">
            <a:avLst/>
          </a:prstGeom>
          <a:noFill/>
        </p:spPr>
        <p:txBody>
          <a:bodyPr wrap="non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t>©2016 TOCICO. All Rights Reserved.   </a:t>
            </a:r>
          </a:p>
          <a:p>
            <a:endParaRPr lang="en-US" sz="800" dirty="0"/>
          </a:p>
        </p:txBody>
      </p:sp>
      <p:pic>
        <p:nvPicPr>
          <p:cNvPr id="8" name="Picture 7" descr="TOCICONewLogo1.25.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41044" y="6214346"/>
            <a:ext cx="588662" cy="588662"/>
          </a:xfrm>
          <a:prstGeom prst="rect">
            <a:avLst/>
          </a:prstGeom>
        </p:spPr>
      </p:pic>
    </p:spTree>
    <p:extLst>
      <p:ext uri="{BB962C8B-B14F-4D97-AF65-F5344CB8AC3E}">
        <p14:creationId xmlns:p14="http://schemas.microsoft.com/office/powerpoint/2010/main" val="97045246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powerpointTOCICO2016Conference.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1419820"/>
          </a:xfrm>
          <a:prstGeom prst="rect">
            <a:avLst/>
          </a:prstGeom>
        </p:spPr>
      </p:pic>
      <p:sp>
        <p:nvSpPr>
          <p:cNvPr id="11" name="TextBox 10"/>
          <p:cNvSpPr txBox="1"/>
          <p:nvPr userDrawn="1"/>
        </p:nvSpPr>
        <p:spPr>
          <a:xfrm>
            <a:off x="0" y="1200452"/>
            <a:ext cx="9144000" cy="261610"/>
          </a:xfrm>
          <a:prstGeom prst="rect">
            <a:avLst/>
          </a:prstGeom>
          <a:noFill/>
        </p:spPr>
        <p:txBody>
          <a:bodyPr wrap="square" rtlCol="0">
            <a:spAutoFit/>
          </a:bodyPr>
          <a:lstStyle/>
          <a:p>
            <a:pPr algn="ctr"/>
            <a:r>
              <a:rPr lang="en-US" sz="1100" b="0" kern="1200" dirty="0">
                <a:solidFill>
                  <a:schemeClr val="bg1"/>
                </a:solidFill>
                <a:latin typeface="Arial"/>
                <a:ea typeface="+mn-ea"/>
                <a:cs typeface="Arial"/>
              </a:rPr>
              <a:t>2016 TOCICO International Conference</a:t>
            </a:r>
            <a:endParaRPr lang="en-US" sz="1100" b="0" dirty="0">
              <a:solidFill>
                <a:schemeClr val="bg1"/>
              </a:solidFill>
              <a:latin typeface="Arial"/>
              <a:cs typeface="Arial"/>
            </a:endParaRPr>
          </a:p>
        </p:txBody>
      </p:sp>
      <p:sp>
        <p:nvSpPr>
          <p:cNvPr id="6" name="Text Placeholder 2"/>
          <p:cNvSpPr txBox="1">
            <a:spLocks/>
          </p:cNvSpPr>
          <p:nvPr userDrawn="1"/>
        </p:nvSpPr>
        <p:spPr>
          <a:xfrm>
            <a:off x="457200" y="6516072"/>
            <a:ext cx="8229600" cy="2750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00" dirty="0"/>
              <a:t>© 2016 TOCICO. All Rights Reserved.   </a:t>
            </a:r>
          </a:p>
          <a:p>
            <a:pPr algn="ctr"/>
            <a:endParaRPr lang="en-US" sz="800" dirty="0"/>
          </a:p>
        </p:txBody>
      </p:sp>
      <p:pic>
        <p:nvPicPr>
          <p:cNvPr id="13" name="Picture 12" descr="TOCICOBannerLogoGoldHorizontal_USA.gif"/>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162382" y="-84934"/>
            <a:ext cx="4427734" cy="1391494"/>
          </a:xfrm>
          <a:prstGeom prst="rect">
            <a:avLst/>
          </a:prstGeom>
        </p:spPr>
      </p:pic>
    </p:spTree>
    <p:extLst>
      <p:ext uri="{BB962C8B-B14F-4D97-AF65-F5344CB8AC3E}">
        <p14:creationId xmlns:p14="http://schemas.microsoft.com/office/powerpoint/2010/main" val="146159665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25" r:id="rId12"/>
  </p:sldLayoutIdLst>
  <p:txStyles>
    <p:titleStyle>
      <a:lvl1pPr algn="ctr" defTabSz="457200" rtl="0" eaLnBrk="1" latinLnBrk="0" hangingPunct="1">
        <a:spcBef>
          <a:spcPct val="0"/>
        </a:spcBef>
        <a:buNone/>
        <a:defRPr sz="44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7788"/>
            <a:ext cx="8229600" cy="99984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txBox="1">
            <a:spLocks/>
          </p:cNvSpPr>
          <p:nvPr userDrawn="1"/>
        </p:nvSpPr>
        <p:spPr>
          <a:xfrm>
            <a:off x="457200" y="6486689"/>
            <a:ext cx="8229600" cy="2750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00" dirty="0"/>
              <a:t>© 2016 TOCICO. All Rights Reserved.   </a:t>
            </a:r>
          </a:p>
          <a:p>
            <a:pPr algn="ctr"/>
            <a:endParaRPr lang="en-US" sz="800" dirty="0"/>
          </a:p>
        </p:txBody>
      </p:sp>
      <p:sp>
        <p:nvSpPr>
          <p:cNvPr id="8" name="TextBox 7"/>
          <p:cNvSpPr txBox="1"/>
          <p:nvPr userDrawn="1"/>
        </p:nvSpPr>
        <p:spPr>
          <a:xfrm>
            <a:off x="0" y="0"/>
            <a:ext cx="9143999" cy="246221"/>
          </a:xfrm>
          <a:prstGeom prst="rect">
            <a:avLst/>
          </a:prstGeom>
          <a:noFill/>
        </p:spPr>
        <p:txBody>
          <a:bodyPr wrap="square" rtlCol="0">
            <a:spAutoFit/>
          </a:bodyPr>
          <a:lstStyle/>
          <a:p>
            <a:pPr algn="ctr"/>
            <a:r>
              <a:rPr lang="en-US" sz="1000" b="1" kern="1200" dirty="0">
                <a:solidFill>
                  <a:schemeClr val="tx1"/>
                </a:solidFill>
                <a:latin typeface="+mn-lt"/>
                <a:ea typeface="+mn-ea"/>
                <a:cs typeface="+mn-cs"/>
              </a:rPr>
              <a:t>2016 TOCICO  International Conference</a:t>
            </a:r>
            <a:endParaRPr lang="en-US" sz="1000" b="1" dirty="0">
              <a:solidFill>
                <a:schemeClr val="tx1"/>
              </a:solidFill>
            </a:endParaRPr>
          </a:p>
        </p:txBody>
      </p:sp>
      <p:pic>
        <p:nvPicPr>
          <p:cNvPr id="9" name="Picture 8" descr="TOCICONewLogo1.25.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41044" y="6214346"/>
            <a:ext cx="588662" cy="588662"/>
          </a:xfrm>
          <a:prstGeom prst="rect">
            <a:avLst/>
          </a:prstGeom>
        </p:spPr>
      </p:pic>
    </p:spTree>
    <p:extLst>
      <p:ext uri="{BB962C8B-B14F-4D97-AF65-F5344CB8AC3E}">
        <p14:creationId xmlns:p14="http://schemas.microsoft.com/office/powerpoint/2010/main" val="297530303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hyperlink" Target="mailto:toc@vuw.ac.nz"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Expanding the World of Theory of Constraints </a:t>
            </a:r>
            <a:endParaRPr lang="en-US" dirty="0"/>
          </a:p>
        </p:txBody>
      </p:sp>
      <p:sp>
        <p:nvSpPr>
          <p:cNvPr id="3" name="Subtitle 2"/>
          <p:cNvSpPr>
            <a:spLocks noGrp="1"/>
          </p:cNvSpPr>
          <p:nvPr>
            <p:ph type="subTitle" idx="1"/>
          </p:nvPr>
        </p:nvSpPr>
        <p:spPr>
          <a:xfrm>
            <a:off x="1371600" y="4297757"/>
            <a:ext cx="6400800" cy="1752600"/>
          </a:xfrm>
        </p:spPr>
        <p:txBody>
          <a:bodyPr/>
          <a:lstStyle/>
          <a:p>
            <a:r>
              <a:rPr lang="en-US" dirty="0"/>
              <a:t>Vicky Mabin and Maryam Mirzaei</a:t>
            </a:r>
          </a:p>
          <a:p>
            <a:r>
              <a:rPr lang="en-US" sz="2400" dirty="0"/>
              <a:t>Victoria Business School</a:t>
            </a:r>
          </a:p>
          <a:p>
            <a:r>
              <a:rPr lang="en-US" sz="2400" dirty="0"/>
              <a:t>Wellington</a:t>
            </a:r>
          </a:p>
          <a:p>
            <a:r>
              <a:rPr lang="en-US" sz="2400" dirty="0"/>
              <a:t>New Zealand</a:t>
            </a:r>
          </a:p>
        </p:txBody>
      </p:sp>
    </p:spTree>
    <p:extLst>
      <p:ext uri="{BB962C8B-B14F-4D97-AF65-F5344CB8AC3E}">
        <p14:creationId xmlns:p14="http://schemas.microsoft.com/office/powerpoint/2010/main" val="257640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842298" y="859501"/>
            <a:ext cx="8834437" cy="5554662"/>
          </a:xfrm>
          <a:prstGeom prst="rect">
            <a:avLst/>
          </a:prstGeom>
          <a:noFill/>
          <a:ln w="9525">
            <a:noFill/>
            <a:miter lim="800000"/>
            <a:headEnd/>
            <a:tailEnd/>
          </a:ln>
          <a:effectLst/>
        </p:spPr>
      </p:pic>
      <p:sp>
        <p:nvSpPr>
          <p:cNvPr id="2" name="Title 1"/>
          <p:cNvSpPr>
            <a:spLocks noGrp="1"/>
          </p:cNvSpPr>
          <p:nvPr>
            <p:ph type="title"/>
          </p:nvPr>
        </p:nvSpPr>
        <p:spPr>
          <a:xfrm>
            <a:off x="0" y="0"/>
            <a:ext cx="8229600" cy="690686"/>
          </a:xfrm>
        </p:spPr>
        <p:txBody>
          <a:bodyPr/>
          <a:lstStyle/>
          <a:p>
            <a:r>
              <a:rPr lang="en-NZ" dirty="0"/>
              <a:t>Classification of papers</a:t>
            </a:r>
          </a:p>
        </p:txBody>
      </p:sp>
      <p:sp>
        <p:nvSpPr>
          <p:cNvPr id="6" name="TextBox 1"/>
          <p:cNvSpPr txBox="1"/>
          <p:nvPr/>
        </p:nvSpPr>
        <p:spPr>
          <a:xfrm>
            <a:off x="3486150" y="4152900"/>
            <a:ext cx="1790700" cy="762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Operations management</a:t>
            </a:r>
          </a:p>
        </p:txBody>
      </p:sp>
    </p:spTree>
    <p:extLst>
      <p:ext uri="{BB962C8B-B14F-4D97-AF65-F5344CB8AC3E}">
        <p14:creationId xmlns:p14="http://schemas.microsoft.com/office/powerpoint/2010/main" val="213450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Process of analysing the papers </a:t>
            </a:r>
          </a:p>
        </p:txBody>
      </p:sp>
      <p:sp>
        <p:nvSpPr>
          <p:cNvPr id="3" name="Content Placeholder 2"/>
          <p:cNvSpPr>
            <a:spLocks noGrp="1"/>
          </p:cNvSpPr>
          <p:nvPr>
            <p:ph idx="1"/>
          </p:nvPr>
        </p:nvSpPr>
        <p:spPr>
          <a:xfrm>
            <a:off x="457200" y="1509554"/>
            <a:ext cx="8229600" cy="4965603"/>
          </a:xfrm>
        </p:spPr>
        <p:txBody>
          <a:bodyPr>
            <a:normAutofit fontScale="70000" lnSpcReduction="20000"/>
          </a:bodyPr>
          <a:lstStyle/>
          <a:p>
            <a:pPr marL="0" indent="0">
              <a:buNone/>
            </a:pPr>
            <a:r>
              <a:rPr lang="en-NZ" dirty="0">
                <a:ea typeface="Calibri" panose="020F0502020204030204" pitchFamily="34" charset="0"/>
              </a:rPr>
              <a:t>Total of 919 papers categorised as operations management including papers that applied </a:t>
            </a:r>
            <a:r>
              <a:rPr lang="en-NZ" dirty="0" err="1">
                <a:ea typeface="Calibri" panose="020F0502020204030204" pitchFamily="34" charset="0"/>
              </a:rPr>
              <a:t>TP</a:t>
            </a:r>
            <a:r>
              <a:rPr lang="en-NZ" dirty="0">
                <a:ea typeface="Calibri" panose="020F0502020204030204" pitchFamily="34" charset="0"/>
              </a:rPr>
              <a:t> to operations management</a:t>
            </a:r>
          </a:p>
          <a:p>
            <a:pPr marL="400050" lvl="1" indent="0">
              <a:buNone/>
            </a:pPr>
            <a:r>
              <a:rPr lang="en-US" dirty="0"/>
              <a:t>110 papers were found to be only referring to TOC briefly and moving to other topics so were excluded from further analysis. </a:t>
            </a:r>
          </a:p>
          <a:p>
            <a:pPr marL="800100" lvl="2" indent="0">
              <a:buNone/>
            </a:pPr>
            <a:endParaRPr lang="en-US" dirty="0"/>
          </a:p>
          <a:p>
            <a:pPr marL="0" indent="0">
              <a:buNone/>
            </a:pPr>
            <a:r>
              <a:rPr lang="en-NZ" dirty="0"/>
              <a:t>The analysis went through multiple iterations using NVivo, and were coded to maximum of five nodes</a:t>
            </a:r>
          </a:p>
          <a:p>
            <a:pPr marL="0" indent="0">
              <a:buNone/>
            </a:pPr>
            <a:endParaRPr lang="en-US" sz="1900" dirty="0"/>
          </a:p>
          <a:p>
            <a:pPr marL="0" indent="0">
              <a:buNone/>
            </a:pPr>
            <a:r>
              <a:rPr lang="en-NZ" dirty="0"/>
              <a:t>Initially the papers were divided into two major categories: </a:t>
            </a:r>
          </a:p>
          <a:p>
            <a:pPr lvl="0"/>
            <a:r>
              <a:rPr lang="en-NZ" b="1" dirty="0"/>
              <a:t>Methodological improvement </a:t>
            </a:r>
          </a:p>
          <a:p>
            <a:pPr lvl="1"/>
            <a:r>
              <a:rPr lang="en-NZ" sz="3200" dirty="0"/>
              <a:t>Conceptual development </a:t>
            </a:r>
          </a:p>
          <a:p>
            <a:pPr lvl="1"/>
            <a:r>
              <a:rPr lang="en-NZ" sz="3200" dirty="0"/>
              <a:t>Scheduling algorithms/mathematical development</a:t>
            </a:r>
          </a:p>
          <a:p>
            <a:pPr lvl="0"/>
            <a:r>
              <a:rPr lang="en-NZ" b="1" dirty="0"/>
              <a:t>Application</a:t>
            </a:r>
          </a:p>
          <a:p>
            <a:pPr lvl="1"/>
            <a:r>
              <a:rPr lang="en-NZ" sz="3200" dirty="0"/>
              <a:t>Manufacturing </a:t>
            </a:r>
          </a:p>
          <a:p>
            <a:pPr lvl="1"/>
            <a:r>
              <a:rPr lang="en-NZ" sz="3200" dirty="0"/>
              <a:t>Service industry </a:t>
            </a:r>
          </a:p>
        </p:txBody>
      </p:sp>
      <p:sp>
        <p:nvSpPr>
          <p:cNvPr id="4" name="Rectangle 3"/>
          <p:cNvSpPr/>
          <p:nvPr/>
        </p:nvSpPr>
        <p:spPr>
          <a:xfrm>
            <a:off x="1882430" y="0"/>
            <a:ext cx="5596404" cy="646331"/>
          </a:xfrm>
          <a:prstGeom prst="rect">
            <a:avLst/>
          </a:prstGeom>
        </p:spPr>
        <p:txBody>
          <a:bodyPr wrap="none">
            <a:spAutoFit/>
          </a:bodyPr>
          <a:lstStyle/>
          <a:p>
            <a:r>
              <a:rPr lang="en-US" sz="3600" b="1" dirty="0">
                <a:latin typeface="Arial" pitchFamily="34" charset="0"/>
                <a:cs typeface="Arial" pitchFamily="34" charset="0"/>
              </a:rPr>
              <a:t>Operations management</a:t>
            </a:r>
          </a:p>
        </p:txBody>
      </p:sp>
    </p:spTree>
    <p:extLst>
      <p:ext uri="{BB962C8B-B14F-4D97-AF65-F5344CB8AC3E}">
        <p14:creationId xmlns:p14="http://schemas.microsoft.com/office/powerpoint/2010/main" val="3612604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957353"/>
            <a:ext cx="7981950" cy="4538566"/>
          </a:xfrm>
        </p:spPr>
        <p:txBody>
          <a:bodyPr>
            <a:normAutofit/>
          </a:bodyPr>
          <a:lstStyle/>
          <a:p>
            <a:pPr marL="0" indent="0">
              <a:buNone/>
            </a:pPr>
            <a:r>
              <a:rPr lang="en-NZ" sz="2400" dirty="0"/>
              <a:t>A large number of conceptual papers were introductory (still)</a:t>
            </a:r>
          </a:p>
          <a:p>
            <a:pPr marL="0" indent="0">
              <a:buNone/>
            </a:pPr>
            <a:endParaRPr lang="en-NZ" sz="1100" dirty="0"/>
          </a:p>
          <a:p>
            <a:pPr marL="0" indent="0">
              <a:buNone/>
            </a:pPr>
            <a:r>
              <a:rPr lang="en-NZ" sz="2400" dirty="0"/>
              <a:t>Next largest group: papers comparing and contrasting TOC with other methods (we identified 40) </a:t>
            </a:r>
            <a:r>
              <a:rPr lang="en-NZ" sz="2400" dirty="0" err="1"/>
              <a:t>e.g</a:t>
            </a:r>
            <a:r>
              <a:rPr lang="en-NZ" sz="2400" dirty="0"/>
              <a:t> </a:t>
            </a:r>
            <a:r>
              <a:rPr lang="en-GB" sz="2400" dirty="0"/>
              <a:t>MRP, ERP, JIT, Agile, Lean, CONWIP, Six Sigma, and TQM.</a:t>
            </a:r>
            <a:endParaRPr lang="en-NZ" sz="2400" dirty="0"/>
          </a:p>
          <a:p>
            <a:pPr marL="0" indent="0">
              <a:buNone/>
            </a:pPr>
            <a:endParaRPr lang="en-NZ" sz="1050" dirty="0"/>
          </a:p>
          <a:p>
            <a:pPr marL="0" indent="0">
              <a:buNone/>
            </a:pPr>
            <a:r>
              <a:rPr lang="en-NZ" sz="2400" dirty="0"/>
              <a:t>There were also a few critiques </a:t>
            </a:r>
          </a:p>
          <a:p>
            <a:pPr marL="400050" lvl="1" indent="0"/>
            <a:r>
              <a:rPr lang="en-NZ" sz="2400" dirty="0"/>
              <a:t>Bottleneck concept </a:t>
            </a:r>
          </a:p>
          <a:p>
            <a:pPr marL="400050" lvl="1" indent="0"/>
            <a:r>
              <a:rPr lang="en-NZ" sz="2400" dirty="0" err="1"/>
              <a:t>DBR</a:t>
            </a:r>
            <a:endParaRPr lang="en-NZ" sz="2400" dirty="0"/>
          </a:p>
          <a:p>
            <a:pPr marL="400050" lvl="1" indent="0"/>
            <a:r>
              <a:rPr lang="en-NZ" sz="2400" dirty="0"/>
              <a:t>Reducing variability - a forgotten option</a:t>
            </a:r>
          </a:p>
        </p:txBody>
      </p:sp>
      <p:sp>
        <p:nvSpPr>
          <p:cNvPr id="5" name="Title 1"/>
          <p:cNvSpPr txBox="1">
            <a:spLocks/>
          </p:cNvSpPr>
          <p:nvPr/>
        </p:nvSpPr>
        <p:spPr>
          <a:xfrm>
            <a:off x="457200" y="1509554"/>
            <a:ext cx="7617852" cy="690686"/>
          </a:xfrm>
          <a:prstGeom prst="rect">
            <a:avLst/>
          </a:prstGeom>
        </p:spPr>
        <p:txBody>
          <a:bodyPr/>
          <a:lstStyle>
            <a:lvl1pPr algn="ctr" defTabSz="457200" rtl="0" eaLnBrk="1" latinLnBrk="0" hangingPunct="1">
              <a:spcBef>
                <a:spcPct val="0"/>
              </a:spcBef>
              <a:buNone/>
              <a:defRPr sz="3500" b="1" kern="1200">
                <a:solidFill>
                  <a:srgbClr val="000000"/>
                </a:solidFill>
                <a:latin typeface="Arial"/>
                <a:ea typeface="+mj-ea"/>
                <a:cs typeface="Arial"/>
              </a:defRPr>
            </a:lvl1pPr>
          </a:lstStyle>
          <a:p>
            <a:r>
              <a:rPr lang="en-NZ" dirty="0"/>
              <a:t> </a:t>
            </a:r>
          </a:p>
        </p:txBody>
      </p:sp>
      <p:sp>
        <p:nvSpPr>
          <p:cNvPr id="7" name="Title 1"/>
          <p:cNvSpPr txBox="1">
            <a:spLocks/>
          </p:cNvSpPr>
          <p:nvPr/>
        </p:nvSpPr>
        <p:spPr>
          <a:xfrm>
            <a:off x="457200" y="818868"/>
            <a:ext cx="8229600" cy="690686"/>
          </a:xfrm>
          <a:prstGeom prst="rect">
            <a:avLst/>
          </a:prstGeom>
        </p:spPr>
        <p:txBody>
          <a:bodyPr/>
          <a:lstStyle/>
          <a:p>
            <a:pPr algn="ctr">
              <a:spcBef>
                <a:spcPct val="0"/>
              </a:spcBef>
            </a:pPr>
            <a:r>
              <a:rPr lang="en-NZ" sz="3200" b="1" dirty="0">
                <a:solidFill>
                  <a:srgbClr val="000000"/>
                </a:solidFill>
                <a:latin typeface="Arial"/>
                <a:ea typeface="+mj-ea"/>
                <a:cs typeface="Arial"/>
              </a:rPr>
              <a:t>Methodological improvement </a:t>
            </a:r>
          </a:p>
          <a:p>
            <a:pPr algn="ctr">
              <a:spcBef>
                <a:spcPct val="0"/>
              </a:spcBef>
            </a:pPr>
            <a:r>
              <a:rPr lang="en-NZ" sz="3200" dirty="0"/>
              <a:t>Conceptual development</a:t>
            </a:r>
          </a:p>
          <a:p>
            <a:pPr lvl="0" algn="ctr">
              <a:spcBef>
                <a:spcPct val="0"/>
              </a:spcBef>
            </a:pPr>
            <a:r>
              <a:rPr lang="en-NZ" sz="3200" b="1" dirty="0">
                <a:solidFill>
                  <a:srgbClr val="000000"/>
                </a:solidFill>
                <a:latin typeface="Arial"/>
                <a:ea typeface="+mj-ea"/>
                <a:cs typeface="Arial"/>
              </a:rPr>
              <a:t> </a:t>
            </a:r>
          </a:p>
        </p:txBody>
      </p:sp>
      <p:sp>
        <p:nvSpPr>
          <p:cNvPr id="8" name="Rectangle 7"/>
          <p:cNvSpPr/>
          <p:nvPr/>
        </p:nvSpPr>
        <p:spPr>
          <a:xfrm>
            <a:off x="1883070" y="-61502"/>
            <a:ext cx="5596404" cy="646331"/>
          </a:xfrm>
          <a:prstGeom prst="rect">
            <a:avLst/>
          </a:prstGeom>
        </p:spPr>
        <p:txBody>
          <a:bodyPr wrap="none">
            <a:spAutoFit/>
          </a:bodyPr>
          <a:lstStyle/>
          <a:p>
            <a:r>
              <a:rPr lang="en-US" sz="3600" b="1" dirty="0">
                <a:latin typeface="Arial" pitchFamily="34" charset="0"/>
                <a:cs typeface="Arial" pitchFamily="34" charset="0"/>
              </a:rPr>
              <a:t>Operations management</a:t>
            </a:r>
          </a:p>
        </p:txBody>
      </p:sp>
    </p:spTree>
    <p:extLst>
      <p:ext uri="{BB962C8B-B14F-4D97-AF65-F5344CB8AC3E}">
        <p14:creationId xmlns:p14="http://schemas.microsoft.com/office/powerpoint/2010/main" val="2494602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2955" y="1734207"/>
            <a:ext cx="8652682" cy="4755148"/>
          </a:xfrm>
          <a:prstGeom prst="rect">
            <a:avLst/>
          </a:prstGeom>
        </p:spPr>
        <p:txBody>
          <a:bodyPr wrap="square">
            <a:spAutoFit/>
          </a:bodyPr>
          <a:lstStyle/>
          <a:p>
            <a:pPr algn="just">
              <a:spcAft>
                <a:spcPts val="800"/>
              </a:spcAft>
            </a:pPr>
            <a:r>
              <a:rPr lang="en-NZ" sz="2000" dirty="0"/>
              <a:t>Mathematical development for</a:t>
            </a:r>
            <a:r>
              <a:rPr lang="en-GB" sz="2000" dirty="0">
                <a:solidFill>
                  <a:prstClr val="black"/>
                </a:solidFill>
                <a:ea typeface="Calibri" panose="020F0502020204030204" pitchFamily="34" charset="0"/>
                <a:cs typeface="Times New Roman" panose="02020603050405020304" pitchFamily="18" charset="0"/>
              </a:rPr>
              <a:t> proposing, comparing, validating particular sequencing and/or scheduling techniques. These comprise:</a:t>
            </a:r>
          </a:p>
          <a:p>
            <a:pPr lvl="1" algn="just">
              <a:spcAft>
                <a:spcPts val="800"/>
              </a:spcAft>
              <a:buFont typeface="Wingdings" pitchFamily="2" charset="2"/>
              <a:buChar char="Ø"/>
            </a:pPr>
            <a:r>
              <a:rPr lang="en-GB" sz="2000" dirty="0">
                <a:solidFill>
                  <a:prstClr val="black"/>
                </a:solidFill>
                <a:ea typeface="Calibri" panose="020F0502020204030204" pitchFamily="34" charset="0"/>
                <a:cs typeface="Times New Roman" panose="02020603050405020304" pitchFamily="18" charset="0"/>
              </a:rPr>
              <a:t> 40% of all OM papers  (319 papers)</a:t>
            </a:r>
            <a:endParaRPr lang="en-GB" sz="2000" dirty="0">
              <a:ea typeface="Calibri" panose="020F0502020204030204" pitchFamily="34" charset="0"/>
              <a:cs typeface="Times New Roman" panose="02020603050405020304" pitchFamily="18" charset="0"/>
            </a:endParaRPr>
          </a:p>
          <a:p>
            <a:pPr lvl="1" algn="just">
              <a:spcAft>
                <a:spcPts val="800"/>
              </a:spcAft>
              <a:buFont typeface="Wingdings" pitchFamily="2" charset="2"/>
              <a:buChar char="Ø"/>
            </a:pPr>
            <a:r>
              <a:rPr lang="en-GB" sz="2000" dirty="0">
                <a:ea typeface="Calibri" panose="020F0502020204030204" pitchFamily="34" charset="0"/>
                <a:cs typeface="Times New Roman" panose="02020603050405020304" pitchFamily="18" charset="0"/>
              </a:rPr>
              <a:t> 70% of TOC publications in A+ Journals (31 out of 44)</a:t>
            </a:r>
          </a:p>
          <a:p>
            <a:pPr algn="just">
              <a:spcAft>
                <a:spcPts val="800"/>
              </a:spcAft>
            </a:pPr>
            <a:r>
              <a:rPr lang="en-GB" sz="2000" b="1" dirty="0">
                <a:ea typeface="Calibri" panose="020F0502020204030204" pitchFamily="34" charset="0"/>
                <a:cs typeface="Times New Roman" panose="02020603050405020304" pitchFamily="18" charset="0"/>
              </a:rPr>
              <a:t>Simulation analysis </a:t>
            </a:r>
            <a:r>
              <a:rPr lang="en-GB" sz="2000" dirty="0">
                <a:ea typeface="Calibri" panose="020F0502020204030204" pitchFamily="34" charset="0"/>
                <a:cs typeface="Times New Roman" panose="02020603050405020304" pitchFamily="18" charset="0"/>
              </a:rPr>
              <a:t>(219 papers )</a:t>
            </a:r>
          </a:p>
          <a:p>
            <a:pPr algn="just">
              <a:spcAft>
                <a:spcPts val="800"/>
              </a:spcAft>
            </a:pPr>
            <a:r>
              <a:rPr lang="en-GB" sz="2000" dirty="0">
                <a:ea typeface="Calibri" panose="020F0502020204030204" pitchFamily="34" charset="0"/>
                <a:cs typeface="Times New Roman" panose="02020603050405020304" pitchFamily="18" charset="0"/>
              </a:rPr>
              <a:t>Nearly half (21 out of 44) of Publications that made it to A+ Journals used simulation to evaluate: </a:t>
            </a:r>
          </a:p>
          <a:p>
            <a:pPr lvl="2" algn="just">
              <a:spcAft>
                <a:spcPts val="800"/>
              </a:spcAft>
              <a:buFont typeface="Wingdings" pitchFamily="2" charset="2"/>
              <a:buChar char="Ø"/>
            </a:pPr>
            <a:r>
              <a:rPr lang="en-GB" sz="2000" dirty="0">
                <a:ea typeface="Calibri" panose="020F0502020204030204" pitchFamily="34" charset="0"/>
                <a:cs typeface="Times New Roman" panose="02020603050405020304" pitchFamily="18" charset="0"/>
              </a:rPr>
              <a:t>DBR performance </a:t>
            </a:r>
          </a:p>
          <a:p>
            <a:pPr lvl="2" algn="just">
              <a:spcAft>
                <a:spcPts val="800"/>
              </a:spcAft>
              <a:buFont typeface="Wingdings" pitchFamily="2" charset="2"/>
              <a:buChar char="Ø"/>
            </a:pPr>
            <a:r>
              <a:rPr lang="en-GB" sz="2000" dirty="0">
                <a:ea typeface="Calibri" panose="020F0502020204030204" pitchFamily="34" charset="0"/>
                <a:cs typeface="Times New Roman" panose="02020603050405020304" pitchFamily="18" charset="0"/>
              </a:rPr>
              <a:t>Heuristic decisions (batch sizing, buffer sizing, inventory trade-offs)</a:t>
            </a:r>
          </a:p>
          <a:p>
            <a:pPr algn="just">
              <a:spcAft>
                <a:spcPts val="800"/>
              </a:spcAft>
            </a:pPr>
            <a:r>
              <a:rPr lang="en-GB" sz="2000" b="1" dirty="0">
                <a:ea typeface="Calibri" panose="020F0502020204030204" pitchFamily="34" charset="0"/>
                <a:cs typeface="Times New Roman" panose="02020603050405020304" pitchFamily="18" charset="0"/>
              </a:rPr>
              <a:t>Mathematical algorithms  </a:t>
            </a:r>
            <a:r>
              <a:rPr lang="en-GB" sz="2000" dirty="0">
                <a:ea typeface="Calibri" panose="020F0502020204030204" pitchFamily="34" charset="0"/>
                <a:cs typeface="Times New Roman" panose="02020603050405020304" pitchFamily="18" charset="0"/>
              </a:rPr>
              <a:t>(108 papers )</a:t>
            </a:r>
          </a:p>
          <a:p>
            <a:pPr lvl="2" algn="just">
              <a:spcAft>
                <a:spcPts val="800"/>
              </a:spcAft>
            </a:pPr>
            <a:r>
              <a:rPr lang="en-GB" sz="2000" dirty="0">
                <a:ea typeface="Calibri" panose="020F0502020204030204" pitchFamily="34" charset="0"/>
                <a:cs typeface="Times New Roman" panose="02020603050405020304" pitchFamily="18" charset="0"/>
              </a:rPr>
              <a:t>28% of these papers used Fuzzy theory (30 papers)</a:t>
            </a:r>
          </a:p>
          <a:p>
            <a:pPr algn="just">
              <a:lnSpc>
                <a:spcPct val="115000"/>
              </a:lnSpc>
              <a:spcAft>
                <a:spcPts val="800"/>
              </a:spcAft>
            </a:pPr>
            <a:endParaRPr lang="en-GB" sz="2000" dirty="0">
              <a:ea typeface="Calibri" panose="020F0502020204030204" pitchFamily="34" charset="0"/>
              <a:cs typeface="Times New Roman" panose="02020603050405020304" pitchFamily="18" charset="0"/>
            </a:endParaRPr>
          </a:p>
        </p:txBody>
      </p:sp>
      <p:sp>
        <p:nvSpPr>
          <p:cNvPr id="7" name="Title 1"/>
          <p:cNvSpPr txBox="1">
            <a:spLocks/>
          </p:cNvSpPr>
          <p:nvPr/>
        </p:nvSpPr>
        <p:spPr>
          <a:xfrm>
            <a:off x="457200" y="818868"/>
            <a:ext cx="8229600" cy="1038507"/>
          </a:xfrm>
          <a:prstGeom prst="rect">
            <a:avLst/>
          </a:prstGeom>
        </p:spPr>
        <p:txBody>
          <a:bodyPr/>
          <a:lstStyle/>
          <a:p>
            <a:pPr lvl="0" algn="ctr">
              <a:spcBef>
                <a:spcPct val="0"/>
              </a:spcBef>
            </a:pPr>
            <a:r>
              <a:rPr lang="en-NZ" sz="3200" b="1" dirty="0">
                <a:solidFill>
                  <a:srgbClr val="000000"/>
                </a:solidFill>
                <a:latin typeface="Arial"/>
                <a:ea typeface="+mj-ea"/>
                <a:cs typeface="Arial"/>
              </a:rPr>
              <a:t>Methodological improvement</a:t>
            </a:r>
          </a:p>
          <a:p>
            <a:pPr algn="ctr">
              <a:spcBef>
                <a:spcPct val="0"/>
              </a:spcBef>
            </a:pPr>
            <a:r>
              <a:rPr lang="en-NZ" sz="3200" dirty="0"/>
              <a:t>Mathematical development</a:t>
            </a:r>
          </a:p>
          <a:p>
            <a:pPr lvl="0" algn="ctr">
              <a:spcBef>
                <a:spcPct val="0"/>
              </a:spcBef>
            </a:pPr>
            <a:r>
              <a:rPr lang="en-NZ" sz="3200" b="1" dirty="0">
                <a:solidFill>
                  <a:srgbClr val="000000"/>
                </a:solidFill>
                <a:latin typeface="Arial"/>
                <a:ea typeface="+mj-ea"/>
                <a:cs typeface="Arial"/>
              </a:rPr>
              <a:t> </a:t>
            </a:r>
          </a:p>
        </p:txBody>
      </p:sp>
      <p:sp>
        <p:nvSpPr>
          <p:cNvPr id="8" name="Rectangle 7"/>
          <p:cNvSpPr/>
          <p:nvPr/>
        </p:nvSpPr>
        <p:spPr>
          <a:xfrm>
            <a:off x="1883070" y="-61502"/>
            <a:ext cx="5596404" cy="646331"/>
          </a:xfrm>
          <a:prstGeom prst="rect">
            <a:avLst/>
          </a:prstGeom>
        </p:spPr>
        <p:txBody>
          <a:bodyPr wrap="none">
            <a:spAutoFit/>
          </a:bodyPr>
          <a:lstStyle/>
          <a:p>
            <a:r>
              <a:rPr lang="en-US" sz="3600" b="1" dirty="0">
                <a:latin typeface="Arial" pitchFamily="34" charset="0"/>
                <a:cs typeface="Arial" pitchFamily="34" charset="0"/>
              </a:rPr>
              <a:t>Operations management</a:t>
            </a:r>
          </a:p>
        </p:txBody>
      </p:sp>
    </p:spTree>
    <p:extLst>
      <p:ext uri="{BB962C8B-B14F-4D97-AF65-F5344CB8AC3E}">
        <p14:creationId xmlns:p14="http://schemas.microsoft.com/office/powerpoint/2010/main" val="2494602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494" y="16763"/>
            <a:ext cx="8229600" cy="690686"/>
          </a:xfrm>
        </p:spPr>
        <p:txBody>
          <a:bodyPr/>
          <a:lstStyle/>
          <a:p>
            <a:r>
              <a:rPr lang="en-NZ" dirty="0"/>
              <a:t>Application to Manufacturing </a:t>
            </a:r>
          </a:p>
        </p:txBody>
      </p:sp>
      <p:sp>
        <p:nvSpPr>
          <p:cNvPr id="10" name="TextBox 9"/>
          <p:cNvSpPr txBox="1"/>
          <p:nvPr/>
        </p:nvSpPr>
        <p:spPr>
          <a:xfrm>
            <a:off x="916335" y="1008993"/>
            <a:ext cx="1343125" cy="523220"/>
          </a:xfrm>
          <a:prstGeom prst="rect">
            <a:avLst/>
          </a:prstGeom>
          <a:noFill/>
        </p:spPr>
        <p:txBody>
          <a:bodyPr wrap="none" rtlCol="0">
            <a:spAutoFit/>
          </a:bodyPr>
          <a:lstStyle/>
          <a:p>
            <a:r>
              <a:rPr lang="en-NZ" sz="2800" b="1" dirty="0"/>
              <a:t>Context</a:t>
            </a:r>
          </a:p>
        </p:txBody>
      </p:sp>
      <p:pic>
        <p:nvPicPr>
          <p:cNvPr id="3075" name="Picture 3"/>
          <p:cNvPicPr>
            <a:picLocks noChangeAspect="1" noChangeArrowheads="1"/>
          </p:cNvPicPr>
          <p:nvPr/>
        </p:nvPicPr>
        <p:blipFill>
          <a:blip r:embed="rId3"/>
          <a:srcRect/>
          <a:stretch>
            <a:fillRect/>
          </a:stretch>
        </p:blipFill>
        <p:spPr bwMode="auto">
          <a:xfrm>
            <a:off x="0" y="1475251"/>
            <a:ext cx="8799094" cy="4877096"/>
          </a:xfrm>
          <a:prstGeom prst="rect">
            <a:avLst/>
          </a:prstGeom>
          <a:noFill/>
          <a:ln w="9525">
            <a:noFill/>
            <a:miter lim="800000"/>
            <a:headEnd/>
            <a:tailEnd/>
          </a:ln>
        </p:spPr>
      </p:pic>
    </p:spTree>
    <p:extLst>
      <p:ext uri="{BB962C8B-B14F-4D97-AF65-F5344CB8AC3E}">
        <p14:creationId xmlns:p14="http://schemas.microsoft.com/office/powerpoint/2010/main" val="3176432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37370" y="846914"/>
            <a:ext cx="2106089" cy="461665"/>
          </a:xfrm>
          <a:prstGeom prst="rect">
            <a:avLst/>
          </a:prstGeom>
          <a:noFill/>
        </p:spPr>
        <p:txBody>
          <a:bodyPr wrap="none" rtlCol="0">
            <a:spAutoFit/>
          </a:bodyPr>
          <a:lstStyle/>
          <a:p>
            <a:r>
              <a:rPr lang="en-NZ" sz="2400" b="1" dirty="0"/>
              <a:t>Processes used</a:t>
            </a:r>
            <a:endParaRPr lang="en-NZ" sz="2000" b="1" dirty="0"/>
          </a:p>
        </p:txBody>
      </p:sp>
      <p:sp>
        <p:nvSpPr>
          <p:cNvPr id="3" name="Rectangle 2"/>
          <p:cNvSpPr/>
          <p:nvPr/>
        </p:nvSpPr>
        <p:spPr>
          <a:xfrm>
            <a:off x="569494" y="1370134"/>
            <a:ext cx="8197476" cy="3836563"/>
          </a:xfrm>
          <a:prstGeom prst="rect">
            <a:avLst/>
          </a:prstGeom>
        </p:spPr>
        <p:txBody>
          <a:bodyPr wrap="square">
            <a:spAutoFit/>
          </a:bodyPr>
          <a:lstStyle/>
          <a:p>
            <a:pPr>
              <a:lnSpc>
                <a:spcPct val="107000"/>
              </a:lnSpc>
              <a:spcAft>
                <a:spcPts val="800"/>
              </a:spcAft>
            </a:pPr>
            <a:r>
              <a:rPr lang="en-NZ" sz="2400" dirty="0">
                <a:ea typeface="Calibri" panose="020F0502020204030204" pitchFamily="34" charset="0"/>
              </a:rPr>
              <a:t>Some organisations abandoned past practices replacing them with TOC and a holistic way. </a:t>
            </a:r>
          </a:p>
          <a:p>
            <a:pPr>
              <a:lnSpc>
                <a:spcPct val="107000"/>
              </a:lnSpc>
              <a:spcAft>
                <a:spcPts val="800"/>
              </a:spcAft>
            </a:pPr>
            <a:r>
              <a:rPr lang="en-NZ" sz="2400" dirty="0">
                <a:ea typeface="Calibri" panose="020F0502020204030204" pitchFamily="34" charset="0"/>
              </a:rPr>
              <a:t>Others applied some TOC techniques into their existing practices.</a:t>
            </a:r>
          </a:p>
          <a:p>
            <a:pPr marL="342900" lvl="0" indent="-342900">
              <a:lnSpc>
                <a:spcPct val="107000"/>
              </a:lnSpc>
              <a:spcAft>
                <a:spcPts val="0"/>
              </a:spcAft>
              <a:buFont typeface="Symbol" panose="05050102010706020507" pitchFamily="18" charset="2"/>
              <a:buChar char=""/>
            </a:pPr>
            <a:r>
              <a:rPr lang="en-NZ" sz="2400" dirty="0">
                <a:ea typeface="Calibri" panose="020F0502020204030204" pitchFamily="34" charset="0"/>
              </a:rPr>
              <a:t>Majority of reports applied 5FS </a:t>
            </a:r>
          </a:p>
          <a:p>
            <a:pPr marL="342900" lvl="0" indent="-342900">
              <a:lnSpc>
                <a:spcPct val="107000"/>
              </a:lnSpc>
              <a:spcAft>
                <a:spcPts val="0"/>
              </a:spcAft>
              <a:buFont typeface="Symbol" panose="05050102010706020507" pitchFamily="18" charset="2"/>
              <a:buChar char=""/>
            </a:pPr>
            <a:r>
              <a:rPr lang="en-NZ" sz="2400" dirty="0">
                <a:ea typeface="Calibri" panose="020F0502020204030204" pitchFamily="34" charset="0"/>
              </a:rPr>
              <a:t>We identified 16 reports of application of DBR</a:t>
            </a:r>
          </a:p>
          <a:p>
            <a:pPr marL="342900" lvl="0" indent="-342900">
              <a:lnSpc>
                <a:spcPct val="107000"/>
              </a:lnSpc>
              <a:spcAft>
                <a:spcPts val="0"/>
              </a:spcAft>
              <a:buFont typeface="Symbol" panose="05050102010706020507" pitchFamily="18" charset="2"/>
              <a:buChar char=""/>
            </a:pPr>
            <a:r>
              <a:rPr lang="en-NZ" sz="2400" dirty="0">
                <a:ea typeface="Calibri" panose="020F0502020204030204" pitchFamily="34" charset="0"/>
              </a:rPr>
              <a:t>Few applications of thinking process tools </a:t>
            </a:r>
          </a:p>
          <a:p>
            <a:pPr marL="342900" lvl="0" indent="-342900">
              <a:lnSpc>
                <a:spcPct val="107000"/>
              </a:lnSpc>
              <a:spcAft>
                <a:spcPts val="0"/>
              </a:spcAft>
              <a:buFont typeface="Symbol" panose="05050102010706020507" pitchFamily="18" charset="2"/>
              <a:buChar char=""/>
            </a:pPr>
            <a:r>
              <a:rPr lang="en-NZ" sz="2400" dirty="0">
                <a:ea typeface="Calibri" panose="020F0502020204030204" pitchFamily="34" charset="0"/>
              </a:rPr>
              <a:t>Only one report on application of SDBR</a:t>
            </a:r>
          </a:p>
          <a:p>
            <a:pPr marL="342900" lvl="0" indent="-342900">
              <a:lnSpc>
                <a:spcPct val="107000"/>
              </a:lnSpc>
              <a:spcAft>
                <a:spcPts val="800"/>
              </a:spcAft>
              <a:buFont typeface="Symbol" panose="05050102010706020507" pitchFamily="18" charset="2"/>
              <a:buChar char=""/>
            </a:pPr>
            <a:r>
              <a:rPr lang="en-NZ" sz="2400" dirty="0">
                <a:ea typeface="Calibri" panose="020F0502020204030204" pitchFamily="34" charset="0"/>
              </a:rPr>
              <a:t>Hybrid models: e.g. TOC &amp; MRP &amp; JIT</a:t>
            </a:r>
            <a:endParaRPr lang="en-NZ" dirty="0">
              <a:effectLst/>
              <a:ea typeface="Calibri" panose="020F0502020204030204" pitchFamily="34" charset="0"/>
            </a:endParaRPr>
          </a:p>
        </p:txBody>
      </p:sp>
      <p:sp>
        <p:nvSpPr>
          <p:cNvPr id="5" name="Title 1"/>
          <p:cNvSpPr txBox="1">
            <a:spLocks/>
          </p:cNvSpPr>
          <p:nvPr/>
        </p:nvSpPr>
        <p:spPr>
          <a:xfrm>
            <a:off x="537370" y="0"/>
            <a:ext cx="8229600" cy="690686"/>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NZ" sz="3500" b="1" i="0" u="none" strike="noStrike" kern="1200" cap="none" spc="0" normalizeH="0" baseline="0" noProof="0" dirty="0">
                <a:ln>
                  <a:noFill/>
                </a:ln>
                <a:solidFill>
                  <a:srgbClr val="000000"/>
                </a:solidFill>
                <a:effectLst/>
                <a:uLnTx/>
                <a:uFillTx/>
                <a:latin typeface="Arial"/>
                <a:ea typeface="+mj-ea"/>
                <a:cs typeface="Arial"/>
              </a:rPr>
              <a:t>Application to Manufacturing </a:t>
            </a:r>
          </a:p>
        </p:txBody>
      </p:sp>
    </p:spTree>
    <p:extLst>
      <p:ext uri="{BB962C8B-B14F-4D97-AF65-F5344CB8AC3E}">
        <p14:creationId xmlns:p14="http://schemas.microsoft.com/office/powerpoint/2010/main" val="160878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69493" y="846914"/>
            <a:ext cx="4696189" cy="461665"/>
          </a:xfrm>
          <a:prstGeom prst="rect">
            <a:avLst/>
          </a:prstGeom>
          <a:noFill/>
        </p:spPr>
        <p:txBody>
          <a:bodyPr wrap="square" rtlCol="0">
            <a:spAutoFit/>
          </a:bodyPr>
          <a:lstStyle/>
          <a:p>
            <a:r>
              <a:rPr lang="en-NZ" sz="2400" b="1" dirty="0"/>
              <a:t>Results of TOC application</a:t>
            </a:r>
            <a:endParaRPr lang="en-NZ" sz="2000" b="1" dirty="0"/>
          </a:p>
        </p:txBody>
      </p:sp>
      <p:sp>
        <p:nvSpPr>
          <p:cNvPr id="3" name="Rectangle 2"/>
          <p:cNvSpPr/>
          <p:nvPr/>
        </p:nvSpPr>
        <p:spPr>
          <a:xfrm>
            <a:off x="0" y="1370134"/>
            <a:ext cx="9144000" cy="6020879"/>
          </a:xfrm>
          <a:prstGeom prst="rect">
            <a:avLst/>
          </a:prstGeom>
        </p:spPr>
        <p:txBody>
          <a:bodyPr wrap="square">
            <a:spAutoFit/>
          </a:bodyPr>
          <a:lstStyle/>
          <a:p>
            <a:pPr>
              <a:spcAft>
                <a:spcPts val="800"/>
              </a:spcAft>
            </a:pPr>
            <a:r>
              <a:rPr lang="en-NZ" b="1" dirty="0"/>
              <a:t>Difficulties in obtaining quantitative data from existing published records of TOC application</a:t>
            </a:r>
          </a:p>
          <a:p>
            <a:pPr lvl="1">
              <a:spcAft>
                <a:spcPts val="800"/>
              </a:spcAft>
            </a:pPr>
            <a:r>
              <a:rPr lang="en-NZ" dirty="0"/>
              <a:t>Different manufacturers confront different types of problems</a:t>
            </a:r>
          </a:p>
          <a:p>
            <a:pPr lvl="1">
              <a:spcAft>
                <a:spcPts val="800"/>
              </a:spcAft>
            </a:pPr>
            <a:r>
              <a:rPr lang="en-NZ" dirty="0"/>
              <a:t>TOC application varies in different contexts</a:t>
            </a:r>
          </a:p>
          <a:p>
            <a:pPr lvl="1">
              <a:spcAft>
                <a:spcPts val="800"/>
              </a:spcAft>
            </a:pPr>
            <a:r>
              <a:rPr lang="en-NZ" dirty="0"/>
              <a:t>Different scholars report different types of improvements</a:t>
            </a:r>
          </a:p>
          <a:p>
            <a:pPr lvl="1">
              <a:spcAft>
                <a:spcPts val="800"/>
              </a:spcAft>
            </a:pPr>
            <a:r>
              <a:rPr lang="en-NZ" dirty="0"/>
              <a:t>Insufficient information</a:t>
            </a:r>
          </a:p>
          <a:p>
            <a:pPr>
              <a:spcAft>
                <a:spcPts val="800"/>
              </a:spcAft>
            </a:pPr>
            <a:r>
              <a:rPr lang="en-NZ" b="1" dirty="0"/>
              <a:t>Approaches used to evaluate TOC performance:</a:t>
            </a:r>
          </a:p>
          <a:p>
            <a:pPr marL="914400" lvl="1" indent="-457200">
              <a:spcAft>
                <a:spcPts val="800"/>
              </a:spcAft>
              <a:buFont typeface="+mj-lt"/>
              <a:buAutoNum type="arabicPeriod"/>
            </a:pPr>
            <a:r>
              <a:rPr lang="en-NZ" dirty="0"/>
              <a:t>By analysing how TOC adopters perform compared to other manufacturers. (e.g. Sale and Inman, 2003)</a:t>
            </a:r>
          </a:p>
          <a:p>
            <a:pPr marL="914400" lvl="1" indent="-457200">
              <a:spcAft>
                <a:spcPts val="800"/>
              </a:spcAft>
              <a:buFont typeface="+mj-lt"/>
              <a:buAutoNum type="arabicPeriod"/>
            </a:pPr>
            <a:r>
              <a:rPr lang="en-NZ" dirty="0"/>
              <a:t>By analysing correlation between adoption of various TOC method’s and organisation performance in a large pool of TOC and non TOC adaptors (</a:t>
            </a:r>
            <a:r>
              <a:rPr lang="en-NZ" dirty="0" err="1"/>
              <a:t>e.g</a:t>
            </a:r>
            <a:r>
              <a:rPr lang="en-NZ" dirty="0"/>
              <a:t> Inman, Sale, and Green, 2009) </a:t>
            </a:r>
          </a:p>
          <a:p>
            <a:pPr marL="914400" lvl="1" indent="-457200">
              <a:spcAft>
                <a:spcPts val="800"/>
              </a:spcAft>
              <a:buFont typeface="+mj-lt"/>
              <a:buAutoNum type="arabicPeriod"/>
            </a:pPr>
            <a:r>
              <a:rPr lang="en-NZ" dirty="0"/>
              <a:t>By analysing the impact of using TOC on performance of an organisation before and after TOC adoption (from published case studies) (</a:t>
            </a:r>
            <a:r>
              <a:rPr lang="en-NZ" dirty="0" err="1"/>
              <a:t>e.g</a:t>
            </a:r>
            <a:r>
              <a:rPr lang="en-NZ" dirty="0"/>
              <a:t> . Balderstone and Mabin,1998, World of TOC, 2000, IJOPM 2003)</a:t>
            </a:r>
          </a:p>
          <a:p>
            <a:pPr>
              <a:lnSpc>
                <a:spcPct val="107000"/>
              </a:lnSpc>
              <a:spcAft>
                <a:spcPts val="800"/>
              </a:spcAft>
            </a:pPr>
            <a:endParaRPr lang="en-NZ" sz="2000" dirty="0"/>
          </a:p>
          <a:p>
            <a:pPr>
              <a:lnSpc>
                <a:spcPct val="107000"/>
              </a:lnSpc>
              <a:spcAft>
                <a:spcPts val="800"/>
              </a:spcAft>
            </a:pPr>
            <a:endParaRPr lang="en-NZ" dirty="0"/>
          </a:p>
          <a:p>
            <a:pPr>
              <a:lnSpc>
                <a:spcPct val="107000"/>
              </a:lnSpc>
              <a:spcAft>
                <a:spcPts val="800"/>
              </a:spcAft>
            </a:pPr>
            <a:endParaRPr lang="en-NZ" dirty="0"/>
          </a:p>
        </p:txBody>
      </p:sp>
      <p:sp>
        <p:nvSpPr>
          <p:cNvPr id="5" name="Title 1"/>
          <p:cNvSpPr txBox="1">
            <a:spLocks/>
          </p:cNvSpPr>
          <p:nvPr/>
        </p:nvSpPr>
        <p:spPr>
          <a:xfrm>
            <a:off x="569494" y="0"/>
            <a:ext cx="8229600" cy="690686"/>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NZ" sz="3500" b="1" i="0" u="none" strike="noStrike" kern="1200" cap="none" spc="0" normalizeH="0" baseline="0" noProof="0" dirty="0">
                <a:ln>
                  <a:noFill/>
                </a:ln>
                <a:solidFill>
                  <a:srgbClr val="000000"/>
                </a:solidFill>
                <a:effectLst/>
                <a:uLnTx/>
                <a:uFillTx/>
                <a:latin typeface="Arial"/>
                <a:ea typeface="+mj-ea"/>
                <a:cs typeface="Arial"/>
              </a:rPr>
              <a:t>Application to Manufacturing </a:t>
            </a:r>
          </a:p>
        </p:txBody>
      </p:sp>
    </p:spTree>
    <p:extLst>
      <p:ext uri="{BB962C8B-B14F-4D97-AF65-F5344CB8AC3E}">
        <p14:creationId xmlns:p14="http://schemas.microsoft.com/office/powerpoint/2010/main" val="3209894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118340" y="929986"/>
            <a:ext cx="8699500" cy="5827713"/>
          </a:xfrm>
          <a:prstGeom prst="rect">
            <a:avLst/>
          </a:prstGeom>
          <a:noFill/>
          <a:ln w="9525">
            <a:noFill/>
            <a:miter lim="800000"/>
            <a:headEnd/>
            <a:tailEnd/>
          </a:ln>
          <a:effectLst/>
        </p:spPr>
      </p:pic>
      <p:sp>
        <p:nvSpPr>
          <p:cNvPr id="2" name="Title 1"/>
          <p:cNvSpPr>
            <a:spLocks noGrp="1"/>
          </p:cNvSpPr>
          <p:nvPr>
            <p:ph type="title"/>
          </p:nvPr>
        </p:nvSpPr>
        <p:spPr>
          <a:xfrm>
            <a:off x="569494" y="16763"/>
            <a:ext cx="8229600" cy="690686"/>
          </a:xfrm>
        </p:spPr>
        <p:txBody>
          <a:bodyPr/>
          <a:lstStyle/>
          <a:p>
            <a:r>
              <a:rPr lang="en-NZ" dirty="0"/>
              <a:t>Application to Services </a:t>
            </a:r>
          </a:p>
        </p:txBody>
      </p:sp>
      <p:sp>
        <p:nvSpPr>
          <p:cNvPr id="6" name="TextBox 5"/>
          <p:cNvSpPr txBox="1"/>
          <p:nvPr/>
        </p:nvSpPr>
        <p:spPr>
          <a:xfrm>
            <a:off x="0" y="838318"/>
            <a:ext cx="7886700" cy="1200329"/>
          </a:xfrm>
          <a:prstGeom prst="rect">
            <a:avLst/>
          </a:prstGeom>
          <a:noFill/>
        </p:spPr>
        <p:txBody>
          <a:bodyPr wrap="square" rtlCol="0">
            <a:spAutoFit/>
          </a:bodyPr>
          <a:lstStyle/>
          <a:p>
            <a:r>
              <a:rPr lang="en-NZ" sz="2400" b="1" dirty="0"/>
              <a:t>Context – case studies and suggested application areas </a:t>
            </a:r>
          </a:p>
          <a:p>
            <a:endParaRPr lang="en-NZ" sz="2800" b="1" dirty="0"/>
          </a:p>
          <a:p>
            <a:endParaRPr lang="en-NZ" sz="2000" dirty="0"/>
          </a:p>
        </p:txBody>
      </p:sp>
    </p:spTree>
    <p:extLst>
      <p:ext uri="{BB962C8B-B14F-4D97-AF65-F5344CB8AC3E}">
        <p14:creationId xmlns:p14="http://schemas.microsoft.com/office/powerpoint/2010/main" val="3703285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494" y="16763"/>
            <a:ext cx="8229600" cy="690686"/>
          </a:xfrm>
        </p:spPr>
        <p:txBody>
          <a:bodyPr/>
          <a:lstStyle/>
          <a:p>
            <a:r>
              <a:rPr lang="en-NZ" dirty="0"/>
              <a:t>Application to Services </a:t>
            </a:r>
          </a:p>
        </p:txBody>
      </p:sp>
      <p:sp>
        <p:nvSpPr>
          <p:cNvPr id="6" name="TextBox 5"/>
          <p:cNvSpPr txBox="1"/>
          <p:nvPr/>
        </p:nvSpPr>
        <p:spPr>
          <a:xfrm>
            <a:off x="0" y="810362"/>
            <a:ext cx="2859506" cy="1200329"/>
          </a:xfrm>
          <a:prstGeom prst="rect">
            <a:avLst/>
          </a:prstGeom>
          <a:noFill/>
        </p:spPr>
        <p:txBody>
          <a:bodyPr wrap="square" rtlCol="0">
            <a:spAutoFit/>
          </a:bodyPr>
          <a:lstStyle/>
          <a:p>
            <a:r>
              <a:rPr lang="en-NZ" sz="2400" b="1" dirty="0"/>
              <a:t>Process</a:t>
            </a:r>
          </a:p>
          <a:p>
            <a:endParaRPr lang="en-NZ" sz="2800" dirty="0"/>
          </a:p>
          <a:p>
            <a:endParaRPr lang="en-NZ" sz="2000" dirty="0"/>
          </a:p>
        </p:txBody>
      </p:sp>
      <p:sp>
        <p:nvSpPr>
          <p:cNvPr id="3" name="Rectangle 2"/>
          <p:cNvSpPr/>
          <p:nvPr/>
        </p:nvSpPr>
        <p:spPr>
          <a:xfrm>
            <a:off x="0" y="1203440"/>
            <a:ext cx="8082116" cy="8922058"/>
          </a:xfrm>
          <a:prstGeom prst="rect">
            <a:avLst/>
          </a:prstGeom>
        </p:spPr>
        <p:txBody>
          <a:bodyPr wrap="square">
            <a:spAutoFit/>
          </a:bodyPr>
          <a:lstStyle/>
          <a:p>
            <a:pPr>
              <a:spcAft>
                <a:spcPts val="800"/>
              </a:spcAft>
            </a:pPr>
            <a:r>
              <a:rPr lang="en-NZ" dirty="0">
                <a:ea typeface="Calibri" panose="020F0502020204030204" pitchFamily="34" charset="0"/>
              </a:rPr>
              <a:t>Practices within service industry </a:t>
            </a:r>
            <a:r>
              <a:rPr lang="en-NZ" b="1" dirty="0">
                <a:ea typeface="Calibri" panose="020F0502020204030204" pitchFamily="34" charset="0"/>
              </a:rPr>
              <a:t>healthcare</a:t>
            </a:r>
            <a:r>
              <a:rPr lang="en-NZ" dirty="0">
                <a:ea typeface="Calibri" panose="020F0502020204030204" pitchFamily="34" charset="0"/>
              </a:rPr>
              <a:t>:</a:t>
            </a:r>
          </a:p>
          <a:p>
            <a:pPr lvl="2">
              <a:spcAft>
                <a:spcPts val="800"/>
              </a:spcAft>
            </a:pPr>
            <a:r>
              <a:rPr lang="en-NZ" dirty="0">
                <a:ea typeface="Calibri" panose="020F0502020204030204" pitchFamily="34" charset="0"/>
              </a:rPr>
              <a:t>Major focus has been on flow, care pathways, and healthcare logistics:</a:t>
            </a:r>
          </a:p>
          <a:p>
            <a:pPr marL="1257300" lvl="2" indent="-342900">
              <a:buFont typeface="Symbol" panose="05050102010706020507" pitchFamily="18" charset="2"/>
              <a:buChar char=""/>
            </a:pPr>
            <a:r>
              <a:rPr lang="en-NZ" dirty="0">
                <a:ea typeface="Calibri" panose="020F0502020204030204" pitchFamily="34" charset="0"/>
              </a:rPr>
              <a:t>Application of DBR</a:t>
            </a:r>
          </a:p>
          <a:p>
            <a:pPr marL="1257300" lvl="2" indent="-342900">
              <a:spcAft>
                <a:spcPts val="800"/>
              </a:spcAft>
              <a:buFont typeface="Symbol" panose="05050102010706020507" pitchFamily="18" charset="2"/>
              <a:buChar char=""/>
            </a:pPr>
            <a:r>
              <a:rPr lang="en-NZ" dirty="0">
                <a:ea typeface="Calibri" panose="020F0502020204030204" pitchFamily="34" charset="0"/>
              </a:rPr>
              <a:t>Hybrid methods (TOC, Six Sigma, business process redesign, Lean, and simulation)</a:t>
            </a:r>
          </a:p>
          <a:p>
            <a:pPr lvl="2">
              <a:spcAft>
                <a:spcPts val="800"/>
              </a:spcAft>
            </a:pPr>
            <a:r>
              <a:rPr lang="en-NZ" dirty="0">
                <a:ea typeface="Calibri" panose="020F0502020204030204" pitchFamily="34" charset="0"/>
              </a:rPr>
              <a:t>A few applied Thinking Process tools</a:t>
            </a:r>
          </a:p>
          <a:p>
            <a:pPr lvl="2">
              <a:spcAft>
                <a:spcPts val="800"/>
              </a:spcAft>
            </a:pPr>
            <a:r>
              <a:rPr lang="en-NZ" dirty="0">
                <a:ea typeface="Calibri" panose="020F0502020204030204" pitchFamily="34" charset="0"/>
              </a:rPr>
              <a:t>5FS and TOC measurements system</a:t>
            </a:r>
          </a:p>
          <a:p>
            <a:pPr>
              <a:spcAft>
                <a:spcPts val="800"/>
              </a:spcAft>
            </a:pPr>
            <a:r>
              <a:rPr lang="en-NZ" dirty="0">
                <a:ea typeface="Calibri" panose="020F0502020204030204" pitchFamily="34" charset="0"/>
              </a:rPr>
              <a:t>Practices within Administration</a:t>
            </a:r>
          </a:p>
          <a:p>
            <a:pPr marL="1257300" lvl="2" indent="-342900">
              <a:buFont typeface="Symbol" panose="05050102010706020507" pitchFamily="18" charset="2"/>
              <a:buChar char=""/>
            </a:pPr>
            <a:r>
              <a:rPr lang="en-NZ" dirty="0">
                <a:ea typeface="Calibri" panose="020F0502020204030204" pitchFamily="34" charset="0"/>
              </a:rPr>
              <a:t>Five focusing steps </a:t>
            </a:r>
          </a:p>
          <a:p>
            <a:pPr marL="1257300" lvl="2" indent="-342900">
              <a:buFont typeface="Symbol" panose="05050102010706020507" pitchFamily="18" charset="2"/>
              <a:buChar char=""/>
            </a:pPr>
            <a:r>
              <a:rPr lang="en-NZ" dirty="0">
                <a:ea typeface="Calibri" panose="020F0502020204030204" pitchFamily="34" charset="0"/>
              </a:rPr>
              <a:t>Application of </a:t>
            </a:r>
            <a:r>
              <a:rPr lang="en-NZ" dirty="0" err="1">
                <a:ea typeface="Calibri" panose="020F0502020204030204" pitchFamily="34" charset="0"/>
              </a:rPr>
              <a:t>DBR</a:t>
            </a:r>
            <a:r>
              <a:rPr lang="en-NZ" dirty="0">
                <a:ea typeface="Calibri" panose="020F0502020204030204" pitchFamily="34" charset="0"/>
              </a:rPr>
              <a:t> and </a:t>
            </a:r>
            <a:r>
              <a:rPr lang="en-NZ" dirty="0" err="1">
                <a:ea typeface="Calibri" panose="020F0502020204030204" pitchFamily="34" charset="0"/>
              </a:rPr>
              <a:t>VATI</a:t>
            </a:r>
            <a:r>
              <a:rPr lang="en-NZ" dirty="0">
                <a:ea typeface="Calibri" panose="020F0502020204030204" pitchFamily="34" charset="0"/>
              </a:rPr>
              <a:t> analysis</a:t>
            </a:r>
          </a:p>
          <a:p>
            <a:pPr marL="1257300" lvl="2" indent="-342900">
              <a:spcAft>
                <a:spcPts val="800"/>
              </a:spcAft>
              <a:buFont typeface="Symbol" panose="05050102010706020507" pitchFamily="18" charset="2"/>
              <a:buChar char=""/>
            </a:pPr>
            <a:r>
              <a:rPr lang="en-NZ" dirty="0">
                <a:ea typeface="Calibri" panose="020F0502020204030204" pitchFamily="34" charset="0"/>
              </a:rPr>
              <a:t>Hybrid methods (TOC, Six Sigma, business process redesign, Lean, and simulation)</a:t>
            </a:r>
          </a:p>
          <a:p>
            <a:pPr>
              <a:spcAft>
                <a:spcPts val="800"/>
              </a:spcAft>
            </a:pPr>
            <a:r>
              <a:rPr lang="en-NZ" dirty="0">
                <a:ea typeface="Calibri" panose="020F0502020204030204" pitchFamily="34" charset="0"/>
              </a:rPr>
              <a:t> </a:t>
            </a:r>
          </a:p>
          <a:p>
            <a:pPr lvl="2">
              <a:spcAft>
                <a:spcPts val="800"/>
              </a:spcAft>
            </a:pPr>
            <a:endParaRPr lang="en-NZ" dirty="0">
              <a:ea typeface="Calibri" panose="020F0502020204030204" pitchFamily="34" charset="0"/>
            </a:endParaRPr>
          </a:p>
          <a:p>
            <a:pPr lvl="2">
              <a:spcAft>
                <a:spcPts val="800"/>
              </a:spcAft>
            </a:pPr>
            <a:endParaRPr lang="en-NZ" dirty="0">
              <a:ea typeface="Calibri" panose="020F0502020204030204" pitchFamily="34" charset="0"/>
            </a:endParaRPr>
          </a:p>
          <a:p>
            <a:pPr lvl="2">
              <a:spcAft>
                <a:spcPts val="800"/>
              </a:spcAft>
            </a:pPr>
            <a:endParaRPr lang="en-NZ" dirty="0">
              <a:ea typeface="Calibri" panose="020F0502020204030204" pitchFamily="34" charset="0"/>
            </a:endParaRPr>
          </a:p>
          <a:p>
            <a:pPr lvl="2">
              <a:spcAft>
                <a:spcPts val="800"/>
              </a:spcAft>
            </a:pPr>
            <a:endParaRPr lang="en-NZ" dirty="0">
              <a:ea typeface="Calibri" panose="020F0502020204030204" pitchFamily="34" charset="0"/>
            </a:endParaRPr>
          </a:p>
          <a:p>
            <a:pPr lvl="2">
              <a:spcAft>
                <a:spcPts val="800"/>
              </a:spcAft>
            </a:pPr>
            <a:endParaRPr lang="en-NZ" dirty="0">
              <a:ea typeface="Calibri" panose="020F0502020204030204" pitchFamily="34" charset="0"/>
            </a:endParaRPr>
          </a:p>
          <a:p>
            <a:pPr lvl="2">
              <a:spcAft>
                <a:spcPts val="800"/>
              </a:spcAft>
            </a:pPr>
            <a:endParaRPr lang="en-NZ" dirty="0">
              <a:ea typeface="Calibri" panose="020F0502020204030204" pitchFamily="34" charset="0"/>
            </a:endParaRPr>
          </a:p>
          <a:p>
            <a:pPr lvl="2">
              <a:spcAft>
                <a:spcPts val="800"/>
              </a:spcAft>
            </a:pPr>
            <a:endParaRPr lang="en-NZ" dirty="0">
              <a:ea typeface="Calibri" panose="020F0502020204030204" pitchFamily="34" charset="0"/>
            </a:endParaRPr>
          </a:p>
          <a:p>
            <a:pPr>
              <a:spcAft>
                <a:spcPts val="800"/>
              </a:spcAft>
            </a:pPr>
            <a:endParaRPr lang="en-NZ" dirty="0">
              <a:ea typeface="Calibri" panose="020F0502020204030204" pitchFamily="34" charset="0"/>
            </a:endParaRPr>
          </a:p>
          <a:p>
            <a:pPr lvl="2">
              <a:lnSpc>
                <a:spcPct val="107000"/>
              </a:lnSpc>
            </a:pPr>
            <a:endParaRPr lang="en-NZ" dirty="0">
              <a:ea typeface="Calibri" panose="020F0502020204030204" pitchFamily="34" charset="0"/>
            </a:endParaRPr>
          </a:p>
          <a:p>
            <a:pPr>
              <a:spcAft>
                <a:spcPts val="800"/>
              </a:spcAft>
            </a:pPr>
            <a:endParaRPr lang="en-NZ" dirty="0"/>
          </a:p>
          <a:p>
            <a:pPr>
              <a:lnSpc>
                <a:spcPct val="107000"/>
              </a:lnSpc>
              <a:spcAft>
                <a:spcPts val="800"/>
              </a:spcAft>
            </a:pPr>
            <a:endParaRPr lang="en-NZ" dirty="0">
              <a:latin typeface="Times New Roman" panose="02020603050405020304" pitchFamily="18" charset="0"/>
              <a:ea typeface="Calibri" panose="020F0502020204030204" pitchFamily="34" charset="0"/>
            </a:endParaRPr>
          </a:p>
          <a:p>
            <a:pPr>
              <a:lnSpc>
                <a:spcPct val="107000"/>
              </a:lnSpc>
              <a:spcAft>
                <a:spcPts val="800"/>
              </a:spcAft>
            </a:pPr>
            <a:endParaRPr lang="en-NZ"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45269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494" y="16763"/>
            <a:ext cx="8229600" cy="690686"/>
          </a:xfrm>
        </p:spPr>
        <p:txBody>
          <a:bodyPr/>
          <a:lstStyle/>
          <a:p>
            <a:r>
              <a:rPr lang="en-NZ" dirty="0"/>
              <a:t>Application to Services</a:t>
            </a:r>
          </a:p>
        </p:txBody>
      </p:sp>
      <p:sp>
        <p:nvSpPr>
          <p:cNvPr id="6" name="TextBox 5"/>
          <p:cNvSpPr txBox="1"/>
          <p:nvPr/>
        </p:nvSpPr>
        <p:spPr>
          <a:xfrm>
            <a:off x="569494" y="838318"/>
            <a:ext cx="2847474" cy="1200329"/>
          </a:xfrm>
          <a:prstGeom prst="rect">
            <a:avLst/>
          </a:prstGeom>
          <a:noFill/>
        </p:spPr>
        <p:txBody>
          <a:bodyPr wrap="square" rtlCol="0">
            <a:spAutoFit/>
          </a:bodyPr>
          <a:lstStyle/>
          <a:p>
            <a:r>
              <a:rPr lang="en-NZ" sz="2400" b="1" dirty="0"/>
              <a:t>Result</a:t>
            </a:r>
          </a:p>
          <a:p>
            <a:endParaRPr lang="en-NZ" sz="2800" b="1" dirty="0"/>
          </a:p>
          <a:p>
            <a:endParaRPr lang="en-NZ" sz="2000" dirty="0"/>
          </a:p>
        </p:txBody>
      </p:sp>
      <p:sp>
        <p:nvSpPr>
          <p:cNvPr id="3" name="Rectangle 2"/>
          <p:cNvSpPr/>
          <p:nvPr/>
        </p:nvSpPr>
        <p:spPr>
          <a:xfrm>
            <a:off x="224588" y="1323833"/>
            <a:ext cx="8574506" cy="4975721"/>
          </a:xfrm>
          <a:prstGeom prst="rect">
            <a:avLst/>
          </a:prstGeom>
        </p:spPr>
        <p:txBody>
          <a:bodyPr wrap="square">
            <a:spAutoFit/>
          </a:bodyPr>
          <a:lstStyle/>
          <a:p>
            <a:pPr>
              <a:spcAft>
                <a:spcPts val="800"/>
              </a:spcAft>
            </a:pPr>
            <a:r>
              <a:rPr lang="en-NZ" dirty="0"/>
              <a:t>Service industry </a:t>
            </a:r>
            <a:r>
              <a:rPr lang="en-NZ" dirty="0" smtClean="0"/>
              <a:t>presents </a:t>
            </a:r>
            <a:r>
              <a:rPr lang="en-NZ" dirty="0"/>
              <a:t>a </a:t>
            </a:r>
            <a:r>
              <a:rPr lang="en-NZ" dirty="0" smtClean="0"/>
              <a:t>smaller but growing application </a:t>
            </a:r>
            <a:r>
              <a:rPr lang="en-NZ" dirty="0"/>
              <a:t>area compared to manufacturing</a:t>
            </a:r>
          </a:p>
          <a:p>
            <a:pPr>
              <a:spcAft>
                <a:spcPts val="800"/>
              </a:spcAft>
            </a:pPr>
            <a:endParaRPr lang="en-NZ" dirty="0"/>
          </a:p>
          <a:p>
            <a:pPr>
              <a:spcAft>
                <a:spcPts val="800"/>
              </a:spcAft>
            </a:pPr>
            <a:r>
              <a:rPr lang="en-NZ" dirty="0"/>
              <a:t>The results of application are also not as good as in manufacturing  </a:t>
            </a:r>
          </a:p>
          <a:p>
            <a:pPr>
              <a:spcAft>
                <a:spcPts val="800"/>
              </a:spcAft>
            </a:pPr>
            <a:endParaRPr lang="en-NZ" dirty="0"/>
          </a:p>
          <a:p>
            <a:pPr>
              <a:spcAft>
                <a:spcPts val="800"/>
              </a:spcAft>
            </a:pPr>
            <a:r>
              <a:rPr lang="en-NZ" dirty="0"/>
              <a:t>Some of the reasons:</a:t>
            </a:r>
          </a:p>
          <a:p>
            <a:pPr lvl="1">
              <a:spcAft>
                <a:spcPts val="800"/>
              </a:spcAft>
            </a:pPr>
            <a:r>
              <a:rPr lang="en-NZ" b="1" dirty="0"/>
              <a:t>Visibility</a:t>
            </a:r>
            <a:r>
              <a:rPr lang="en-NZ" dirty="0"/>
              <a:t> as barrier to adopting TOC in service industry </a:t>
            </a:r>
          </a:p>
          <a:p>
            <a:pPr lvl="1">
              <a:spcAft>
                <a:spcPts val="800"/>
              </a:spcAft>
            </a:pPr>
            <a:r>
              <a:rPr lang="en-NZ" dirty="0"/>
              <a:t>Perceived disadvantages of focus on flow in healthcare: </a:t>
            </a:r>
          </a:p>
          <a:p>
            <a:pPr marL="1200150" lvl="2" indent="-285750">
              <a:spcAft>
                <a:spcPts val="800"/>
              </a:spcAft>
              <a:buFont typeface="Arial" panose="020B0604020202020204" pitchFamily="34" charset="0"/>
              <a:buChar char="•"/>
            </a:pPr>
            <a:r>
              <a:rPr lang="en-NZ" dirty="0"/>
              <a:t>dehumanises the process</a:t>
            </a:r>
          </a:p>
          <a:p>
            <a:pPr marL="1200150" lvl="2" indent="-285750">
              <a:spcAft>
                <a:spcPts val="800"/>
              </a:spcAft>
              <a:buFont typeface="Arial" panose="020B0604020202020204" pitchFamily="34" charset="0"/>
              <a:buChar char="•"/>
            </a:pPr>
            <a:r>
              <a:rPr lang="en-NZ" dirty="0"/>
              <a:t>reducing the patient’s choices and personal relationship between the health professional</a:t>
            </a:r>
          </a:p>
          <a:p>
            <a:pPr marL="1200150" lvl="2" indent="-285750">
              <a:spcAft>
                <a:spcPts val="800"/>
              </a:spcAft>
              <a:buFont typeface="Arial" panose="020B0604020202020204" pitchFamily="34" charset="0"/>
              <a:buChar char="•"/>
            </a:pPr>
            <a:r>
              <a:rPr lang="en-NZ" dirty="0"/>
              <a:t>potential mistrust caused by control mechanisms</a:t>
            </a:r>
          </a:p>
          <a:p>
            <a:pPr>
              <a:spcAft>
                <a:spcPts val="800"/>
              </a:spcAft>
            </a:pPr>
            <a:endParaRPr lang="en-NZ" sz="1400" dirty="0">
              <a:effectLst/>
              <a:latin typeface="Times New Roman" panose="02020603050405020304" pitchFamily="18" charset="0"/>
              <a:ea typeface="Calibri" panose="020F0502020204030204" pitchFamily="34" charset="0"/>
            </a:endParaRPr>
          </a:p>
          <a:p>
            <a:pPr>
              <a:spcAft>
                <a:spcPts val="800"/>
              </a:spcAft>
            </a:pPr>
            <a:endParaRPr lang="en-NZ"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38093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868"/>
            <a:ext cx="8229600" cy="690686"/>
          </a:xfrm>
        </p:spPr>
        <p:txBody>
          <a:bodyPr/>
          <a:lstStyle/>
          <a:p>
            <a:r>
              <a:rPr lang="en-NZ" dirty="0"/>
              <a:t>Aims and background</a:t>
            </a:r>
          </a:p>
        </p:txBody>
      </p:sp>
      <p:sp>
        <p:nvSpPr>
          <p:cNvPr id="4" name="Content Placeholder 3"/>
          <p:cNvSpPr>
            <a:spLocks noGrp="1"/>
          </p:cNvSpPr>
          <p:nvPr>
            <p:ph idx="1"/>
          </p:nvPr>
        </p:nvSpPr>
        <p:spPr>
          <a:xfrm>
            <a:off x="440267" y="1215061"/>
            <a:ext cx="8229600" cy="4538566"/>
          </a:xfrm>
        </p:spPr>
        <p:txBody>
          <a:bodyPr>
            <a:normAutofit fontScale="85000" lnSpcReduction="20000"/>
          </a:bodyPr>
          <a:lstStyle/>
          <a:p>
            <a:endParaRPr lang="en-NZ" dirty="0"/>
          </a:p>
          <a:p>
            <a:r>
              <a:rPr lang="en-NZ" dirty="0"/>
              <a:t>Aim – to bridge gap between academics and practitioners and to hold a mirror to see what outsiders see of TOC (what is available to academic researchers on TOC? What view are we presenting to the academic world?</a:t>
            </a:r>
          </a:p>
          <a:p>
            <a:endParaRPr lang="en-NZ" dirty="0"/>
          </a:p>
          <a:p>
            <a:r>
              <a:rPr lang="en-US" dirty="0"/>
              <a:t>Database to record:</a:t>
            </a:r>
          </a:p>
          <a:p>
            <a:pPr>
              <a:buNone/>
            </a:pPr>
            <a:r>
              <a:rPr lang="en-US" dirty="0"/>
              <a:t>	 TOC publications available in the published </a:t>
            </a:r>
            <a:br>
              <a:rPr lang="en-US" dirty="0"/>
            </a:br>
            <a:r>
              <a:rPr lang="en-US" dirty="0"/>
              <a:t>‘academic’  literature </a:t>
            </a:r>
          </a:p>
          <a:p>
            <a:pPr>
              <a:buNone/>
            </a:pPr>
            <a:r>
              <a:rPr lang="en-US" dirty="0"/>
              <a:t>	Follows on from The World of the Theory of Constraints bibliography</a:t>
            </a:r>
          </a:p>
          <a:p>
            <a:endParaRPr lang="en-NZ" dirty="0"/>
          </a:p>
        </p:txBody>
      </p:sp>
      <p:pic>
        <p:nvPicPr>
          <p:cNvPr id="2" name="Picture 1"/>
          <p:cNvPicPr>
            <a:picLocks noChangeAspect="1"/>
          </p:cNvPicPr>
          <p:nvPr/>
        </p:nvPicPr>
        <p:blipFill>
          <a:blip r:embed="rId2"/>
          <a:stretch>
            <a:fillRect/>
          </a:stretch>
        </p:blipFill>
        <p:spPr>
          <a:xfrm>
            <a:off x="7360920" y="4597932"/>
            <a:ext cx="1536382" cy="2260068"/>
          </a:xfrm>
          <a:prstGeom prst="rect">
            <a:avLst/>
          </a:prstGeom>
        </p:spPr>
      </p:pic>
    </p:spTree>
    <p:extLst>
      <p:ext uri="{BB962C8B-B14F-4D97-AF65-F5344CB8AC3E}">
        <p14:creationId xmlns:p14="http://schemas.microsoft.com/office/powerpoint/2010/main" val="1746820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0686"/>
          </a:xfrm>
        </p:spPr>
        <p:txBody>
          <a:bodyPr/>
          <a:lstStyle/>
          <a:p>
            <a:r>
              <a:rPr lang="en-US" dirty="0"/>
              <a:t>Most cited </a:t>
            </a:r>
            <a:r>
              <a:rPr lang="en-US" dirty="0" smtClean="0"/>
              <a:t>papers* </a:t>
            </a:r>
            <a:r>
              <a:rPr lang="en-US" dirty="0"/>
              <a:t>– Scopus</a:t>
            </a:r>
          </a:p>
        </p:txBody>
      </p:sp>
      <p:pic>
        <p:nvPicPr>
          <p:cNvPr id="6148" name="Picture 4"/>
          <p:cNvPicPr>
            <a:picLocks noChangeAspect="1" noChangeArrowheads="1"/>
          </p:cNvPicPr>
          <p:nvPr/>
        </p:nvPicPr>
        <p:blipFill>
          <a:blip r:embed="rId3"/>
          <a:srcRect/>
          <a:stretch>
            <a:fillRect/>
          </a:stretch>
        </p:blipFill>
        <p:spPr bwMode="auto">
          <a:xfrm>
            <a:off x="0" y="935619"/>
            <a:ext cx="9144000" cy="5922381"/>
          </a:xfrm>
          <a:prstGeom prst="rect">
            <a:avLst/>
          </a:prstGeom>
          <a:noFill/>
          <a:ln w="9525">
            <a:noFill/>
            <a:miter lim="800000"/>
            <a:headEnd/>
            <a:tailEnd/>
          </a:ln>
        </p:spPr>
      </p:pic>
      <p:sp>
        <p:nvSpPr>
          <p:cNvPr id="3" name="TextBox 2"/>
          <p:cNvSpPr txBox="1"/>
          <p:nvPr/>
        </p:nvSpPr>
        <p:spPr>
          <a:xfrm>
            <a:off x="357809" y="6486939"/>
            <a:ext cx="4757530" cy="338554"/>
          </a:xfrm>
          <a:prstGeom prst="rect">
            <a:avLst/>
          </a:prstGeom>
          <a:noFill/>
        </p:spPr>
        <p:txBody>
          <a:bodyPr wrap="square" rtlCol="0">
            <a:spAutoFit/>
          </a:bodyPr>
          <a:lstStyle/>
          <a:p>
            <a:r>
              <a:rPr lang="en-NZ" sz="1600" dirty="0" smtClean="0"/>
              <a:t>* Based on search using “theory of constraints”</a:t>
            </a:r>
            <a:endParaRPr lang="en-NZ"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0686"/>
          </a:xfrm>
        </p:spPr>
        <p:txBody>
          <a:bodyPr/>
          <a:lstStyle/>
          <a:p>
            <a:r>
              <a:rPr lang="en-US" dirty="0"/>
              <a:t>Most cited papers* – Google scholar</a:t>
            </a:r>
          </a:p>
        </p:txBody>
      </p:sp>
      <p:pic>
        <p:nvPicPr>
          <p:cNvPr id="5" name="Picture 4"/>
          <p:cNvPicPr/>
          <p:nvPr/>
        </p:nvPicPr>
        <p:blipFill>
          <a:blip r:embed="rId3" cstate="print"/>
          <a:srcRect/>
          <a:stretch>
            <a:fillRect/>
          </a:stretch>
        </p:blipFill>
        <p:spPr bwMode="auto">
          <a:xfrm>
            <a:off x="106017" y="887896"/>
            <a:ext cx="9037983" cy="5970104"/>
          </a:xfrm>
          <a:prstGeom prst="rect">
            <a:avLst/>
          </a:prstGeom>
          <a:noFill/>
          <a:ln w="9525">
            <a:noFill/>
            <a:miter lim="800000"/>
            <a:headEnd/>
            <a:tailEnd/>
          </a:ln>
        </p:spPr>
      </p:pic>
      <p:sp>
        <p:nvSpPr>
          <p:cNvPr id="3" name="TextBox 2"/>
          <p:cNvSpPr txBox="1"/>
          <p:nvPr/>
        </p:nvSpPr>
        <p:spPr>
          <a:xfrm>
            <a:off x="537210" y="6477238"/>
            <a:ext cx="8069580" cy="369332"/>
          </a:xfrm>
          <a:prstGeom prst="rect">
            <a:avLst/>
          </a:prstGeom>
          <a:noFill/>
        </p:spPr>
        <p:txBody>
          <a:bodyPr wrap="square" rtlCol="0">
            <a:spAutoFit/>
          </a:bodyPr>
          <a:lstStyle/>
          <a:p>
            <a:r>
              <a:rPr lang="en-NZ" dirty="0"/>
              <a:t>*Based on search using ‘theory of constraints’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0686"/>
          </a:xfrm>
        </p:spPr>
        <p:txBody>
          <a:bodyPr/>
          <a:lstStyle/>
          <a:p>
            <a:r>
              <a:rPr lang="en-NZ" dirty="0"/>
              <a:t>Findings</a:t>
            </a:r>
          </a:p>
        </p:txBody>
      </p:sp>
      <p:sp>
        <p:nvSpPr>
          <p:cNvPr id="3" name="Content Placeholder 2"/>
          <p:cNvSpPr>
            <a:spLocks noGrp="1"/>
          </p:cNvSpPr>
          <p:nvPr>
            <p:ph idx="1"/>
          </p:nvPr>
        </p:nvSpPr>
        <p:spPr>
          <a:xfrm>
            <a:off x="457200" y="930166"/>
            <a:ext cx="8686800" cy="5195997"/>
          </a:xfrm>
        </p:spPr>
        <p:txBody>
          <a:bodyPr>
            <a:normAutofit/>
          </a:bodyPr>
          <a:lstStyle/>
          <a:p>
            <a:pPr>
              <a:buFont typeface="Wingdings" pitchFamily="2" charset="2"/>
              <a:buChar char="Ø"/>
            </a:pPr>
            <a:r>
              <a:rPr lang="en-NZ" dirty="0"/>
              <a:t>Mathematical developments make it into A+ journals</a:t>
            </a:r>
          </a:p>
          <a:p>
            <a:pPr>
              <a:buFont typeface="Wingdings" pitchFamily="2" charset="2"/>
              <a:buChar char="Ø"/>
            </a:pPr>
            <a:r>
              <a:rPr lang="en-NZ" dirty="0"/>
              <a:t>Only 7% of A+ papers and none of most cited papers describe actual applications</a:t>
            </a:r>
          </a:p>
          <a:p>
            <a:pPr>
              <a:buFont typeface="Wingdings" pitchFamily="2" charset="2"/>
              <a:buChar char="Ø"/>
            </a:pPr>
            <a:r>
              <a:rPr lang="en-NZ" dirty="0"/>
              <a:t>Most cited papers are </a:t>
            </a:r>
          </a:p>
          <a:p>
            <a:pPr lvl="2"/>
            <a:r>
              <a:rPr lang="en-NZ" sz="2600" dirty="0"/>
              <a:t>Introductory papers </a:t>
            </a:r>
          </a:p>
          <a:p>
            <a:pPr lvl="2"/>
            <a:r>
              <a:rPr lang="en-NZ" sz="2600" dirty="0"/>
              <a:t>Literature reviews</a:t>
            </a:r>
          </a:p>
          <a:p>
            <a:pPr lvl="2"/>
            <a:r>
              <a:rPr lang="en-NZ" sz="2600" dirty="0"/>
              <a:t>Comparative analysis </a:t>
            </a:r>
            <a:endParaRPr lang="en-NZ" dirty="0"/>
          </a:p>
        </p:txBody>
      </p:sp>
    </p:spTree>
    <p:extLst>
      <p:ext uri="{BB962C8B-B14F-4D97-AF65-F5344CB8AC3E}">
        <p14:creationId xmlns:p14="http://schemas.microsoft.com/office/powerpoint/2010/main" val="3936237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Implications</a:t>
            </a:r>
          </a:p>
        </p:txBody>
      </p:sp>
      <p:sp>
        <p:nvSpPr>
          <p:cNvPr id="3" name="Content Placeholder 2"/>
          <p:cNvSpPr>
            <a:spLocks noGrp="1"/>
          </p:cNvSpPr>
          <p:nvPr>
            <p:ph idx="1"/>
          </p:nvPr>
        </p:nvSpPr>
        <p:spPr/>
        <p:txBody>
          <a:bodyPr/>
          <a:lstStyle/>
          <a:p>
            <a:r>
              <a:rPr lang="en-NZ" dirty="0"/>
              <a:t>Where to from here?</a:t>
            </a:r>
          </a:p>
          <a:p>
            <a:r>
              <a:rPr lang="en-NZ" dirty="0"/>
              <a:t>How can we make more up to date information on TOC </a:t>
            </a:r>
            <a:r>
              <a:rPr lang="en-NZ" dirty="0" smtClean="0"/>
              <a:t>available </a:t>
            </a:r>
            <a:r>
              <a:rPr lang="en-NZ" dirty="0"/>
              <a:t>to outsiders </a:t>
            </a:r>
            <a:r>
              <a:rPr lang="en-NZ" dirty="0" err="1"/>
              <a:t>eg</a:t>
            </a:r>
            <a:endParaRPr lang="en-NZ" dirty="0"/>
          </a:p>
          <a:p>
            <a:pPr lvl="1"/>
            <a:r>
              <a:rPr lang="en-NZ" dirty="0"/>
              <a:t>White papers on new methods/knowledge</a:t>
            </a:r>
          </a:p>
          <a:p>
            <a:pPr lvl="1"/>
            <a:r>
              <a:rPr lang="en-NZ" dirty="0"/>
              <a:t>Academic papers</a:t>
            </a:r>
          </a:p>
          <a:p>
            <a:pPr lvl="1"/>
            <a:r>
              <a:rPr lang="en-NZ" dirty="0"/>
              <a:t>Applications papers</a:t>
            </a:r>
          </a:p>
          <a:p>
            <a:pPr lvl="1"/>
            <a:r>
              <a:rPr lang="en-NZ" dirty="0"/>
              <a:t>More papers on current trends</a:t>
            </a:r>
          </a:p>
          <a:p>
            <a:endParaRPr lang="en-NZ" dirty="0"/>
          </a:p>
        </p:txBody>
      </p:sp>
    </p:spTree>
    <p:extLst>
      <p:ext uri="{BB962C8B-B14F-4D97-AF65-F5344CB8AC3E}">
        <p14:creationId xmlns:p14="http://schemas.microsoft.com/office/powerpoint/2010/main" val="1190112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fontAlgn="base">
              <a:buNone/>
            </a:pPr>
            <a:r>
              <a:rPr lang="en-US" b="1" dirty="0"/>
              <a:t>Please email us at</a:t>
            </a:r>
            <a:r>
              <a:rPr lang="en-US" dirty="0"/>
              <a:t> </a:t>
            </a:r>
            <a:r>
              <a:rPr lang="en-US" b="1" dirty="0">
                <a:hlinkClick r:id="rId2"/>
              </a:rPr>
              <a:t>toc@vuw.ac.nz</a:t>
            </a:r>
            <a:r>
              <a:rPr lang="en-US" dirty="0"/>
              <a:t> </a:t>
            </a:r>
            <a:r>
              <a:rPr lang="en-US" b="1" dirty="0"/>
              <a:t>if you:</a:t>
            </a:r>
            <a:endParaRPr lang="en-US" dirty="0"/>
          </a:p>
          <a:p>
            <a:pPr fontAlgn="base"/>
            <a:r>
              <a:rPr lang="en-US" sz="2400" dirty="0"/>
              <a:t>know of other papers to add</a:t>
            </a:r>
          </a:p>
          <a:p>
            <a:pPr fontAlgn="base"/>
            <a:r>
              <a:rPr lang="en-US" sz="2400" dirty="0"/>
              <a:t>have a particular paper you need help to access</a:t>
            </a:r>
          </a:p>
          <a:p>
            <a:pPr fontAlgn="base"/>
            <a:r>
              <a:rPr lang="en-US" sz="2400" dirty="0"/>
              <a:t>want to add or make any changes to an entry</a:t>
            </a:r>
          </a:p>
          <a:p>
            <a:pPr fontAlgn="base"/>
            <a:r>
              <a:rPr lang="en-US" sz="2400" dirty="0"/>
              <a:t>want to discuss the possibility of collaborative research or give some feedback</a:t>
            </a:r>
          </a:p>
          <a:p>
            <a:pPr fontAlgn="base"/>
            <a:r>
              <a:rPr lang="en-US" sz="2400" dirty="0"/>
              <a:t>would like to be kept informed of any major updates or additions to the database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934278"/>
            <a:ext cx="8686799" cy="6063198"/>
          </a:xfrm>
          <a:prstGeom prst="rect">
            <a:avLst/>
          </a:prstGeom>
        </p:spPr>
        <p:txBody>
          <a:bodyPr wrap="square">
            <a:spAutoFit/>
          </a:bodyPr>
          <a:lstStyle/>
          <a:p>
            <a:pPr fontAlgn="base"/>
            <a:r>
              <a:rPr lang="en-US" sz="2400" dirty="0"/>
              <a:t>We gratefully acknowledge funding and support from our sponsors:</a:t>
            </a:r>
          </a:p>
          <a:p>
            <a:pPr fontAlgn="base"/>
            <a:r>
              <a:rPr lang="en-US" sz="2400" dirty="0"/>
              <a:t>Victoria University of Wellington, University Research Fund 2015</a:t>
            </a:r>
          </a:p>
          <a:p>
            <a:pPr fontAlgn="base"/>
            <a:r>
              <a:rPr lang="en-US" sz="2400" dirty="0"/>
              <a:t>The Goldratt Foundation</a:t>
            </a:r>
          </a:p>
          <a:p>
            <a:pPr fontAlgn="base"/>
            <a:endParaRPr lang="en-US" sz="2400" dirty="0"/>
          </a:p>
          <a:p>
            <a:pPr fontAlgn="base"/>
            <a:r>
              <a:rPr lang="en-US" sz="2400" dirty="0"/>
              <a:t>We also acknowledge and appreciate the input and guidance from our advisors:</a:t>
            </a:r>
          </a:p>
          <a:p>
            <a:pPr marL="342900" indent="-342900" fontAlgn="base">
              <a:buFont typeface="Arial" panose="020B0604020202020204" pitchFamily="34" charset="0"/>
              <a:buChar char="•"/>
            </a:pPr>
            <a:r>
              <a:rPr lang="en-US" sz="2400" dirty="0"/>
              <a:t>Emeritus Professor James Cox, University of Georgia at Athens, and </a:t>
            </a:r>
            <a:r>
              <a:rPr lang="en-US" sz="2400" dirty="0" err="1"/>
              <a:t>TOCICO</a:t>
            </a:r>
            <a:r>
              <a:rPr lang="en-US" sz="2400" dirty="0"/>
              <a:t> Board Member</a:t>
            </a:r>
          </a:p>
          <a:p>
            <a:pPr marL="342900" indent="-342900" fontAlgn="base">
              <a:buFont typeface="Arial" panose="020B0604020202020204" pitchFamily="34" charset="0"/>
              <a:buChar char="•"/>
            </a:pPr>
            <a:r>
              <a:rPr lang="en-US" sz="2400" dirty="0"/>
              <a:t>Steven </a:t>
            </a:r>
            <a:r>
              <a:rPr lang="en-US" sz="2400" dirty="0" err="1"/>
              <a:t>Balderstone</a:t>
            </a:r>
            <a:r>
              <a:rPr lang="en-US" sz="2400" dirty="0"/>
              <a:t>, Revive Business Improvement, Australia</a:t>
            </a:r>
          </a:p>
          <a:p>
            <a:pPr marL="342900" indent="-342900" fontAlgn="base">
              <a:buFont typeface="Arial" panose="020B0604020202020204" pitchFamily="34" charset="0"/>
              <a:buChar char="•"/>
            </a:pPr>
            <a:r>
              <a:rPr lang="en-US" sz="2400" dirty="0"/>
              <a:t>Marcia Hutchinson, General Manager, </a:t>
            </a:r>
            <a:r>
              <a:rPr lang="en-US" sz="2400" dirty="0" err="1"/>
              <a:t>TOCICO</a:t>
            </a:r>
            <a:endParaRPr lang="en-US" sz="2400" dirty="0"/>
          </a:p>
          <a:p>
            <a:pPr marL="342900" indent="-342900" fontAlgn="base">
              <a:buFont typeface="Arial" panose="020B0604020202020204" pitchFamily="34" charset="0"/>
              <a:buChar char="•"/>
            </a:pPr>
            <a:r>
              <a:rPr lang="en-US" sz="2400" dirty="0" err="1"/>
              <a:t>Rami</a:t>
            </a:r>
            <a:r>
              <a:rPr lang="en-US" sz="2400" dirty="0"/>
              <a:t> Goldratt, Goldratt Foundation</a:t>
            </a:r>
          </a:p>
          <a:p>
            <a:pPr fontAlgn="base"/>
            <a:endParaRPr lang="en-US" sz="2400" dirty="0"/>
          </a:p>
          <a:p>
            <a:pPr fontAlgn="base"/>
            <a:r>
              <a:rPr lang="en-US" sz="2400" dirty="0"/>
              <a:t>And thanks to all who supported us by keeping an touch and informing us of new publications</a:t>
            </a:r>
          </a:p>
          <a:p>
            <a:pPr fontAlgn="base"/>
            <a:endParaRPr lang="en-US" sz="2600" dirty="0"/>
          </a:p>
          <a:p>
            <a:pPr fontAlgn="base"/>
            <a:endParaRPr lang="en-US" sz="2600" dirty="0"/>
          </a:p>
        </p:txBody>
      </p:sp>
      <p:sp>
        <p:nvSpPr>
          <p:cNvPr id="7" name="Title 2"/>
          <p:cNvSpPr>
            <a:spLocks noGrp="1"/>
          </p:cNvSpPr>
          <p:nvPr>
            <p:ph type="title"/>
          </p:nvPr>
        </p:nvSpPr>
        <p:spPr>
          <a:xfrm>
            <a:off x="457200" y="-10868"/>
            <a:ext cx="8229600" cy="690686"/>
          </a:xfrm>
        </p:spPr>
        <p:txBody>
          <a:bodyPr/>
          <a:lstStyle/>
          <a:p>
            <a:pPr lvl="0"/>
            <a:r>
              <a:rPr lang="en-US" dirty="0">
                <a:solidFill>
                  <a:prstClr val="black"/>
                </a:solidFill>
              </a:rPr>
              <a:t>Acknowledgements</a:t>
            </a:r>
            <a:br>
              <a:rPr lang="en-US" dirty="0">
                <a:solidFill>
                  <a:prstClr val="black"/>
                </a:solidFill>
              </a:rPr>
            </a:br>
            <a:endParaRPr lang="en-N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19743" y="0"/>
            <a:ext cx="9263743" cy="690686"/>
          </a:xfrm>
        </p:spPr>
        <p:txBody>
          <a:bodyPr/>
          <a:lstStyle/>
          <a:p>
            <a:r>
              <a:rPr lang="en-NZ" dirty="0"/>
              <a:t>TOC Database Project</a:t>
            </a:r>
            <a:br>
              <a:rPr lang="en-NZ" dirty="0"/>
            </a:br>
            <a:endParaRPr lang="en-NZ" dirty="0"/>
          </a:p>
        </p:txBody>
      </p:sp>
      <p:pic>
        <p:nvPicPr>
          <p:cNvPr id="2" name="Picture 1"/>
          <p:cNvPicPr>
            <a:picLocks noChangeAspect="1"/>
          </p:cNvPicPr>
          <p:nvPr/>
        </p:nvPicPr>
        <p:blipFill>
          <a:blip r:embed="rId3"/>
          <a:stretch>
            <a:fillRect/>
          </a:stretch>
        </p:blipFill>
        <p:spPr>
          <a:xfrm>
            <a:off x="0" y="895350"/>
            <a:ext cx="4245429" cy="5962650"/>
          </a:xfrm>
          <a:prstGeom prst="rect">
            <a:avLst/>
          </a:prstGeom>
        </p:spPr>
      </p:pic>
      <p:pic>
        <p:nvPicPr>
          <p:cNvPr id="1028" name="Picture 4"/>
          <p:cNvPicPr>
            <a:picLocks noChangeAspect="1" noChangeArrowheads="1"/>
          </p:cNvPicPr>
          <p:nvPr/>
        </p:nvPicPr>
        <p:blipFill>
          <a:blip r:embed="rId4"/>
          <a:srcRect/>
          <a:stretch>
            <a:fillRect/>
          </a:stretch>
        </p:blipFill>
        <p:spPr bwMode="auto">
          <a:xfrm>
            <a:off x="4286250" y="895351"/>
            <a:ext cx="4857750" cy="5962650"/>
          </a:xfrm>
          <a:prstGeom prst="rect">
            <a:avLst/>
          </a:prstGeom>
          <a:noFill/>
          <a:ln w="9525">
            <a:noFill/>
            <a:miter lim="800000"/>
            <a:headEnd/>
            <a:tailEnd/>
          </a:ln>
        </p:spPr>
      </p:pic>
    </p:spTree>
    <p:extLst>
      <p:ext uri="{BB962C8B-B14F-4D97-AF65-F5344CB8AC3E}">
        <p14:creationId xmlns:p14="http://schemas.microsoft.com/office/powerpoint/2010/main" val="154181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47"/>
            <a:ext cx="8229600" cy="690686"/>
          </a:xfrm>
        </p:spPr>
        <p:txBody>
          <a:bodyPr/>
          <a:lstStyle/>
          <a:p>
            <a:r>
              <a:rPr lang="en-NZ" sz="3600" dirty="0"/>
              <a:t>Overview of publications </a:t>
            </a:r>
            <a:br>
              <a:rPr lang="en-NZ" sz="3600" dirty="0"/>
            </a:br>
            <a:r>
              <a:rPr lang="en-NZ" dirty="0"/>
              <a:t/>
            </a:r>
            <a:br>
              <a:rPr lang="en-NZ" dirty="0"/>
            </a:br>
            <a:r>
              <a:rPr lang="en-NZ" dirty="0"/>
              <a:t/>
            </a:r>
            <a:br>
              <a:rPr lang="en-NZ" dirty="0"/>
            </a:br>
            <a:endParaRPr lang="en-NZ" dirty="0"/>
          </a:p>
        </p:txBody>
      </p:sp>
      <p:pic>
        <p:nvPicPr>
          <p:cNvPr id="1026" name="Picture 2"/>
          <p:cNvPicPr>
            <a:picLocks noChangeAspect="1" noChangeArrowheads="1"/>
          </p:cNvPicPr>
          <p:nvPr/>
        </p:nvPicPr>
        <p:blipFill>
          <a:blip r:embed="rId3"/>
          <a:srcRect/>
          <a:stretch>
            <a:fillRect/>
          </a:stretch>
        </p:blipFill>
        <p:spPr bwMode="auto">
          <a:xfrm>
            <a:off x="0" y="987183"/>
            <a:ext cx="9208760" cy="5108817"/>
          </a:xfrm>
          <a:prstGeom prst="rect">
            <a:avLst/>
          </a:prstGeom>
          <a:noFill/>
          <a:ln w="9525">
            <a:noFill/>
            <a:miter lim="800000"/>
            <a:headEnd/>
            <a:tailEnd/>
          </a:ln>
        </p:spPr>
      </p:pic>
    </p:spTree>
    <p:extLst>
      <p:ext uri="{BB962C8B-B14F-4D97-AF65-F5344CB8AC3E}">
        <p14:creationId xmlns:p14="http://schemas.microsoft.com/office/powerpoint/2010/main" val="381361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47"/>
            <a:ext cx="8229600" cy="690686"/>
          </a:xfrm>
        </p:spPr>
        <p:txBody>
          <a:bodyPr/>
          <a:lstStyle/>
          <a:p>
            <a:r>
              <a:rPr lang="en-NZ" dirty="0"/>
              <a:t>Who is publishing?</a:t>
            </a:r>
            <a:br>
              <a:rPr lang="en-NZ" dirty="0"/>
            </a:br>
            <a:r>
              <a:rPr lang="en-NZ" dirty="0"/>
              <a:t/>
            </a:r>
            <a:br>
              <a:rPr lang="en-NZ" dirty="0"/>
            </a:br>
            <a:endParaRPr lang="en-NZ" dirty="0"/>
          </a:p>
        </p:txBody>
      </p:sp>
      <p:sp>
        <p:nvSpPr>
          <p:cNvPr id="24" name="Rectangle 23"/>
          <p:cNvSpPr/>
          <p:nvPr/>
        </p:nvSpPr>
        <p:spPr>
          <a:xfrm>
            <a:off x="457200" y="971550"/>
            <a:ext cx="4192477" cy="400110"/>
          </a:xfrm>
          <a:prstGeom prst="rect">
            <a:avLst/>
          </a:prstGeom>
        </p:spPr>
        <p:txBody>
          <a:bodyPr wrap="square">
            <a:spAutoFit/>
          </a:bodyPr>
          <a:lstStyle/>
          <a:p>
            <a:r>
              <a:rPr lang="en-NZ" sz="2000" b="1" dirty="0"/>
              <a:t>Major Authors in academic Database</a:t>
            </a:r>
          </a:p>
        </p:txBody>
      </p:sp>
      <p:pic>
        <p:nvPicPr>
          <p:cNvPr id="1026" name="Picture 2"/>
          <p:cNvPicPr>
            <a:picLocks noChangeAspect="1" noChangeArrowheads="1"/>
          </p:cNvPicPr>
          <p:nvPr/>
        </p:nvPicPr>
        <p:blipFill>
          <a:blip r:embed="rId3"/>
          <a:srcRect/>
          <a:stretch>
            <a:fillRect/>
          </a:stretch>
        </p:blipFill>
        <p:spPr bwMode="auto">
          <a:xfrm>
            <a:off x="142875" y="1419225"/>
            <a:ext cx="9001125" cy="4581525"/>
          </a:xfrm>
          <a:prstGeom prst="rect">
            <a:avLst/>
          </a:prstGeom>
          <a:noFill/>
          <a:ln w="9525">
            <a:noFill/>
            <a:miter lim="800000"/>
            <a:headEnd/>
            <a:tailEnd/>
          </a:ln>
        </p:spPr>
      </p:pic>
    </p:spTree>
    <p:extLst>
      <p:ext uri="{BB962C8B-B14F-4D97-AF65-F5344CB8AC3E}">
        <p14:creationId xmlns:p14="http://schemas.microsoft.com/office/powerpoint/2010/main" val="2451488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Top 10 journals by frequency</a:t>
            </a:r>
            <a:br>
              <a:rPr lang="en-US" sz="2800" dirty="0"/>
            </a:br>
            <a:endParaRPr lang="en-NZ" sz="2800" dirty="0"/>
          </a:p>
        </p:txBody>
      </p:sp>
      <p:sp>
        <p:nvSpPr>
          <p:cNvPr id="5" name="Rectangle 4"/>
          <p:cNvSpPr/>
          <p:nvPr/>
        </p:nvSpPr>
        <p:spPr>
          <a:xfrm>
            <a:off x="457200" y="0"/>
            <a:ext cx="8343438" cy="553998"/>
          </a:xfrm>
          <a:prstGeom prst="rect">
            <a:avLst/>
          </a:prstGeom>
        </p:spPr>
        <p:txBody>
          <a:bodyPr wrap="none">
            <a:spAutoFit/>
          </a:bodyPr>
          <a:lstStyle/>
          <a:p>
            <a:r>
              <a:rPr lang="en-US" sz="3000" b="1" dirty="0">
                <a:solidFill>
                  <a:srgbClr val="000000"/>
                </a:solidFill>
                <a:latin typeface="Arial"/>
                <a:ea typeface="+mj-ea"/>
                <a:cs typeface="Arial"/>
              </a:rPr>
              <a:t>Where are TOC academic papers published?</a:t>
            </a:r>
            <a:endParaRPr lang="en-US" sz="3000" dirty="0"/>
          </a:p>
        </p:txBody>
      </p:sp>
      <p:pic>
        <p:nvPicPr>
          <p:cNvPr id="1026" name="Picture 2"/>
          <p:cNvPicPr>
            <a:picLocks noChangeAspect="1" noChangeArrowheads="1"/>
          </p:cNvPicPr>
          <p:nvPr/>
        </p:nvPicPr>
        <p:blipFill>
          <a:blip r:embed="rId3"/>
          <a:srcRect/>
          <a:stretch>
            <a:fillRect/>
          </a:stretch>
        </p:blipFill>
        <p:spPr bwMode="auto">
          <a:xfrm>
            <a:off x="0" y="1509553"/>
            <a:ext cx="9144000" cy="4519791"/>
          </a:xfrm>
          <a:prstGeom prst="rect">
            <a:avLst/>
          </a:prstGeom>
          <a:noFill/>
          <a:ln w="9525">
            <a:noFill/>
            <a:miter lim="800000"/>
            <a:headEnd/>
            <a:tailEnd/>
          </a:ln>
        </p:spPr>
      </p:pic>
    </p:spTree>
    <p:extLst>
      <p:ext uri="{BB962C8B-B14F-4D97-AF65-F5344CB8AC3E}">
        <p14:creationId xmlns:p14="http://schemas.microsoft.com/office/powerpoint/2010/main" val="2326142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Top journals (A+)</a:t>
            </a:r>
            <a:endParaRPr lang="en-NZ" sz="2800" dirty="0"/>
          </a:p>
        </p:txBody>
      </p:sp>
      <p:sp>
        <p:nvSpPr>
          <p:cNvPr id="4" name="Rectangle 3"/>
          <p:cNvSpPr/>
          <p:nvPr/>
        </p:nvSpPr>
        <p:spPr>
          <a:xfrm>
            <a:off x="778930" y="0"/>
            <a:ext cx="7907870" cy="523220"/>
          </a:xfrm>
          <a:prstGeom prst="rect">
            <a:avLst/>
          </a:prstGeom>
        </p:spPr>
        <p:txBody>
          <a:bodyPr wrap="none">
            <a:spAutoFit/>
          </a:bodyPr>
          <a:lstStyle/>
          <a:p>
            <a:r>
              <a:rPr lang="en-US" sz="2800" b="1" dirty="0">
                <a:solidFill>
                  <a:srgbClr val="000000"/>
                </a:solidFill>
                <a:latin typeface="Arial"/>
                <a:ea typeface="+mj-ea"/>
                <a:cs typeface="Arial"/>
              </a:rPr>
              <a:t>Where are TOC academic papers published? </a:t>
            </a:r>
            <a:endParaRPr lang="en-US" dirty="0"/>
          </a:p>
        </p:txBody>
      </p:sp>
      <p:pic>
        <p:nvPicPr>
          <p:cNvPr id="2050" name="Picture 2"/>
          <p:cNvPicPr>
            <a:picLocks noChangeAspect="1" noChangeArrowheads="1"/>
          </p:cNvPicPr>
          <p:nvPr/>
        </p:nvPicPr>
        <p:blipFill>
          <a:blip r:embed="rId3"/>
          <a:srcRect/>
          <a:stretch>
            <a:fillRect/>
          </a:stretch>
        </p:blipFill>
        <p:spPr bwMode="auto">
          <a:xfrm>
            <a:off x="1134" y="1574347"/>
            <a:ext cx="9103727" cy="4614182"/>
          </a:xfrm>
          <a:prstGeom prst="rect">
            <a:avLst/>
          </a:prstGeom>
          <a:noFill/>
          <a:ln w="9525">
            <a:noFill/>
            <a:miter lim="800000"/>
            <a:headEnd/>
            <a:tailEnd/>
          </a:ln>
          <a:effectLst/>
        </p:spPr>
      </p:pic>
    </p:spTree>
    <p:extLst>
      <p:ext uri="{BB962C8B-B14F-4D97-AF65-F5344CB8AC3E}">
        <p14:creationId xmlns:p14="http://schemas.microsoft.com/office/powerpoint/2010/main" val="945925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Overview of ranking </a:t>
            </a:r>
            <a:endParaRPr lang="en-NZ" sz="2800" dirty="0"/>
          </a:p>
        </p:txBody>
      </p:sp>
      <p:sp>
        <p:nvSpPr>
          <p:cNvPr id="4" name="Rectangle 3"/>
          <p:cNvSpPr/>
          <p:nvPr/>
        </p:nvSpPr>
        <p:spPr>
          <a:xfrm>
            <a:off x="778930" y="0"/>
            <a:ext cx="7907870" cy="523220"/>
          </a:xfrm>
          <a:prstGeom prst="rect">
            <a:avLst/>
          </a:prstGeom>
        </p:spPr>
        <p:txBody>
          <a:bodyPr wrap="none">
            <a:spAutoFit/>
          </a:bodyPr>
          <a:lstStyle/>
          <a:p>
            <a:r>
              <a:rPr lang="en-US" sz="2800" b="1" dirty="0">
                <a:solidFill>
                  <a:srgbClr val="000000"/>
                </a:solidFill>
                <a:latin typeface="Arial"/>
                <a:ea typeface="+mj-ea"/>
                <a:cs typeface="Arial"/>
              </a:rPr>
              <a:t>Where are TOC academic papers published? </a:t>
            </a:r>
            <a:endParaRPr lang="en-US" dirty="0"/>
          </a:p>
        </p:txBody>
      </p:sp>
      <p:pic>
        <p:nvPicPr>
          <p:cNvPr id="1026" name="Picture 2"/>
          <p:cNvPicPr>
            <a:picLocks noChangeAspect="1" noChangeArrowheads="1"/>
          </p:cNvPicPr>
          <p:nvPr/>
        </p:nvPicPr>
        <p:blipFill>
          <a:blip r:embed="rId3"/>
          <a:srcRect/>
          <a:stretch>
            <a:fillRect/>
          </a:stretch>
        </p:blipFill>
        <p:spPr bwMode="auto">
          <a:xfrm>
            <a:off x="2885579" y="1220046"/>
            <a:ext cx="8695665" cy="5674127"/>
          </a:xfrm>
          <a:prstGeom prst="rect">
            <a:avLst/>
          </a:prstGeom>
          <a:noFill/>
          <a:ln w="9525">
            <a:noFill/>
            <a:miter lim="800000"/>
            <a:headEnd/>
            <a:tailEnd/>
          </a:ln>
          <a:effectLst/>
        </p:spPr>
      </p:pic>
      <p:pic>
        <p:nvPicPr>
          <p:cNvPr id="12" name="Picture 3"/>
          <p:cNvPicPr>
            <a:picLocks noChangeAspect="1" noChangeArrowheads="1"/>
          </p:cNvPicPr>
          <p:nvPr/>
        </p:nvPicPr>
        <p:blipFill>
          <a:blip r:embed="rId4"/>
          <a:srcRect/>
          <a:stretch>
            <a:fillRect/>
          </a:stretch>
        </p:blipFill>
        <p:spPr bwMode="auto">
          <a:xfrm>
            <a:off x="0" y="3051447"/>
            <a:ext cx="3638550" cy="1952625"/>
          </a:xfrm>
          <a:prstGeom prst="rect">
            <a:avLst/>
          </a:prstGeom>
          <a:noFill/>
          <a:ln w="9525">
            <a:noFill/>
            <a:miter lim="800000"/>
            <a:headEnd/>
            <a:tailEnd/>
          </a:ln>
        </p:spPr>
      </p:pic>
    </p:spTree>
    <p:extLst>
      <p:ext uri="{BB962C8B-B14F-4D97-AF65-F5344CB8AC3E}">
        <p14:creationId xmlns:p14="http://schemas.microsoft.com/office/powerpoint/2010/main" val="945925405"/>
      </p:ext>
    </p:extLst>
  </p:cSld>
  <p:clrMapOvr>
    <a:masterClrMapping/>
  </p:clrMapOvr>
</p:sld>
</file>

<file path=ppt/theme/theme1.xml><?xml version="1.0" encoding="utf-8"?>
<a:theme xmlns:a="http://schemas.openxmlformats.org/drawingml/2006/main" name="Thicker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in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oldBar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v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4029</TotalTime>
  <Words>2840</Words>
  <Application>Microsoft Office PowerPoint</Application>
  <PresentationFormat>On-screen Show (4:3)</PresentationFormat>
  <Paragraphs>268</Paragraphs>
  <Slides>24</Slides>
  <Notes>21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24</vt:i4>
      </vt:variant>
    </vt:vector>
  </HeadingPairs>
  <TitlesOfParts>
    <vt:vector size="34" baseType="lpstr">
      <vt:lpstr>Arial</vt:lpstr>
      <vt:lpstr>Calibri</vt:lpstr>
      <vt:lpstr>Symbol</vt:lpstr>
      <vt:lpstr>Times New Roman</vt:lpstr>
      <vt:lpstr>Wingdings</vt:lpstr>
      <vt:lpstr>Thicker Header</vt:lpstr>
      <vt:lpstr>Thin Header</vt:lpstr>
      <vt:lpstr>GoldBarOnly</vt:lpstr>
      <vt:lpstr>Covers</vt:lpstr>
      <vt:lpstr>Blank</vt:lpstr>
      <vt:lpstr>Expanding the World of Theory of Constraints </vt:lpstr>
      <vt:lpstr>Aims and background</vt:lpstr>
      <vt:lpstr>Acknowledgements </vt:lpstr>
      <vt:lpstr>TOC Database Project </vt:lpstr>
      <vt:lpstr>Overview of publications    </vt:lpstr>
      <vt:lpstr>Who is publishing?  </vt:lpstr>
      <vt:lpstr>Top 10 journals by frequency </vt:lpstr>
      <vt:lpstr>Top journals (A+)</vt:lpstr>
      <vt:lpstr>Overview of ranking </vt:lpstr>
      <vt:lpstr>Classification of papers</vt:lpstr>
      <vt:lpstr>Process of analysing the papers </vt:lpstr>
      <vt:lpstr>PowerPoint Presentation</vt:lpstr>
      <vt:lpstr>PowerPoint Presentation</vt:lpstr>
      <vt:lpstr>Application to Manufacturing </vt:lpstr>
      <vt:lpstr>PowerPoint Presentation</vt:lpstr>
      <vt:lpstr>PowerPoint Presentation</vt:lpstr>
      <vt:lpstr>Application to Services </vt:lpstr>
      <vt:lpstr>Application to Services </vt:lpstr>
      <vt:lpstr>Application to Services</vt:lpstr>
      <vt:lpstr>Most cited papers* – Scopus</vt:lpstr>
      <vt:lpstr>Most cited papers* – Google scholar</vt:lpstr>
      <vt:lpstr>Findings</vt:lpstr>
      <vt:lpstr>Implications</vt:lpstr>
      <vt:lpstr>PowerPoint Presentation</vt:lpstr>
    </vt:vector>
  </TitlesOfParts>
  <Company>PURCELL GRAPHICS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Jana Purcell</dc:creator>
  <cp:lastModifiedBy>Luisa Acheson</cp:lastModifiedBy>
  <cp:revision>195</cp:revision>
  <dcterms:created xsi:type="dcterms:W3CDTF">2015-01-27T18:56:07Z</dcterms:created>
  <dcterms:modified xsi:type="dcterms:W3CDTF">2017-08-13T23:25:25Z</dcterms:modified>
</cp:coreProperties>
</file>