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58" r:id="rId11"/>
    <p:sldId id="269" r:id="rId12"/>
    <p:sldId id="26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7" autoAdjust="0"/>
    <p:restoredTop sz="66517"/>
  </p:normalViewPr>
  <p:slideViewPr>
    <p:cSldViewPr snapToGrid="0">
      <p:cViewPr varScale="1">
        <p:scale>
          <a:sx n="81" d="100"/>
          <a:sy n="81" d="100"/>
        </p:scale>
        <p:origin x="19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shyaparora:Documents:idcr%20data%2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shyaparora:Downloads:IDCRdatabase%2008%20jul,%202018%20(version%20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shyaparora:Downloads:IDCRdatabase%2008%20jul,%202018%20(version%20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shyaparora:Downloads:GOI_LOC%20(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34423287265606E-2"/>
          <c:y val="6.0185185185185203E-2"/>
          <c:w val="0.79794913011161395"/>
          <c:h val="0.71173046077573598"/>
        </c:manualLayout>
      </c:layout>
      <c:lineChart>
        <c:grouping val="stacked"/>
        <c:varyColors val="0"/>
        <c:ser>
          <c:idx val="0"/>
          <c:order val="0"/>
          <c:tx>
            <c:strRef>
              <c:f>Sheet2!$B$23</c:f>
              <c:strCache>
                <c:ptCount val="1"/>
                <c:pt idx="0">
                  <c:v>Grants </c:v>
                </c:pt>
              </c:strCache>
            </c:strRef>
          </c:tx>
          <c:marker>
            <c:symbol val="none"/>
          </c:marker>
          <c:cat>
            <c:strRef>
              <c:f>Sheet2!$A$24:$A$40</c:f>
              <c:strCache>
                <c:ptCount val="17"/>
                <c:pt idx="0">
                  <c:v> 2000-2001</c:v>
                </c:pt>
                <c:pt idx="1">
                  <c:v>2001-2002</c:v>
                </c:pt>
                <c:pt idx="2">
                  <c:v> 2002-2003</c:v>
                </c:pt>
                <c:pt idx="3">
                  <c:v>2003-2004</c:v>
                </c:pt>
                <c:pt idx="4">
                  <c:v> 2004-2005</c:v>
                </c:pt>
                <c:pt idx="5">
                  <c:v> 2005-2006</c:v>
                </c:pt>
                <c:pt idx="6">
                  <c:v> 2006-2007</c:v>
                </c:pt>
                <c:pt idx="7">
                  <c:v> 2007-2008</c:v>
                </c:pt>
                <c:pt idx="8">
                  <c:v> 2008-2009</c:v>
                </c:pt>
                <c:pt idx="9">
                  <c:v> 2009-2010</c:v>
                </c:pt>
                <c:pt idx="10">
                  <c:v> 2010-2011</c:v>
                </c:pt>
                <c:pt idx="11">
                  <c:v> 2011-2012</c:v>
                </c:pt>
                <c:pt idx="12">
                  <c:v> 2012-2013</c:v>
                </c:pt>
                <c:pt idx="13">
                  <c:v>2013-14</c:v>
                </c:pt>
                <c:pt idx="14">
                  <c:v>2014-15</c:v>
                </c:pt>
                <c:pt idx="15">
                  <c:v>2015-16</c:v>
                </c:pt>
                <c:pt idx="16">
                  <c:v>2016-17</c:v>
                </c:pt>
              </c:strCache>
            </c:strRef>
          </c:cat>
          <c:val>
            <c:numRef>
              <c:f>Sheet2!$B$24:$B$40</c:f>
              <c:numCache>
                <c:formatCode>0.00</c:formatCode>
                <c:ptCount val="17"/>
                <c:pt idx="0">
                  <c:v>167.49513062561959</c:v>
                </c:pt>
                <c:pt idx="1">
                  <c:v>162.51711774495089</c:v>
                </c:pt>
                <c:pt idx="2">
                  <c:v>199.94108658287141</c:v>
                </c:pt>
                <c:pt idx="3">
                  <c:v>250.791678834837</c:v>
                </c:pt>
                <c:pt idx="4">
                  <c:v>307.01422509393768</c:v>
                </c:pt>
                <c:pt idx="5">
                  <c:v>387.61019705793461</c:v>
                </c:pt>
                <c:pt idx="6">
                  <c:v>346.12526168137168</c:v>
                </c:pt>
                <c:pt idx="7">
                  <c:v>410.75943371437148</c:v>
                </c:pt>
                <c:pt idx="8">
                  <c:v>406.96760199813423</c:v>
                </c:pt>
                <c:pt idx="9">
                  <c:v>409.10630655130961</c:v>
                </c:pt>
                <c:pt idx="10">
                  <c:v>562.00204820856982</c:v>
                </c:pt>
                <c:pt idx="11">
                  <c:v>528.97692238648449</c:v>
                </c:pt>
                <c:pt idx="12">
                  <c:v>690.98824783835653</c:v>
                </c:pt>
                <c:pt idx="13">
                  <c:v>933.35343646169918</c:v>
                </c:pt>
                <c:pt idx="14">
                  <c:v>1456.618186407318</c:v>
                </c:pt>
                <c:pt idx="15">
                  <c:v>852.54626110784727</c:v>
                </c:pt>
                <c:pt idx="16">
                  <c:v>762.69307652454904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30E-7A4C-9E83-C2DC944235B9}"/>
            </c:ext>
          </c:extLst>
        </c:ser>
        <c:ser>
          <c:idx val="1"/>
          <c:order val="1"/>
          <c:tx>
            <c:strRef>
              <c:f>Sheet2!$C$23</c:f>
              <c:strCache>
                <c:ptCount val="1"/>
                <c:pt idx="0">
                  <c:v>Loans</c:v>
                </c:pt>
              </c:strCache>
            </c:strRef>
          </c:tx>
          <c:marker>
            <c:symbol val="none"/>
          </c:marker>
          <c:cat>
            <c:strRef>
              <c:f>Sheet2!$A$24:$A$40</c:f>
              <c:strCache>
                <c:ptCount val="17"/>
                <c:pt idx="0">
                  <c:v> 2000-2001</c:v>
                </c:pt>
                <c:pt idx="1">
                  <c:v>2001-2002</c:v>
                </c:pt>
                <c:pt idx="2">
                  <c:v> 2002-2003</c:v>
                </c:pt>
                <c:pt idx="3">
                  <c:v>2003-2004</c:v>
                </c:pt>
                <c:pt idx="4">
                  <c:v> 2004-2005</c:v>
                </c:pt>
                <c:pt idx="5">
                  <c:v> 2005-2006</c:v>
                </c:pt>
                <c:pt idx="6">
                  <c:v> 2006-2007</c:v>
                </c:pt>
                <c:pt idx="7">
                  <c:v> 2007-2008</c:v>
                </c:pt>
                <c:pt idx="8">
                  <c:v> 2008-2009</c:v>
                </c:pt>
                <c:pt idx="9">
                  <c:v> 2009-2010</c:v>
                </c:pt>
                <c:pt idx="10">
                  <c:v> 2010-2011</c:v>
                </c:pt>
                <c:pt idx="11">
                  <c:v> 2011-2012</c:v>
                </c:pt>
                <c:pt idx="12">
                  <c:v> 2012-2013</c:v>
                </c:pt>
                <c:pt idx="13">
                  <c:v>2013-14</c:v>
                </c:pt>
                <c:pt idx="14">
                  <c:v>2014-15</c:v>
                </c:pt>
                <c:pt idx="15">
                  <c:v>2015-16</c:v>
                </c:pt>
                <c:pt idx="16">
                  <c:v>2016-17</c:v>
                </c:pt>
              </c:strCache>
            </c:strRef>
          </c:cat>
          <c:val>
            <c:numRef>
              <c:f>Sheet2!$C$24:$C$40</c:f>
              <c:numCache>
                <c:formatCode>0.00</c:formatCode>
                <c:ptCount val="17"/>
                <c:pt idx="0">
                  <c:v>83.733102099936104</c:v>
                </c:pt>
                <c:pt idx="1">
                  <c:v>67.820368803613547</c:v>
                </c:pt>
                <c:pt idx="2">
                  <c:v>169.99477004049299</c:v>
                </c:pt>
                <c:pt idx="3">
                  <c:v>124.7249979198547</c:v>
                </c:pt>
                <c:pt idx="4">
                  <c:v>125.91008032466431</c:v>
                </c:pt>
                <c:pt idx="5">
                  <c:v>102.6327112430336</c:v>
                </c:pt>
                <c:pt idx="6">
                  <c:v>35.493405346916752</c:v>
                </c:pt>
                <c:pt idx="7">
                  <c:v>27.768820722128151</c:v>
                </c:pt>
                <c:pt idx="8">
                  <c:v>213.6320171323035</c:v>
                </c:pt>
                <c:pt idx="9">
                  <c:v>87.110355160317596</c:v>
                </c:pt>
                <c:pt idx="10">
                  <c:v>105.8592464142572</c:v>
                </c:pt>
                <c:pt idx="11">
                  <c:v>222.6868653360593</c:v>
                </c:pt>
                <c:pt idx="12">
                  <c:v>343.95493494208381</c:v>
                </c:pt>
                <c:pt idx="13">
                  <c:v>277.5699345257492</c:v>
                </c:pt>
                <c:pt idx="14">
                  <c:v>346.29474519492322</c:v>
                </c:pt>
                <c:pt idx="15">
                  <c:v>253.53869245178299</c:v>
                </c:pt>
                <c:pt idx="16">
                  <c:v>190.72312379882791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30E-7A4C-9E83-C2DC94423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659448"/>
        <c:axId val="146659840"/>
      </c:lineChart>
      <c:catAx>
        <c:axId val="146659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Fiscal Year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46659840"/>
        <c:crosses val="autoZero"/>
        <c:auto val="1"/>
        <c:lblAlgn val="ctr"/>
        <c:lblOffset val="100"/>
        <c:noMultiLvlLbl val="0"/>
      </c:catAx>
      <c:valAx>
        <c:axId val="146659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 USD million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466594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4318071352192E-2"/>
          <c:y val="3.6478424591628297E-2"/>
          <c:w val="0.81865461261786698"/>
          <c:h val="0.80673880895623795"/>
        </c:manualLayout>
      </c:layout>
      <c:lineChart>
        <c:grouping val="stack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Current Prices, USD</c:v>
                </c:pt>
              </c:strCache>
            </c:strRef>
          </c:tx>
          <c:marker>
            <c:symbol val="none"/>
          </c:marker>
          <c:cat>
            <c:strRef>
              <c:f>Sheet1!$A$11:$A$31</c:f>
              <c:strCache>
                <c:ptCount val="21"/>
                <c:pt idx="0">
                  <c:v>1997-98</c:v>
                </c:pt>
                <c:pt idx="1">
                  <c:v>1998-99</c:v>
                </c:pt>
                <c:pt idx="2">
                  <c:v>1999-00</c:v>
                </c:pt>
                <c:pt idx="3">
                  <c:v>2000-01</c:v>
                </c:pt>
                <c:pt idx="4">
                  <c:v>2001-02</c:v>
                </c:pt>
                <c:pt idx="5">
                  <c:v>2002-03</c:v>
                </c:pt>
                <c:pt idx="6">
                  <c:v>2003-04</c:v>
                </c:pt>
                <c:pt idx="7">
                  <c:v>2004-05</c:v>
                </c:pt>
                <c:pt idx="8">
                  <c:v>2005-06</c:v>
                </c:pt>
                <c:pt idx="9">
                  <c:v>2006-07</c:v>
                </c:pt>
                <c:pt idx="10">
                  <c:v>2007-08</c:v>
                </c:pt>
                <c:pt idx="11">
                  <c:v>2008-09</c:v>
                </c:pt>
                <c:pt idx="12">
                  <c:v>2009-10</c:v>
                </c:pt>
                <c:pt idx="13">
                  <c:v>2010-11</c:v>
                </c:pt>
                <c:pt idx="14">
                  <c:v>2011-12</c:v>
                </c:pt>
                <c:pt idx="15">
                  <c:v>2012-13</c:v>
                </c:pt>
                <c:pt idx="16">
                  <c:v>2013-14</c:v>
                </c:pt>
                <c:pt idx="17">
                  <c:v>2014-15</c:v>
                </c:pt>
                <c:pt idx="18">
                  <c:v>2015-16</c:v>
                </c:pt>
                <c:pt idx="19">
                  <c:v>2016-17</c:v>
                </c:pt>
                <c:pt idx="20">
                  <c:v>2017-18</c:v>
                </c:pt>
              </c:strCache>
            </c:strRef>
          </c:cat>
          <c:val>
            <c:numRef>
              <c:f>Sheet1!$B$11:$B$31</c:f>
              <c:numCache>
                <c:formatCode>General</c:formatCode>
                <c:ptCount val="21"/>
                <c:pt idx="0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0.2</c:v>
                </c:pt>
                <c:pt idx="5">
                  <c:v>0.3</c:v>
                </c:pt>
                <c:pt idx="6">
                  <c:v>0.4</c:v>
                </c:pt>
                <c:pt idx="7">
                  <c:v>0.4</c:v>
                </c:pt>
                <c:pt idx="8">
                  <c:v>0.5</c:v>
                </c:pt>
                <c:pt idx="9">
                  <c:v>0.4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0.7</c:v>
                </c:pt>
                <c:pt idx="15">
                  <c:v>1</c:v>
                </c:pt>
                <c:pt idx="16">
                  <c:v>1.2</c:v>
                </c:pt>
                <c:pt idx="17">
                  <c:v>1.4</c:v>
                </c:pt>
                <c:pt idx="18" formatCode="0.0">
                  <c:v>1.517618858128446</c:v>
                </c:pt>
                <c:pt idx="19" formatCode="0.0">
                  <c:v>1.346833520962988</c:v>
                </c:pt>
                <c:pt idx="20" formatCode="0.0">
                  <c:v>1.1762032330639951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65E-1345-B32E-51D2B837BDBE}"/>
            </c:ext>
          </c:extLst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PPP, USD</c:v>
                </c:pt>
              </c:strCache>
            </c:strRef>
          </c:tx>
          <c:marker>
            <c:symbol val="none"/>
          </c:marker>
          <c:cat>
            <c:strRef>
              <c:f>Sheet1!$A$11:$A$31</c:f>
              <c:strCache>
                <c:ptCount val="21"/>
                <c:pt idx="0">
                  <c:v>1997-98</c:v>
                </c:pt>
                <c:pt idx="1">
                  <c:v>1998-99</c:v>
                </c:pt>
                <c:pt idx="2">
                  <c:v>1999-00</c:v>
                </c:pt>
                <c:pt idx="3">
                  <c:v>2000-01</c:v>
                </c:pt>
                <c:pt idx="4">
                  <c:v>2001-02</c:v>
                </c:pt>
                <c:pt idx="5">
                  <c:v>2002-03</c:v>
                </c:pt>
                <c:pt idx="6">
                  <c:v>2003-04</c:v>
                </c:pt>
                <c:pt idx="7">
                  <c:v>2004-05</c:v>
                </c:pt>
                <c:pt idx="8">
                  <c:v>2005-06</c:v>
                </c:pt>
                <c:pt idx="9">
                  <c:v>2006-07</c:v>
                </c:pt>
                <c:pt idx="10">
                  <c:v>2007-08</c:v>
                </c:pt>
                <c:pt idx="11">
                  <c:v>2008-09</c:v>
                </c:pt>
                <c:pt idx="12">
                  <c:v>2009-10</c:v>
                </c:pt>
                <c:pt idx="13">
                  <c:v>2010-11</c:v>
                </c:pt>
                <c:pt idx="14">
                  <c:v>2011-12</c:v>
                </c:pt>
                <c:pt idx="15">
                  <c:v>2012-13</c:v>
                </c:pt>
                <c:pt idx="16">
                  <c:v>2013-14</c:v>
                </c:pt>
                <c:pt idx="17">
                  <c:v>2014-15</c:v>
                </c:pt>
                <c:pt idx="18">
                  <c:v>2015-16</c:v>
                </c:pt>
                <c:pt idx="19">
                  <c:v>2016-17</c:v>
                </c:pt>
                <c:pt idx="20">
                  <c:v>2017-18</c:v>
                </c:pt>
              </c:strCache>
            </c:strRef>
          </c:cat>
          <c:val>
            <c:numRef>
              <c:f>Sheet1!$C$11:$C$31</c:f>
              <c:numCache>
                <c:formatCode>General</c:formatCode>
                <c:ptCount val="21"/>
                <c:pt idx="0">
                  <c:v>0.6</c:v>
                </c:pt>
                <c:pt idx="1">
                  <c:v>0.8</c:v>
                </c:pt>
                <c:pt idx="2">
                  <c:v>1</c:v>
                </c:pt>
                <c:pt idx="3">
                  <c:v>1.2</c:v>
                </c:pt>
                <c:pt idx="4">
                  <c:v>1.1000000000000001</c:v>
                </c:pt>
                <c:pt idx="5">
                  <c:v>1.6</c:v>
                </c:pt>
                <c:pt idx="6">
                  <c:v>1.6</c:v>
                </c:pt>
                <c:pt idx="7">
                  <c:v>1.6</c:v>
                </c:pt>
                <c:pt idx="8">
                  <c:v>1.9</c:v>
                </c:pt>
                <c:pt idx="9">
                  <c:v>1.5</c:v>
                </c:pt>
                <c:pt idx="10">
                  <c:v>1.7</c:v>
                </c:pt>
                <c:pt idx="11">
                  <c:v>1.6</c:v>
                </c:pt>
                <c:pt idx="12">
                  <c:v>1.8</c:v>
                </c:pt>
                <c:pt idx="13">
                  <c:v>1.7</c:v>
                </c:pt>
                <c:pt idx="14">
                  <c:v>2</c:v>
                </c:pt>
                <c:pt idx="15">
                  <c:v>3.2</c:v>
                </c:pt>
                <c:pt idx="16">
                  <c:v>4.4000000000000004</c:v>
                </c:pt>
                <c:pt idx="17">
                  <c:v>5.3</c:v>
                </c:pt>
                <c:pt idx="18" formatCode="0.0">
                  <c:v>5.6760930870287902</c:v>
                </c:pt>
                <c:pt idx="19" formatCode="0.0">
                  <c:v>5.1647192532209161</c:v>
                </c:pt>
                <c:pt idx="20" formatCode="0.0">
                  <c:v>4.3203488371520606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65E-1345-B32E-51D2B837B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660624"/>
        <c:axId val="146661016"/>
      </c:lineChart>
      <c:catAx>
        <c:axId val="146660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Fiscal</a:t>
                </a:r>
                <a:r>
                  <a:rPr lang="en-US" baseline="0" dirty="0"/>
                  <a:t> year</a:t>
                </a:r>
                <a:r>
                  <a:rPr lang="en-US" dirty="0"/>
                  <a:t> 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46661016"/>
        <c:crosses val="autoZero"/>
        <c:auto val="1"/>
        <c:lblAlgn val="ctr"/>
        <c:lblOffset val="100"/>
        <c:noMultiLvlLbl val="0"/>
      </c:catAx>
      <c:valAx>
        <c:axId val="1466610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 USD billion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6660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212987265480702"/>
          <c:y val="4.7995973453605303E-2"/>
          <c:w val="0.10552444833284701"/>
          <c:h val="0.90681386480623005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2004-05</a:t>
            </a:r>
          </a:p>
          <a:p>
            <a:pPr>
              <a:defRPr/>
            </a:pPr>
            <a:endParaRPr lang="en-US"/>
          </a:p>
        </c:rich>
      </c:tx>
      <c:layout>
        <c:manualLayout>
          <c:xMode val="edge"/>
          <c:yMode val="edge"/>
          <c:x val="0.3018607735896560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0186393176947199E-3"/>
          <c:y val="0.126454424238854"/>
          <c:w val="0.59559767038812705"/>
          <c:h val="0.79499901541780604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Sheet4!$I$13:$I$20</c:f>
              <c:strCache>
                <c:ptCount val="8"/>
                <c:pt idx="0">
                  <c:v>African Countries</c:v>
                </c:pt>
                <c:pt idx="1">
                  <c:v>Bangladesh</c:v>
                </c:pt>
                <c:pt idx="2">
                  <c:v>Bhutan</c:v>
                </c:pt>
                <c:pt idx="3">
                  <c:v>Maldives</c:v>
                </c:pt>
                <c:pt idx="4">
                  <c:v>Myanmar</c:v>
                </c:pt>
                <c:pt idx="5">
                  <c:v>Nepal</c:v>
                </c:pt>
                <c:pt idx="6">
                  <c:v>Sri Lanka</c:v>
                </c:pt>
                <c:pt idx="7">
                  <c:v>Others</c:v>
                </c:pt>
              </c:strCache>
            </c:strRef>
          </c:cat>
          <c:val>
            <c:numRef>
              <c:f>Sheet4!$J$13:$J$20</c:f>
              <c:numCache>
                <c:formatCode>0.00%</c:formatCode>
                <c:ptCount val="8"/>
                <c:pt idx="0">
                  <c:v>6.0654938730040797E-2</c:v>
                </c:pt>
                <c:pt idx="1">
                  <c:v>4.3051429632380202E-3</c:v>
                </c:pt>
                <c:pt idx="2">
                  <c:v>0.14203490531006299</c:v>
                </c:pt>
                <c:pt idx="3">
                  <c:v>4.64166357222428E-3</c:v>
                </c:pt>
                <c:pt idx="4">
                  <c:v>1.0803471964352E-2</c:v>
                </c:pt>
                <c:pt idx="5">
                  <c:v>3.4354112513924999E-2</c:v>
                </c:pt>
                <c:pt idx="6">
                  <c:v>3.7887578908280699E-2</c:v>
                </c:pt>
                <c:pt idx="7">
                  <c:v>0.70530000000000004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04-2A44-BDCF-5B4A03EED0B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2017-18</a:t>
            </a:r>
          </a:p>
        </c:rich>
      </c:tx>
      <c:layout>
        <c:manualLayout>
          <c:xMode val="edge"/>
          <c:yMode val="edge"/>
          <c:x val="0.47984361075220999"/>
          <c:y val="4.84725794053368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2022694960092"/>
          <c:y val="0.16607850725829201"/>
          <c:w val="0.49780700297830299"/>
          <c:h val="0.64840917065579395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'[IDCRdatabase 08 jul, 2018 (version 1).xlsx]Sheet4'!$I$12:$I$20</c:f>
              <c:strCache>
                <c:ptCount val="9"/>
                <c:pt idx="0">
                  <c:v>Afghanistan</c:v>
                </c:pt>
                <c:pt idx="1">
                  <c:v>African Countries</c:v>
                </c:pt>
                <c:pt idx="2">
                  <c:v>Bangladesh</c:v>
                </c:pt>
                <c:pt idx="3">
                  <c:v>Bhutan</c:v>
                </c:pt>
                <c:pt idx="4">
                  <c:v>Maldives</c:v>
                </c:pt>
                <c:pt idx="5">
                  <c:v>Myanmar</c:v>
                </c:pt>
                <c:pt idx="6">
                  <c:v>Nepal</c:v>
                </c:pt>
                <c:pt idx="7">
                  <c:v>Sri Lanka</c:v>
                </c:pt>
                <c:pt idx="8">
                  <c:v>Others</c:v>
                </c:pt>
              </c:strCache>
            </c:strRef>
          </c:cat>
          <c:val>
            <c:numRef>
              <c:f>'[IDCRdatabase 08 jul, 2018 (version 1).xlsx]Sheet4'!$L$12:$L$20</c:f>
              <c:numCache>
                <c:formatCode>0.00%</c:formatCode>
                <c:ptCount val="9"/>
                <c:pt idx="0">
                  <c:v>4.5694172817972702E-2</c:v>
                </c:pt>
                <c:pt idx="1">
                  <c:v>4.3083077228374199E-2</c:v>
                </c:pt>
                <c:pt idx="2">
                  <c:v>1.6319347434990202E-2</c:v>
                </c:pt>
                <c:pt idx="3">
                  <c:v>0.48489742310976303</c:v>
                </c:pt>
                <c:pt idx="4">
                  <c:v>3.1985920972580899E-2</c:v>
                </c:pt>
                <c:pt idx="5">
                  <c:v>2.93748253829824E-2</c:v>
                </c:pt>
                <c:pt idx="6">
                  <c:v>5.0437227956478203E-2</c:v>
                </c:pt>
                <c:pt idx="7">
                  <c:v>1.6319347434990202E-2</c:v>
                </c:pt>
                <c:pt idx="8">
                  <c:v>0.28189999999999998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2F-AE4D-B768-AF014619668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E1239-FD03-4AEC-8FCF-C9EC262DC1A3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6B3F7-AD39-481C-BB4C-82646A79269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594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27C3B-F439-8F44-BC73-C44ECC85D4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07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6B3F7-AD39-481C-BB4C-82646A792698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329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6B3F7-AD39-481C-BB4C-82646A792698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353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27C3B-F439-8F44-BC73-C44ECC85D4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27C3B-F439-8F44-BC73-C44ECC85D4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6B3F7-AD39-481C-BB4C-82646A792698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902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6B3F7-AD39-481C-BB4C-82646A792698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765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6B3F7-AD39-481C-BB4C-82646A792698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8478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6B3F7-AD39-481C-BB4C-82646A792698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471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6E46-10A2-534A-8886-3174D37245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2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244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358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9361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892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002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816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429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286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9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6157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71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30267-F153-468E-AA22-3C9051812F66}" type="datetimeFigureOut">
              <a:rPr lang="en-SG" smtClean="0"/>
              <a:t>2/11/2018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1A8B0-98F4-43A0-A292-BD6C49BAB08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441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ndiabudget.nic.in/vol1.as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92140" y="4091940"/>
            <a:ext cx="6138528" cy="252515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Professor Rani D. Mullen</a:t>
            </a:r>
          </a:p>
          <a:p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Visiting Research Fellow, Institute for South Asian Studies, NUS</a:t>
            </a:r>
          </a:p>
          <a:p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Associate Professor, College of William &amp; Mary, USA</a:t>
            </a:r>
          </a:p>
          <a:p>
            <a:r>
              <a:rPr lang="en-US" sz="1400" dirty="0"/>
              <a:t>Presented at:</a:t>
            </a:r>
          </a:p>
          <a:p>
            <a:r>
              <a:rPr lang="en-US" sz="1400" dirty="0"/>
              <a:t>International Symposium on</a:t>
            </a:r>
          </a:p>
          <a:p>
            <a:r>
              <a:rPr lang="en-US" sz="1700" dirty="0">
                <a:solidFill>
                  <a:schemeClr val="accent5">
                    <a:lumMod val="75000"/>
                  </a:schemeClr>
                </a:solidFill>
              </a:rPr>
              <a:t>‘Looking at India from the South Pacific’</a:t>
            </a:r>
          </a:p>
          <a:p>
            <a:r>
              <a:rPr lang="en-US" sz="1400" dirty="0"/>
              <a:t>New Zealand India Research Institute, University of Wellington</a:t>
            </a:r>
          </a:p>
          <a:p>
            <a:r>
              <a:rPr lang="en-US" sz="1400" dirty="0"/>
              <a:t>27 August 2018</a:t>
            </a:r>
            <a:endParaRPr lang="en-SG" sz="1400" dirty="0"/>
          </a:p>
        </p:txBody>
      </p:sp>
      <p:pic>
        <p:nvPicPr>
          <p:cNvPr id="1028" name="Picture 4" descr="Blank Map Of Asia asia and australia map map asia and australia and pacific travel HD 846 X 845 pix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0" y="1074420"/>
            <a:ext cx="4714732" cy="470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5932" y="617220"/>
            <a:ext cx="61260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entury" panose="02040604050505020304" pitchFamily="18" charset="0"/>
              </a:rPr>
              <a:t>Indian Development Assistance &amp; Economic Diplomacy in the </a:t>
            </a:r>
          </a:p>
          <a:p>
            <a:r>
              <a:rPr lang="en-US" sz="4000" dirty="0">
                <a:solidFill>
                  <a:srgbClr val="0070C0"/>
                </a:solidFill>
                <a:latin typeface="Century" panose="02040604050505020304" pitchFamily="18" charset="0"/>
              </a:rPr>
              <a:t>South Pacific Region</a:t>
            </a:r>
            <a:endParaRPr lang="en-SG" sz="4000" dirty="0">
              <a:solidFill>
                <a:srgbClr val="0070C0"/>
              </a:solidFill>
              <a:latin typeface="Century" panose="02040604050505020304" pitchFamily="18" charset="0"/>
            </a:endParaRPr>
          </a:p>
          <a:p>
            <a:r>
              <a:rPr lang="en-US" dirty="0"/>
              <a:t>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5659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898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Century" panose="02040604050505020304" pitchFamily="18" charset="0"/>
              </a:rPr>
              <a:t>Cooperation between India and 14 Pacific Island nations through the Forum for India-Pacific Islands Cooperation</a:t>
            </a:r>
            <a:endParaRPr lang="en-SG" sz="2800" dirty="0">
              <a:solidFill>
                <a:schemeClr val="accent5"/>
              </a:solidFill>
              <a:latin typeface="Century" panose="02040604050505020304" pitchFamily="18" charset="0"/>
            </a:endParaRPr>
          </a:p>
        </p:txBody>
      </p:sp>
      <p:pic>
        <p:nvPicPr>
          <p:cNvPr id="2050" name="Picture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01" y="1690688"/>
            <a:ext cx="8362951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1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300" y="-1"/>
            <a:ext cx="8445500" cy="1460501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Ports, Ports, Ports… 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000090"/>
                </a:solidFill>
              </a:rPr>
              <a:t>India &amp; China are both vying for strategic access in the Indo-Pacific.  </a:t>
            </a:r>
            <a:r>
              <a:rPr lang="en-US" sz="2000" dirty="0"/>
              <a:t>Chinese and Indian investments in the neighborhood: Clearly also a strategic element, but not only…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8900" y="3632201"/>
            <a:ext cx="36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1015" b="-1015"/>
          <a:stretch>
            <a:fillRect/>
          </a:stretch>
        </p:blipFill>
        <p:spPr>
          <a:xfrm>
            <a:off x="1981200" y="1460501"/>
            <a:ext cx="8229600" cy="4741468"/>
          </a:xfrm>
        </p:spPr>
      </p:pic>
      <p:sp>
        <p:nvSpPr>
          <p:cNvPr id="3" name="Oval 2"/>
          <p:cNvSpPr/>
          <p:nvPr/>
        </p:nvSpPr>
        <p:spPr>
          <a:xfrm>
            <a:off x="4450850" y="3119859"/>
            <a:ext cx="79714" cy="900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4262463" y="5127986"/>
            <a:ext cx="85281" cy="8362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Oval 7"/>
          <p:cNvSpPr/>
          <p:nvPr/>
        </p:nvSpPr>
        <p:spPr>
          <a:xfrm>
            <a:off x="4450850" y="3209876"/>
            <a:ext cx="79714" cy="829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4682964" y="1879600"/>
            <a:ext cx="7907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Afghanistan</a:t>
            </a:r>
          </a:p>
        </p:txBody>
      </p:sp>
      <p:pic>
        <p:nvPicPr>
          <p:cNvPr id="9" name="Picture 8" descr="get_im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99" y="1228726"/>
            <a:ext cx="1571076" cy="130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142" t="16869"/>
          <a:stretch/>
        </p:blipFill>
        <p:spPr>
          <a:xfrm>
            <a:off x="1828800" y="1371600"/>
            <a:ext cx="9550400" cy="51945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30801" y="1794932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" name="Oval 5"/>
          <p:cNvSpPr/>
          <p:nvPr/>
        </p:nvSpPr>
        <p:spPr>
          <a:xfrm>
            <a:off x="4114801" y="2658532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Oval 7"/>
          <p:cNvSpPr/>
          <p:nvPr/>
        </p:nvSpPr>
        <p:spPr>
          <a:xfrm>
            <a:off x="3649135" y="4614332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9" name="Oval 8"/>
          <p:cNvSpPr/>
          <p:nvPr/>
        </p:nvSpPr>
        <p:spPr>
          <a:xfrm>
            <a:off x="3928535" y="3632199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Oval 9"/>
          <p:cNvSpPr/>
          <p:nvPr/>
        </p:nvSpPr>
        <p:spPr>
          <a:xfrm>
            <a:off x="3898903" y="3953931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Oval 10"/>
          <p:cNvSpPr/>
          <p:nvPr/>
        </p:nvSpPr>
        <p:spPr>
          <a:xfrm>
            <a:off x="6637867" y="2006599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Oval 11"/>
          <p:cNvSpPr/>
          <p:nvPr/>
        </p:nvSpPr>
        <p:spPr>
          <a:xfrm>
            <a:off x="6841068" y="2142066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3" name="Oval 12"/>
          <p:cNvSpPr/>
          <p:nvPr/>
        </p:nvSpPr>
        <p:spPr>
          <a:xfrm>
            <a:off x="7501468" y="3107265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Oval 13"/>
          <p:cNvSpPr/>
          <p:nvPr/>
        </p:nvSpPr>
        <p:spPr>
          <a:xfrm>
            <a:off x="8085668" y="3073397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Oval 14"/>
          <p:cNvSpPr/>
          <p:nvPr/>
        </p:nvSpPr>
        <p:spPr>
          <a:xfrm>
            <a:off x="7704667" y="3793063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6" name="Oval 15"/>
          <p:cNvSpPr/>
          <p:nvPr/>
        </p:nvSpPr>
        <p:spPr>
          <a:xfrm>
            <a:off x="8923868" y="4241799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7" name="Oval 16"/>
          <p:cNvSpPr/>
          <p:nvPr/>
        </p:nvSpPr>
        <p:spPr>
          <a:xfrm>
            <a:off x="10930467" y="4309532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8" name="Oval 17"/>
          <p:cNvSpPr/>
          <p:nvPr/>
        </p:nvSpPr>
        <p:spPr>
          <a:xfrm>
            <a:off x="6123500" y="2870199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9" name="Oval 18"/>
          <p:cNvSpPr/>
          <p:nvPr/>
        </p:nvSpPr>
        <p:spPr>
          <a:xfrm>
            <a:off x="6193333" y="3005666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0" name="TextBox 19"/>
          <p:cNvSpPr txBox="1"/>
          <p:nvPr/>
        </p:nvSpPr>
        <p:spPr>
          <a:xfrm>
            <a:off x="4978401" y="193280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Gwadar Port, PAKISTAN</a:t>
            </a:r>
            <a:endParaRPr lang="en-SG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645950" y="2736016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Doraleh Port, DJIBOUTI</a:t>
            </a:r>
            <a:endParaRPr lang="en-SG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70690" y="349704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Lamu Port, KENYA</a:t>
            </a:r>
            <a:endParaRPr lang="en-SG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992035" y="3860796"/>
            <a:ext cx="863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Bagamoyo Port, TANZANIA</a:t>
            </a:r>
            <a:endParaRPr lang="en-SG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649135" y="4726801"/>
            <a:ext cx="990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Beira</a:t>
            </a:r>
          </a:p>
          <a:p>
            <a:r>
              <a:rPr lang="en-US" sz="900" b="1" dirty="0"/>
              <a:t>Port</a:t>
            </a:r>
            <a:r>
              <a:rPr lang="en-SG" sz="900" b="1" dirty="0"/>
              <a:t>, </a:t>
            </a:r>
          </a:p>
          <a:p>
            <a:r>
              <a:rPr lang="en-US" sz="900" b="1" dirty="0"/>
              <a:t>MOZAMBIQUE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94000" y="2813800"/>
            <a:ext cx="120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Colomobo City Port, SRI LANKA</a:t>
            </a:r>
            <a:endParaRPr lang="en-SG" sz="9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52069" y="3085753"/>
            <a:ext cx="8805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Hambantota</a:t>
            </a:r>
          </a:p>
          <a:p>
            <a:r>
              <a:rPr lang="en-US" sz="900" b="1" dirty="0"/>
              <a:t>Port, SRI LANKA</a:t>
            </a:r>
            <a:endParaRPr lang="en-SG" sz="9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319455" y="3903126"/>
            <a:ext cx="1062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Port of </a:t>
            </a:r>
          </a:p>
          <a:p>
            <a:r>
              <a:rPr lang="en-US" sz="900" b="1" dirty="0"/>
              <a:t>Tanjung Priok, </a:t>
            </a:r>
          </a:p>
          <a:p>
            <a:r>
              <a:rPr lang="en-US" sz="900" b="1" dirty="0"/>
              <a:t>INDONESIA</a:t>
            </a:r>
            <a:endParaRPr lang="en-SG" sz="9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46305" y="2845440"/>
            <a:ext cx="104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Kuantan Port, MALAYSIA</a:t>
            </a:r>
            <a:endParaRPr lang="en-SG" sz="9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152804" y="3058066"/>
            <a:ext cx="96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Port of Muara, BRUNEI</a:t>
            </a:r>
            <a:endParaRPr lang="en-SG" sz="9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792626" y="4375037"/>
            <a:ext cx="863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Darwin</a:t>
            </a:r>
          </a:p>
          <a:p>
            <a:r>
              <a:rPr lang="en-US" sz="900" b="1" dirty="0"/>
              <a:t>Port, </a:t>
            </a:r>
          </a:p>
          <a:p>
            <a:r>
              <a:rPr lang="en-US" sz="900" b="1" dirty="0"/>
              <a:t>AUSTRALIA</a:t>
            </a:r>
            <a:endParaRPr lang="en-SG" sz="9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0326163" y="4203581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Luganville,</a:t>
            </a:r>
          </a:p>
          <a:p>
            <a:r>
              <a:rPr lang="en-US" sz="900" b="1" dirty="0"/>
              <a:t>VANUATU </a:t>
            </a:r>
          </a:p>
          <a:p>
            <a:endParaRPr lang="en-SG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329919" y="5801997"/>
            <a:ext cx="2648482" cy="53860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Legend</a:t>
            </a:r>
          </a:p>
          <a:p>
            <a:r>
              <a:rPr lang="en-US" sz="1100" dirty="0"/>
              <a:t>       Ports at least partially funded by China </a:t>
            </a:r>
            <a:endParaRPr lang="en-SG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7296821" y="1418383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CHINA</a:t>
            </a:r>
            <a:endParaRPr lang="en-SG" sz="9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62832" y="4414794"/>
            <a:ext cx="166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Indian Ocean</a:t>
            </a:r>
            <a:endParaRPr lang="en-SG" dirty="0">
              <a:solidFill>
                <a:schemeClr val="accent5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98817" y="2636334"/>
            <a:ext cx="1818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Pacific Ocean</a:t>
            </a:r>
            <a:endParaRPr lang="en-SG" dirty="0">
              <a:solidFill>
                <a:schemeClr val="accent5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6412" y="1889666"/>
            <a:ext cx="89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Port of </a:t>
            </a:r>
            <a:r>
              <a:rPr lang="en-US" sz="900" b="1" dirty="0" err="1"/>
              <a:t>Payra</a:t>
            </a:r>
            <a:r>
              <a:rPr lang="en-US" sz="900" b="1" dirty="0"/>
              <a:t>, BANGLADESH</a:t>
            </a:r>
            <a:endParaRPr lang="en-SG" sz="9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123500" y="2205729"/>
            <a:ext cx="120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Kyaukpyu</a:t>
            </a:r>
            <a:r>
              <a:rPr lang="en-US" sz="900" b="1" dirty="0"/>
              <a:t> Port, MYANMAR</a:t>
            </a:r>
            <a:endParaRPr lang="en-SG" sz="9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688957" y="1692976"/>
            <a:ext cx="884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INDIA</a:t>
            </a:r>
            <a:endParaRPr lang="en-SG" sz="1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811058" y="2345833"/>
            <a:ext cx="792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South China Seas</a:t>
            </a:r>
            <a:endParaRPr lang="en-SG" sz="1000" dirty="0">
              <a:solidFill>
                <a:schemeClr val="accent5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45996" y="1700166"/>
            <a:ext cx="12944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China has build several islands in areas disputed by Taiwan, Philippines, Vietnam, Malaysia &amp; Japan</a:t>
            </a:r>
            <a:endParaRPr lang="en-SG" sz="900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8071475" y="1862666"/>
            <a:ext cx="721151" cy="543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5125815" y="1794931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3" name="Oval 42"/>
          <p:cNvSpPr/>
          <p:nvPr/>
        </p:nvSpPr>
        <p:spPr>
          <a:xfrm>
            <a:off x="7471237" y="2678333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44" name="Oval 43"/>
          <p:cNvSpPr/>
          <p:nvPr/>
        </p:nvSpPr>
        <p:spPr>
          <a:xfrm>
            <a:off x="2454877" y="6106434"/>
            <a:ext cx="127000" cy="135467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1" name="TextBox 20"/>
          <p:cNvSpPr txBox="1"/>
          <p:nvPr/>
        </p:nvSpPr>
        <p:spPr>
          <a:xfrm>
            <a:off x="6593268" y="2494874"/>
            <a:ext cx="104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Sihanoukville</a:t>
            </a:r>
            <a:r>
              <a:rPr lang="en-US" sz="900" b="1" dirty="0"/>
              <a:t> Port, CAMBODIA</a:t>
            </a:r>
            <a:endParaRPr lang="en-SG" sz="900" b="1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6946305" y="1930398"/>
            <a:ext cx="168948" cy="2116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115253" y="1862664"/>
            <a:ext cx="36174" cy="677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151427" y="1825388"/>
            <a:ext cx="58003" cy="37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209430" y="1825388"/>
            <a:ext cx="146713" cy="64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41140" y="1363907"/>
            <a:ext cx="399908" cy="428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782467" y="1578218"/>
            <a:ext cx="332786" cy="352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756374" y="1343640"/>
            <a:ext cx="142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/>
              <a:t>Pipelines connecting port to Yunnan, China</a:t>
            </a:r>
            <a:endParaRPr lang="en-SG" sz="900" b="1" i="1" dirty="0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4775435" y="1578218"/>
            <a:ext cx="672865" cy="51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581694" y="1453358"/>
            <a:ext cx="13816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/>
              <a:t>China Pakistan Economic Corridor will connect port with Xinjiang, China</a:t>
            </a:r>
            <a:endParaRPr lang="en-SG" sz="9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359764"/>
            <a:ext cx="8497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Century" panose="02040604050505020304" pitchFamily="18" charset="0"/>
              </a:rPr>
              <a:t>The New Great Game in the Indo-Pacific</a:t>
            </a:r>
            <a:endParaRPr lang="en-SG" sz="2400" dirty="0">
              <a:solidFill>
                <a:schemeClr val="accent5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3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AB393-55B7-F742-B97A-74B46EA3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Beirut" pitchFamily="2" charset="-78"/>
                <a:cs typeface="Beirut" pitchFamily="2" charset="-78"/>
              </a:rPr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FEB6F4-CA5E-564B-A758-79E9581FA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5519"/>
            <a:ext cx="10515600" cy="3921443"/>
          </a:xfrm>
        </p:spPr>
        <p:txBody>
          <a:bodyPr>
            <a:normAutofit fontScale="92500"/>
          </a:bodyPr>
          <a:lstStyle/>
          <a:p>
            <a:r>
              <a:rPr lang="en-US" dirty="0"/>
              <a:t>India had become complacent in engaging in its neighborhood, as had NZ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Chinese investments in the Indo-Pacific have started to undermine India’s long standing dominance in the Indian Ocean &amp; NZ and Australia’s dominance in the South Pacific, leading the countries to reengage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Given the lack of US engagement, NZ should partner with countries like India to encourage diversity of political, economic and security engagement in South Pacific!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86E580-55CC-E94C-994F-CE3D2C3A7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2" t="16869"/>
          <a:stretch/>
        </p:blipFill>
        <p:spPr>
          <a:xfrm>
            <a:off x="6675120" y="365125"/>
            <a:ext cx="4109720" cy="16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CONTEXT: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Government of India’s Development Partnership: Rising trend overall, though a decrease in grants &amp; loans under PM Modi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1" y="5977467"/>
            <a:ext cx="86190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Data collated by the </a:t>
            </a:r>
            <a:r>
              <a:rPr lang="en-US" sz="1400" i="1" dirty="0"/>
              <a:t>Indian Development Cooperation Research</a:t>
            </a:r>
            <a:r>
              <a:rPr lang="en-US" sz="1400" dirty="0"/>
              <a:t> at the Centre for Policy Research, New Delhi based on the Expenditure Budget - Grants and Loans to Foreign Governments, Government of India budgets. </a:t>
            </a:r>
            <a:r>
              <a:rPr lang="en-US" sz="1400" dirty="0">
                <a:hlinkClick r:id="rId3"/>
              </a:rPr>
              <a:t>http://indiabudget.nic.in/vol1.asp</a:t>
            </a:r>
            <a:endParaRPr lang="en-US" sz="14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757954" y="1371600"/>
          <a:ext cx="8514207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065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INDIAN AID IN PPP TERMS: </a:t>
            </a:r>
            <a:b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Indian development cooperation (grants and loans) at current prices vs purchasing power parity terms </a:t>
            </a:r>
            <a:r>
              <a:rPr lang="en-US" sz="2800" dirty="0">
                <a:solidFill>
                  <a:srgbClr val="008000"/>
                </a:solidFill>
              </a:rPr>
              <a:t/>
            </a:r>
            <a:br>
              <a:rPr lang="en-US" sz="2800" dirty="0">
                <a:solidFill>
                  <a:srgbClr val="008000"/>
                </a:solidFill>
              </a:rPr>
            </a:br>
            <a:r>
              <a:rPr lang="en-US" sz="1800" dirty="0">
                <a:solidFill>
                  <a:srgbClr val="008000"/>
                </a:solidFill>
              </a:rPr>
              <a:t>(1997/98 </a:t>
            </a:r>
            <a:r>
              <a:rPr lang="mr-IN" sz="1800" dirty="0">
                <a:solidFill>
                  <a:srgbClr val="008000"/>
                </a:solidFill>
              </a:rPr>
              <a:t>–</a:t>
            </a:r>
            <a:r>
              <a:rPr lang="en-US" sz="1800" dirty="0">
                <a:solidFill>
                  <a:srgbClr val="008000"/>
                </a:solidFill>
              </a:rPr>
              <a:t> 2017/18 in USD billion)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378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93234" y="5405496"/>
            <a:ext cx="77175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Data collated by the Indian development cooperation research program, based on the expenditure budget - Grants and Loans to foreign governments, Government of India budget documents.</a:t>
            </a:r>
          </a:p>
          <a:p>
            <a:r>
              <a:rPr lang="en-US" sz="1400" dirty="0"/>
              <a:t>PPP calculations are carried out using PPP conversion factor, World Bank, International Comparison Program database. </a:t>
            </a:r>
          </a:p>
        </p:txBody>
      </p:sp>
    </p:spTree>
    <p:extLst>
      <p:ext uri="{BB962C8B-B14F-4D97-AF65-F5344CB8AC3E}">
        <p14:creationId xmlns:p14="http://schemas.microsoft.com/office/powerpoint/2010/main" val="364816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38032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India’s </a:t>
            </a:r>
            <a:r>
              <a:rPr lang="en-US" sz="3200" b="1" dirty="0" err="1">
                <a:solidFill>
                  <a:srgbClr val="008000"/>
                </a:solidFill>
              </a:rPr>
              <a:t>devl</a:t>
            </a:r>
            <a:r>
              <a:rPr lang="en-US" sz="3200" b="1" dirty="0">
                <a:solidFill>
                  <a:srgbClr val="008000"/>
                </a:solidFill>
              </a:rPr>
              <a:t> coop program has a different historical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54966"/>
            <a:ext cx="8229600" cy="4471198"/>
          </a:xfrm>
        </p:spPr>
        <p:txBody>
          <a:bodyPr/>
          <a:lstStyle/>
          <a:p>
            <a:r>
              <a:rPr lang="en-US" sz="2400" dirty="0"/>
              <a:t>India’s development assistance program is not new, not “emerging” or “re-emerging”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  Focused from beginning on: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commonality of colonial experience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partnership in economic development &amp;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sovereignty</a:t>
            </a:r>
          </a:p>
          <a:p>
            <a:pPr marL="971550" lvl="1" indent="-514350">
              <a:buNone/>
            </a:pPr>
            <a:endParaRPr lang="en-US" dirty="0"/>
          </a:p>
          <a:p>
            <a:pPr marL="400050" indent="-342900"/>
            <a:r>
              <a:rPr lang="en-US" sz="2400" dirty="0"/>
              <a:t>Different historical basis </a:t>
            </a:r>
          </a:p>
        </p:txBody>
      </p:sp>
    </p:spTree>
    <p:extLst>
      <p:ext uri="{BB962C8B-B14F-4D97-AF65-F5344CB8AC3E}">
        <p14:creationId xmlns:p14="http://schemas.microsoft.com/office/powerpoint/2010/main" val="11313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What is the innovation in Indian development assistance?  How India’s </a:t>
            </a:r>
            <a:r>
              <a:rPr lang="en-US" sz="2800" b="1" dirty="0" err="1">
                <a:solidFill>
                  <a:srgbClr val="008000"/>
                </a:solidFill>
              </a:rPr>
              <a:t>devl</a:t>
            </a:r>
            <a:r>
              <a:rPr lang="en-US" sz="2800" b="1" dirty="0">
                <a:solidFill>
                  <a:srgbClr val="008000"/>
                </a:solidFill>
              </a:rPr>
              <a:t> asst </a:t>
            </a:r>
            <a:r>
              <a:rPr lang="en-US" sz="2800" b="1" dirty="0" err="1">
                <a:solidFill>
                  <a:srgbClr val="008000"/>
                </a:solidFill>
              </a:rPr>
              <a:t>prog</a:t>
            </a:r>
            <a:r>
              <a:rPr lang="en-US" sz="2800" b="1" dirty="0">
                <a:solidFill>
                  <a:srgbClr val="008000"/>
                </a:solidFill>
              </a:rPr>
              <a:t> (&amp; indeed that of most BRICS) differs from that of traditional donors: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85891"/>
            <a:ext cx="8229600" cy="42402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Self-perception &amp; terminology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Does not adhere to DAC or any other regional/global norms on what constitutes development asst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D-driven selection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Reporting and M&amp;E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No conditionality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94989"/>
            <a:ext cx="11768667" cy="18129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Century" panose="02040604050505020304" pitchFamily="18" charset="0"/>
              </a:rPr>
              <a:t>Major recipients of Indian aid (2004-05 versus 2017-18): </a:t>
            </a:r>
            <a:br>
              <a:rPr lang="en-US" sz="2800" b="1" dirty="0">
                <a:solidFill>
                  <a:schemeClr val="accent5"/>
                </a:solidFill>
                <a:latin typeface="Century" panose="02040604050505020304" pitchFamily="18" charset="0"/>
              </a:rPr>
            </a:br>
            <a:r>
              <a:rPr lang="en-US" sz="2800" b="1" dirty="0">
                <a:solidFill>
                  <a:schemeClr val="accent5"/>
                </a:solidFill>
                <a:latin typeface="Century" panose="02040604050505020304" pitchFamily="18" charset="0"/>
              </a:rPr>
              <a:t>Indian engagement in the eastern Pacific is still very small…. So small it does not show up in these charts</a:t>
            </a:r>
            <a:r>
              <a:rPr lang="en-US" sz="2800" dirty="0">
                <a:solidFill>
                  <a:srgbClr val="008000"/>
                </a:solidFill>
                <a:latin typeface="Century" panose="02040604050505020304" pitchFamily="18" charset="0"/>
              </a:rPr>
              <a:t/>
            </a:r>
            <a:br>
              <a:rPr lang="en-US" sz="2800" dirty="0">
                <a:solidFill>
                  <a:srgbClr val="008000"/>
                </a:solidFill>
                <a:latin typeface="Century" panose="02040604050505020304" pitchFamily="18" charset="0"/>
              </a:rPr>
            </a:b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20% going to the neighborhood in 2004-05 versus </a:t>
            </a:r>
            <a:br>
              <a:rPr lang="en-US" sz="2200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</a:b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about 2/3 going to the neighborhood in 2017-18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819414"/>
              </p:ext>
            </p:extLst>
          </p:nvPr>
        </p:nvGraphicFramePr>
        <p:xfrm>
          <a:off x="1063802" y="2243595"/>
          <a:ext cx="4622916" cy="3463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59411"/>
              </p:ext>
            </p:extLst>
          </p:nvPr>
        </p:nvGraphicFramePr>
        <p:xfrm>
          <a:off x="5187097" y="1921897"/>
          <a:ext cx="5696262" cy="4106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49599" y="5706993"/>
            <a:ext cx="884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Calculations made by IDCR team based on Grants and Loans to foreign governments, India Budget  </a:t>
            </a:r>
          </a:p>
        </p:txBody>
      </p:sp>
    </p:spTree>
    <p:extLst>
      <p:ext uri="{BB962C8B-B14F-4D97-AF65-F5344CB8AC3E}">
        <p14:creationId xmlns:p14="http://schemas.microsoft.com/office/powerpoint/2010/main" val="204870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94832C-0A6D-8940-A13F-8A904A75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94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Pacific Islands &amp; the broadening horizons of Indian development cooperation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A9EE28-B51C-764E-98BD-FD542BCE7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2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Historical links: Fairly recent</a:t>
            </a:r>
          </a:p>
          <a:p>
            <a:r>
              <a:rPr lang="en-US" dirty="0"/>
              <a:t>1879: Indian works brought to Fiji to work sugar &amp; other plantations </a:t>
            </a:r>
          </a:p>
          <a:p>
            <a:r>
              <a:rPr lang="en-US" dirty="0"/>
              <a:t>1948 India </a:t>
            </a:r>
            <a:r>
              <a:rPr lang="en-US" dirty="0" err="1"/>
              <a:t>estab</a:t>
            </a:r>
            <a:r>
              <a:rPr lang="en-US" dirty="0"/>
              <a:t>. a ‘Commission for the Government of India’ in Fiji</a:t>
            </a:r>
          </a:p>
          <a:p>
            <a:r>
              <a:rPr lang="en-US" dirty="0"/>
              <a:t>1970: after Fiji’s independence in, India </a:t>
            </a:r>
            <a:r>
              <a:rPr lang="en-US" dirty="0" err="1"/>
              <a:t>estab</a:t>
            </a:r>
            <a:r>
              <a:rPr lang="en-US" dirty="0"/>
              <a:t>. a High Commission</a:t>
            </a:r>
          </a:p>
          <a:p>
            <a:r>
              <a:rPr lang="en-US" dirty="0"/>
              <a:t>1973: Indian aid to Tonga (clothes &amp; medicines)</a:t>
            </a:r>
          </a:p>
          <a:p>
            <a:r>
              <a:rPr lang="en-US" dirty="0"/>
              <a:t>2005: US$50 </a:t>
            </a:r>
            <a:r>
              <a:rPr lang="en-US" dirty="0" err="1"/>
              <a:t>mn</a:t>
            </a:r>
            <a:r>
              <a:rPr lang="en-US" dirty="0"/>
              <a:t> LOC to Fiji to modernize its sugar industry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2A2C35-7527-D34D-B69F-5D915514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61" y="1202267"/>
            <a:ext cx="4237301" cy="2261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6C2937-E055-3A4A-9291-BB35B3E5F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762" y="3704696"/>
            <a:ext cx="4217087" cy="2472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06E576-3352-D740-8B9D-49AEC7D4633F}"/>
              </a:ext>
            </a:extLst>
          </p:cNvPr>
          <p:cNvSpPr txBox="1"/>
          <p:nvPr/>
        </p:nvSpPr>
        <p:spPr>
          <a:xfrm>
            <a:off x="8967546" y="6417733"/>
            <a:ext cx="273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Fiji Museum. </a:t>
            </a:r>
          </a:p>
        </p:txBody>
      </p:sp>
    </p:spTree>
    <p:extLst>
      <p:ext uri="{BB962C8B-B14F-4D97-AF65-F5344CB8AC3E}">
        <p14:creationId xmlns:p14="http://schemas.microsoft.com/office/powerpoint/2010/main" val="360214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625E6-8228-BB42-9A40-CAD5B4B22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010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eirut" pitchFamily="2" charset="-78"/>
                <a:cs typeface="Beirut" pitchFamily="2" charset="-78"/>
              </a:rPr>
              <a:t>India’s interests 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eirut" pitchFamily="2" charset="-78"/>
                <a:cs typeface="Beirut" pitchFamily="2" charset="-78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eirut" pitchFamily="2" charset="-78"/>
                <a:cs typeface="Beirut" pitchFamily="2" charset="-78"/>
              </a:rPr>
              <a:t>in the South Pacific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C21E86-1FC6-1D42-A899-77C96DBA5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Political</a:t>
            </a:r>
          </a:p>
          <a:p>
            <a:pPr lvl="1"/>
            <a:r>
              <a:rPr lang="en-US" dirty="0"/>
              <a:t>Expanding diplomatic engagement: India as a rising power with diplomatic rep in Fiji &amp; PNG</a:t>
            </a:r>
          </a:p>
          <a:p>
            <a:pPr lvl="1"/>
            <a:r>
              <a:rPr lang="en-US" dirty="0"/>
              <a:t>An extension of Act East &amp; Part of wider Indo-Pacific</a:t>
            </a:r>
          </a:p>
          <a:p>
            <a:pPr lvl="1"/>
            <a:r>
              <a:rPr lang="en-US" dirty="0"/>
              <a:t>India has been participating in the Pacific Islands Forum (PIF) since 2002 &amp; increasingly active</a:t>
            </a:r>
          </a:p>
          <a:p>
            <a:pPr lvl="1"/>
            <a:r>
              <a:rPr lang="en-US" dirty="0"/>
              <a:t>Indonesia as an enabler all the way to the Pacific</a:t>
            </a:r>
          </a:p>
          <a:p>
            <a:pPr lvl="1"/>
            <a:r>
              <a:rPr lang="en-US" dirty="0"/>
              <a:t>Engagement also through Indian diaspora (Australia, Fiji, New Caledonia, New Zealand)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Strategic</a:t>
            </a:r>
          </a:p>
          <a:p>
            <a:pPr lvl="1"/>
            <a:r>
              <a:rPr lang="en-US" dirty="0"/>
              <a:t>Maritime presence is limited up to Straits of Malacca</a:t>
            </a:r>
          </a:p>
          <a:p>
            <a:pPr lvl="1"/>
            <a:r>
              <a:rPr lang="en-US" dirty="0"/>
              <a:t>But this might change: talk of a base with a new fleet based in the Andaman &amp; Nicobar Islands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Development Partnerships</a:t>
            </a:r>
          </a:p>
          <a:p>
            <a:pPr lvl="1"/>
            <a:r>
              <a:rPr lang="en-US" dirty="0"/>
              <a:t>Stepped up development assistance since 2005</a:t>
            </a:r>
          </a:p>
          <a:p>
            <a:pPr lvl="1"/>
            <a:r>
              <a:rPr lang="en-US" dirty="0"/>
              <a:t>Focused on: renewable energy, IT, education, sugar industry, &amp; deep sea mining</a:t>
            </a:r>
          </a:p>
          <a:p>
            <a:pPr lvl="1"/>
            <a:r>
              <a:rPr lang="en-US" dirty="0"/>
              <a:t>ITEC Scholarships (70 in 2005 to over 130 in 2012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Economic</a:t>
            </a:r>
          </a:p>
          <a:p>
            <a:pPr lvl="1"/>
            <a:r>
              <a:rPr lang="en-US" dirty="0"/>
              <a:t>Trade volume between India and Pacific Islands was about US$300 in 2017</a:t>
            </a:r>
          </a:p>
          <a:p>
            <a:pPr lvl="1"/>
            <a:r>
              <a:rPr lang="en-US" dirty="0"/>
              <a:t>FICCI has launched a Business Accelerator for Forum for India-Pacific Islands cooperation to facilitate trade &amp; investments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893EB3-1B21-214F-9872-3E236A4B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65125"/>
            <a:ext cx="2514600" cy="16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7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E0F021-8623-0E4E-9E57-71AFFBBE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428" y="365125"/>
            <a:ext cx="2283371" cy="293512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Beirut" pitchFamily="2" charset="-78"/>
                <a:cs typeface="Beirut" pitchFamily="2" charset="-78"/>
              </a:rPr>
              <a:t>Indian grants &amp; credits  to Pacific Island countries… increasing, but still a small % of Indian aid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xmlns="" id="{995A3882-FFC4-B14F-8557-C511011DCC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69726"/>
              </p:ext>
            </p:extLst>
          </p:nvPr>
        </p:nvGraphicFramePr>
        <p:xfrm>
          <a:off x="198782" y="365125"/>
          <a:ext cx="8527773" cy="6014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2571">
                  <a:extLst>
                    <a:ext uri="{9D8B030D-6E8A-4147-A177-3AD203B41FA5}">
                      <a16:colId xmlns:a16="http://schemas.microsoft.com/office/drawing/2014/main" xmlns="" val="18844565"/>
                    </a:ext>
                  </a:extLst>
                </a:gridCol>
                <a:gridCol w="1742548">
                  <a:extLst>
                    <a:ext uri="{9D8B030D-6E8A-4147-A177-3AD203B41FA5}">
                      <a16:colId xmlns:a16="http://schemas.microsoft.com/office/drawing/2014/main" xmlns="" val="1703177632"/>
                    </a:ext>
                  </a:extLst>
                </a:gridCol>
                <a:gridCol w="983411">
                  <a:extLst>
                    <a:ext uri="{9D8B030D-6E8A-4147-A177-3AD203B41FA5}">
                      <a16:colId xmlns:a16="http://schemas.microsoft.com/office/drawing/2014/main" xmlns="" val="1236841530"/>
                    </a:ext>
                  </a:extLst>
                </a:gridCol>
                <a:gridCol w="1092849">
                  <a:extLst>
                    <a:ext uri="{9D8B030D-6E8A-4147-A177-3AD203B41FA5}">
                      <a16:colId xmlns:a16="http://schemas.microsoft.com/office/drawing/2014/main" xmlns="" val="4135841420"/>
                    </a:ext>
                  </a:extLst>
                </a:gridCol>
                <a:gridCol w="982639">
                  <a:extLst>
                    <a:ext uri="{9D8B030D-6E8A-4147-A177-3AD203B41FA5}">
                      <a16:colId xmlns:a16="http://schemas.microsoft.com/office/drawing/2014/main" xmlns="" val="160184005"/>
                    </a:ext>
                  </a:extLst>
                </a:gridCol>
                <a:gridCol w="3183755">
                  <a:extLst>
                    <a:ext uri="{9D8B030D-6E8A-4147-A177-3AD203B41FA5}">
                      <a16:colId xmlns:a16="http://schemas.microsoft.com/office/drawing/2014/main" xmlns="" val="2995273964"/>
                    </a:ext>
                  </a:extLst>
                </a:gridCol>
              </a:tblGrid>
              <a:tr h="2669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Year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Date detail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Recipient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USD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Financial detail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Project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858641331"/>
                  </a:ext>
                </a:extLst>
              </a:tr>
              <a:tr h="2669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2005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July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50.4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Line of Credit (LoC)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Upgradation of sugar mill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90776830"/>
                  </a:ext>
                </a:extLst>
              </a:tr>
              <a:tr h="1334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2010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March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Post-Cyclone Tomas rehab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061614542"/>
                  </a:ext>
                </a:extLst>
              </a:tr>
              <a:tr h="1334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2012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July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Post-floods rehab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1692958113"/>
                  </a:ext>
                </a:extLst>
              </a:tr>
              <a:tr h="1334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2013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-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Post-cyclone Evan rehab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90780259"/>
                  </a:ext>
                </a:extLst>
              </a:tr>
              <a:tr h="2669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2014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19 November</a:t>
                      </a:r>
                      <a:endParaRPr lang="en-US" sz="60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(Modi visit to Fiji)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70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LoC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Co-generation project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519459559"/>
                  </a:ext>
                </a:extLst>
              </a:tr>
              <a:tr h="7082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10 November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+75.000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Grant-in-aid (no specification)</a:t>
                      </a:r>
                      <a:endParaRPr lang="en-US" sz="60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Increase of annual grant-in-aid from 125.000 to 200.000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1599871882"/>
                  </a:ext>
                </a:extLst>
              </a:tr>
              <a:tr h="66734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19 November </a:t>
                      </a:r>
                      <a:endParaRPr lang="en-US" sz="60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(</a:t>
                      </a:r>
                      <a:r>
                        <a:rPr lang="en-SG" sz="600">
                          <a:effectLst/>
                        </a:rPr>
                        <a:t>First Summit Forum (FIPIC-I) in Suva (Fiji) – with 14 Pacific countries)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Pacific countries (including Fiji)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1 million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Special Adaptation Fund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964311322"/>
                  </a:ext>
                </a:extLst>
              </a:tr>
              <a:tr h="8008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‘’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Pacific Island countries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Grant-in-aid (no specification)</a:t>
                      </a:r>
                      <a:endParaRPr lang="en-US" sz="60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Annual grant-in-aid from 125.000 to 200.000 (same measure adopted for Fiji – see above – not sure how much was the annual grant for the various PI before the increase)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978828807"/>
                  </a:ext>
                </a:extLst>
              </a:tr>
              <a:tr h="1334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2015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-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5.38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LoC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Upgradation of sugar industry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199080820"/>
                  </a:ext>
                </a:extLst>
              </a:tr>
              <a:tr h="2669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-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70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Cogeneration of Power Plant at Rarawai Sugar Mill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303929123"/>
                  </a:ext>
                </a:extLst>
              </a:tr>
              <a:tr h="3678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2016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February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3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In-kind (“supplied 3 million worth of aid”)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Post Tropical Cyclone Winston rehab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4113493345"/>
                  </a:ext>
                </a:extLst>
              </a:tr>
              <a:tr h="1334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February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Post Tropical Cyclone Winston rehab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1234742303"/>
                  </a:ext>
                </a:extLst>
              </a:tr>
              <a:tr h="1334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June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2.2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promotion of SMEs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2064884485"/>
                  </a:ext>
                </a:extLst>
              </a:tr>
              <a:tr h="1334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October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1.23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In-kind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Vegetable seeds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1802657319"/>
                  </a:ext>
                </a:extLst>
              </a:tr>
              <a:tr h="66734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November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40.000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In-Kind (assistance worth 40.000 USD)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(supplies for) continuation of Hindi classes in University of South Pacific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594581408"/>
                  </a:ext>
                </a:extLst>
              </a:tr>
              <a:tr h="2669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2017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February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1.3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renovation of 20 schools damaged in Winston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1283221304"/>
                  </a:ext>
                </a:extLst>
              </a:tr>
              <a:tr h="5338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12 May (‘</a:t>
                      </a:r>
                      <a:r>
                        <a:rPr lang="en-SG" sz="600">
                          <a:effectLst/>
                        </a:rPr>
                        <a:t>India-Pacific Islands Sustainable Development Conference’)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Fiji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 million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grant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to Fiji’s Trust Fund for their Presidency of COP-23</a:t>
                      </a:r>
                      <a:r>
                        <a:rPr lang="en-SG" sz="600" dirty="0">
                          <a:effectLst/>
                        </a:rPr>
                        <a:t> to be held in November 2017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29" marR="37629" marT="0" marB="0"/>
                </a:tc>
                <a:extLst>
                  <a:ext uri="{0D108BD9-81ED-4DB2-BD59-A6C34878D82A}">
                    <a16:rowId xmlns:a16="http://schemas.microsoft.com/office/drawing/2014/main" xmlns="" val="1142428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530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1103</Words>
  <Application>Microsoft Office PowerPoint</Application>
  <PresentationFormat>Widescreen</PresentationFormat>
  <Paragraphs>236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Batang</vt:lpstr>
      <vt:lpstr>Arial</vt:lpstr>
      <vt:lpstr>Beirut</vt:lpstr>
      <vt:lpstr>Calibri</vt:lpstr>
      <vt:lpstr>Calibri Light</vt:lpstr>
      <vt:lpstr>Century</vt:lpstr>
      <vt:lpstr>Mangal</vt:lpstr>
      <vt:lpstr>Times New Roman</vt:lpstr>
      <vt:lpstr>Wingdings</vt:lpstr>
      <vt:lpstr>Office Theme</vt:lpstr>
      <vt:lpstr>PowerPoint Presentation</vt:lpstr>
      <vt:lpstr>CONTEXT: Government of India’s Development Partnership: Rising trend overall, though a decrease in grants &amp; loans under PM Modi</vt:lpstr>
      <vt:lpstr>INDIAN AID IN PPP TERMS:  Indian development cooperation (grants and loans) at current prices vs purchasing power parity terms  (1997/98 – 2017/18 in USD billion) </vt:lpstr>
      <vt:lpstr>India’s devl coop program has a different historical framework</vt:lpstr>
      <vt:lpstr>What is the innovation in Indian development assistance?  How India’s devl asst prog (&amp; indeed that of most BRICS) differs from that of traditional donors:</vt:lpstr>
      <vt:lpstr>Major recipients of Indian aid (2004-05 versus 2017-18):  Indian engagement in the eastern Pacific is still very small…. So small it does not show up in these charts 20% going to the neighborhood in 2004-05 versus  about 2/3 going to the neighborhood in 2017-18</vt:lpstr>
      <vt:lpstr>The Pacific Islands &amp; the broadening horizons of Indian development cooperation</vt:lpstr>
      <vt:lpstr>India’s interests  in the South Pacific region</vt:lpstr>
      <vt:lpstr>Indian grants &amp; credits  to Pacific Island countries… increasing, but still a small % of Indian aid</vt:lpstr>
      <vt:lpstr>Cooperation between India and 14 Pacific Island nations through the Forum for India-Pacific Islands Cooperation</vt:lpstr>
      <vt:lpstr>Ports, Ports, Ports…  India &amp; China are both vying for strategic access in the Indo-Pacific.  Chinese and Indian investments in the neighborhood: Clearly also a strategic element, but not only… </vt:lpstr>
      <vt:lpstr>PowerPoint Presentation</vt:lpstr>
      <vt:lpstr>Concluding Thoughts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 Dayal Mullen</dc:creator>
  <cp:lastModifiedBy>Teresa Durham</cp:lastModifiedBy>
  <cp:revision>35</cp:revision>
  <dcterms:created xsi:type="dcterms:W3CDTF">2018-08-24T06:35:06Z</dcterms:created>
  <dcterms:modified xsi:type="dcterms:W3CDTF">2018-11-01T22:22:28Z</dcterms:modified>
</cp:coreProperties>
</file>