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3.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6.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7.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8.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9.xml" ContentType="application/vnd.openxmlformats-officedocument.presentationml.notesSl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notesSlides/notesSlide10.xml" ContentType="application/vnd.openxmlformats-officedocument.presentationml.notesSlid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notesSlides/notesSlide11.xml" ContentType="application/vnd.openxmlformats-officedocument.presentationml.notesSlid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rts/chart14.xml" ContentType="application/vnd.openxmlformats-officedocument.drawingml.chart+xml"/>
  <Override PartName="/ppt/notesSlides/notesSlide15.xml" ContentType="application/vnd.openxmlformats-officedocument.presentationml.notesSlide+xml"/>
  <Override PartName="/ppt/charts/chart15.xml" ContentType="application/vnd.openxmlformats-officedocument.drawingml.chart+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harts/chart16.xml" ContentType="application/vnd.openxmlformats-officedocument.drawingml.chart+xml"/>
  <Override PartName="/ppt/theme/themeOverride1.xml" ContentType="application/vnd.openxmlformats-officedocument.themeOverride+xml"/>
  <Override PartName="/ppt/charts/chart17.xml" ContentType="application/vnd.openxmlformats-officedocument.drawingml.chart+xml"/>
  <Override PartName="/ppt/theme/themeOverride2.xml" ContentType="application/vnd.openxmlformats-officedocument.themeOverride+xml"/>
  <Override PartName="/ppt/drawings/drawing1.xml" ContentType="application/vnd.openxmlformats-officedocument.drawingml.chartshapes+xml"/>
  <Override PartName="/ppt/notesSlides/notesSlide19.xml" ContentType="application/vnd.openxmlformats-officedocument.presentationml.notesSlide+xml"/>
  <Override PartName="/ppt/charts/chart18.xml" ContentType="application/vnd.openxmlformats-officedocument.drawingml.chart+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0"/>
  </p:notesMasterIdLst>
  <p:sldIdLst>
    <p:sldId id="256" r:id="rId2"/>
    <p:sldId id="304" r:id="rId3"/>
    <p:sldId id="271" r:id="rId4"/>
    <p:sldId id="279" r:id="rId5"/>
    <p:sldId id="287" r:id="rId6"/>
    <p:sldId id="318" r:id="rId7"/>
    <p:sldId id="353" r:id="rId8"/>
    <p:sldId id="306" r:id="rId9"/>
    <p:sldId id="319" r:id="rId10"/>
    <p:sldId id="309" r:id="rId11"/>
    <p:sldId id="320" r:id="rId12"/>
    <p:sldId id="312" r:id="rId13"/>
    <p:sldId id="325" r:id="rId14"/>
    <p:sldId id="324" r:id="rId15"/>
    <p:sldId id="316" r:id="rId16"/>
    <p:sldId id="326" r:id="rId17"/>
    <p:sldId id="328" r:id="rId18"/>
    <p:sldId id="322" r:id="rId19"/>
    <p:sldId id="263" r:id="rId20"/>
    <p:sldId id="268" r:id="rId21"/>
    <p:sldId id="265" r:id="rId22"/>
    <p:sldId id="267" r:id="rId23"/>
    <p:sldId id="264" r:id="rId24"/>
    <p:sldId id="354" r:id="rId25"/>
    <p:sldId id="339" r:id="rId26"/>
    <p:sldId id="292" r:id="rId27"/>
    <p:sldId id="341" r:id="rId28"/>
    <p:sldId id="269" r:id="rId29"/>
    <p:sldId id="278" r:id="rId30"/>
    <p:sldId id="355" r:id="rId31"/>
    <p:sldId id="351" r:id="rId32"/>
    <p:sldId id="344" r:id="rId33"/>
    <p:sldId id="350" r:id="rId34"/>
    <p:sldId id="352" r:id="rId35"/>
    <p:sldId id="342" r:id="rId36"/>
    <p:sldId id="272" r:id="rId37"/>
    <p:sldId id="343" r:id="rId38"/>
    <p:sldId id="331" r:id="rId3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39" autoAdjust="0"/>
    <p:restoredTop sz="99497" autoAdjust="0"/>
  </p:normalViewPr>
  <p:slideViewPr>
    <p:cSldViewPr>
      <p:cViewPr varScale="1">
        <p:scale>
          <a:sx n="107" d="100"/>
          <a:sy n="107" d="100"/>
        </p:scale>
        <p:origin x="114" y="14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https://d.docs.live.net/b0e6004266638742/Desktop/Copy%20of%20Book1.xlsx" TargetMode="External"/><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oleObject" Target="Book2" TargetMode="External"/><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oleObject" Target="https://d.docs.live.net/b0e6004266638742/Desktop/Copy%20of%20Book1.xlsx" TargetMode="External"/><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oleObject" Target="https://d.docs.live.net/b0e6004266638742/Desktop/Copy%20of%20Book1.xlsx" TargetMode="External"/><Relationship Id="rId2" Type="http://schemas.microsoft.com/office/2011/relationships/chartColorStyle" Target="colors13.xml"/><Relationship Id="rId1" Type="http://schemas.microsoft.com/office/2011/relationships/chartStyle" Target="style13.xml"/></Relationships>
</file>

<file path=ppt/charts/_rels/chart14.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15.xml.rels><?xml version="1.0" encoding="UTF-8" standalone="yes"?>
<Relationships xmlns="http://schemas.openxmlformats.org/package/2006/relationships"><Relationship Id="rId1" Type="http://schemas.openxmlformats.org/officeDocument/2006/relationships/oleObject" Target="file:///E:\ICRIER\Trade%20figures.xlsx" TargetMode="External"/></Relationships>
</file>

<file path=ppt/charts/_rels/chart16.xml.rels><?xml version="1.0" encoding="UTF-8" standalone="yes"?>
<Relationships xmlns="http://schemas.openxmlformats.org/package/2006/relationships"><Relationship Id="rId2" Type="http://schemas.openxmlformats.org/officeDocument/2006/relationships/oleObject" Target="file:///C:\Users\rsekhani\Downloads\WPP2017_POP_F08_1_TOTAL_POPULATION_BY_BROAD_AGE_GROUP_BOTH_SEXES%20(5).xlsx" TargetMode="External"/><Relationship Id="rId1" Type="http://schemas.openxmlformats.org/officeDocument/2006/relationships/themeOverride" Target="../theme/themeOverride1.xml"/></Relationships>
</file>

<file path=ppt/charts/_rels/chart17.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oleObject" Target="file:///C:\Users\rsekhani\Downloads\WPP2017_POP_F08_1_TOTAL_POPULATION_BY_BROAD_AGE_GROUP_BOTH_SEXES%20(5).xlsx" TargetMode="External"/><Relationship Id="rId1" Type="http://schemas.openxmlformats.org/officeDocument/2006/relationships/themeOverride" Target="../theme/themeOverride2.xml"/></Relationships>
</file>

<file path=ppt/charts/_rels/chart18.xml.rels><?xml version="1.0" encoding="UTF-8" standalone="yes"?>
<Relationships xmlns="http://schemas.openxmlformats.org/package/2006/relationships"><Relationship Id="rId1" Type="http://schemas.openxmlformats.org/officeDocument/2006/relationships/oleObject" Target="file:///C:\Users\sghai\AppData\Local\Temp\employment%20distribution%20by%20skill%20level.xlsx" TargetMode="External"/></Relationships>
</file>

<file path=ppt/charts/_rels/chart2.xml.rels><?xml version="1.0" encoding="UTF-8" standalone="yes"?>
<Relationships xmlns="http://schemas.openxmlformats.org/package/2006/relationships"><Relationship Id="rId3" Type="http://schemas.openxmlformats.org/officeDocument/2006/relationships/oleObject" Target="https://d.docs.live.net/b0e6004266638742/Desktop/imfweo.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https://d.docs.live.net/b0e6004266638742/Desktop/Copy%20of%20Book1.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C:\Users\ICRIER\Desktop\Book1.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https://d.docs.live.net/b0e6004266638742/Desktop/Copy%20of%20Book1.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https://d.docs.live.net/b0e6004266638742/Desktop/Copy%20of%20Book1.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https://d.docs.live.net/b0e6004266638742/Desktop/Copy%20of%20Book1.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https://d.docs.live.net/b0e6004266638742/Desktop/Copy%20of%20Book1.xlsx" TargetMode="External"/><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oleObject" Target="https://d.docs.live.net/b0e6004266638742/Desktop/Copy%20of%20Book1.xlsx" TargetMode="External"/><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Sheet1!$A$2</c:f>
              <c:strCache>
                <c:ptCount val="1"/>
                <c:pt idx="0">
                  <c:v>1998-07</c:v>
                </c:pt>
              </c:strCache>
            </c:strRef>
          </c:tx>
          <c:spPr>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chemeClr>
              </a:solidFill>
              <a:round/>
            </a:ln>
            <a:effectLst>
              <a:outerShdw blurRad="40000" dist="20000" dir="5400000" rotWithShape="0">
                <a:srgbClr val="000000">
                  <a:alpha val="38000"/>
                </a:srgbClr>
              </a:outerShdw>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1">
                        <a:lumMod val="50000"/>
                        <a:lumOff val="50000"/>
                      </a:schemeClr>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Sheet1!$B$1:$F$1</c:f>
              <c:strCache>
                <c:ptCount val="5"/>
                <c:pt idx="0">
                  <c:v>World</c:v>
                </c:pt>
                <c:pt idx="1">
                  <c:v>Advanced Economies</c:v>
                </c:pt>
                <c:pt idx="2">
                  <c:v>Emerging and Developing Economies</c:v>
                </c:pt>
                <c:pt idx="3">
                  <c:v>Emerging and Developing Asia</c:v>
                </c:pt>
                <c:pt idx="4">
                  <c:v>Japan, Korea and Australia</c:v>
                </c:pt>
              </c:strCache>
            </c:strRef>
          </c:cat>
          <c:val>
            <c:numRef>
              <c:f>Sheet1!$B$2:$F$2</c:f>
              <c:numCache>
                <c:formatCode>0.0</c:formatCode>
                <c:ptCount val="5"/>
                <c:pt idx="0">
                  <c:v>4.2</c:v>
                </c:pt>
                <c:pt idx="1">
                  <c:v>2.8</c:v>
                </c:pt>
                <c:pt idx="2">
                  <c:v>5.8</c:v>
                </c:pt>
                <c:pt idx="3">
                  <c:v>7.6</c:v>
                </c:pt>
                <c:pt idx="4">
                  <c:v>2</c:v>
                </c:pt>
              </c:numCache>
            </c:numRef>
          </c:val>
          <c:extLst xmlns:c16r2="http://schemas.microsoft.com/office/drawing/2015/06/chart">
            <c:ext xmlns:c16="http://schemas.microsoft.com/office/drawing/2014/chart" uri="{C3380CC4-5D6E-409C-BE32-E72D297353CC}">
              <c16:uniqueId val="{00000000-96CD-414A-9099-98AA9033C8C0}"/>
            </c:ext>
          </c:extLst>
        </c:ser>
        <c:ser>
          <c:idx val="1"/>
          <c:order val="1"/>
          <c:tx>
            <c:strRef>
              <c:f>Sheet1!$A$3</c:f>
              <c:strCache>
                <c:ptCount val="1"/>
                <c:pt idx="0">
                  <c:v>2008-17</c:v>
                </c:pt>
              </c:strCache>
            </c:strRef>
          </c:tx>
          <c:spPr>
            <a:gradFill rotWithShape="1">
              <a:gsLst>
                <a:gs pos="0">
                  <a:schemeClr val="accent2">
                    <a:tint val="50000"/>
                    <a:satMod val="300000"/>
                  </a:schemeClr>
                </a:gs>
                <a:gs pos="35000">
                  <a:schemeClr val="accent2">
                    <a:tint val="37000"/>
                    <a:satMod val="300000"/>
                  </a:schemeClr>
                </a:gs>
                <a:gs pos="100000">
                  <a:schemeClr val="accent2">
                    <a:tint val="15000"/>
                    <a:satMod val="350000"/>
                  </a:schemeClr>
                </a:gs>
              </a:gsLst>
              <a:lin ang="16200000" scaled="1"/>
            </a:gradFill>
            <a:ln w="9525" cap="flat" cmpd="sng" algn="ctr">
              <a:solidFill>
                <a:schemeClr val="accent2">
                  <a:shade val="95000"/>
                </a:schemeClr>
              </a:solidFill>
              <a:round/>
            </a:ln>
            <a:effectLst>
              <a:outerShdw blurRad="40000" dist="20000" dir="5400000" rotWithShape="0">
                <a:srgbClr val="000000">
                  <a:alpha val="38000"/>
                </a:srgbClr>
              </a:outerShdw>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1">
                        <a:lumMod val="50000"/>
                        <a:lumOff val="50000"/>
                      </a:schemeClr>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Sheet1!$B$1:$F$1</c:f>
              <c:strCache>
                <c:ptCount val="5"/>
                <c:pt idx="0">
                  <c:v>World</c:v>
                </c:pt>
                <c:pt idx="1">
                  <c:v>Advanced Economies</c:v>
                </c:pt>
                <c:pt idx="2">
                  <c:v>Emerging and Developing Economies</c:v>
                </c:pt>
                <c:pt idx="3">
                  <c:v>Emerging and Developing Asia</c:v>
                </c:pt>
                <c:pt idx="4">
                  <c:v>Japan, Korea and Australia</c:v>
                </c:pt>
              </c:strCache>
            </c:strRef>
          </c:cat>
          <c:val>
            <c:numRef>
              <c:f>Sheet1!$B$3:$F$3</c:f>
              <c:numCache>
                <c:formatCode>0.0</c:formatCode>
                <c:ptCount val="5"/>
                <c:pt idx="0">
                  <c:v>3.3</c:v>
                </c:pt>
                <c:pt idx="1">
                  <c:v>1.2</c:v>
                </c:pt>
                <c:pt idx="2">
                  <c:v>5.0999999999999996</c:v>
                </c:pt>
                <c:pt idx="3">
                  <c:v>7.3</c:v>
                </c:pt>
                <c:pt idx="4">
                  <c:v>1.3</c:v>
                </c:pt>
              </c:numCache>
            </c:numRef>
          </c:val>
          <c:extLst xmlns:c16r2="http://schemas.microsoft.com/office/drawing/2015/06/chart">
            <c:ext xmlns:c16="http://schemas.microsoft.com/office/drawing/2014/chart" uri="{C3380CC4-5D6E-409C-BE32-E72D297353CC}">
              <c16:uniqueId val="{00000001-96CD-414A-9099-98AA9033C8C0}"/>
            </c:ext>
          </c:extLst>
        </c:ser>
        <c:ser>
          <c:idx val="2"/>
          <c:order val="2"/>
          <c:tx>
            <c:strRef>
              <c:f>Sheet1!$A$4</c:f>
              <c:strCache>
                <c:ptCount val="1"/>
                <c:pt idx="0">
                  <c:v>2018-22 F</c:v>
                </c:pt>
              </c:strCache>
            </c:strRef>
          </c:tx>
          <c:spPr>
            <a:gradFill rotWithShape="1">
              <a:gsLst>
                <a:gs pos="0">
                  <a:schemeClr val="accent3">
                    <a:tint val="50000"/>
                    <a:satMod val="300000"/>
                  </a:schemeClr>
                </a:gs>
                <a:gs pos="35000">
                  <a:schemeClr val="accent3">
                    <a:tint val="37000"/>
                    <a:satMod val="300000"/>
                  </a:schemeClr>
                </a:gs>
                <a:gs pos="100000">
                  <a:schemeClr val="accent3">
                    <a:tint val="15000"/>
                    <a:satMod val="350000"/>
                  </a:schemeClr>
                </a:gs>
              </a:gsLst>
              <a:lin ang="16200000" scaled="1"/>
            </a:gradFill>
            <a:ln w="9525" cap="flat" cmpd="sng" algn="ctr">
              <a:solidFill>
                <a:schemeClr val="accent3">
                  <a:shade val="95000"/>
                </a:schemeClr>
              </a:solidFill>
              <a:round/>
            </a:ln>
            <a:effectLst>
              <a:outerShdw blurRad="40000" dist="20000" dir="5400000" rotWithShape="0">
                <a:srgbClr val="000000">
                  <a:alpha val="38000"/>
                </a:srgbClr>
              </a:outerShdw>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1">
                        <a:lumMod val="50000"/>
                        <a:lumOff val="50000"/>
                      </a:schemeClr>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Sheet1!$B$1:$F$1</c:f>
              <c:strCache>
                <c:ptCount val="5"/>
                <c:pt idx="0">
                  <c:v>World</c:v>
                </c:pt>
                <c:pt idx="1">
                  <c:v>Advanced Economies</c:v>
                </c:pt>
                <c:pt idx="2">
                  <c:v>Emerging and Developing Economies</c:v>
                </c:pt>
                <c:pt idx="3">
                  <c:v>Emerging and Developing Asia</c:v>
                </c:pt>
                <c:pt idx="4">
                  <c:v>Japan, Korea and Australia</c:v>
                </c:pt>
              </c:strCache>
            </c:strRef>
          </c:cat>
          <c:val>
            <c:numRef>
              <c:f>Sheet1!$B$4:$F$4</c:f>
              <c:numCache>
                <c:formatCode>0.0</c:formatCode>
                <c:ptCount val="5"/>
                <c:pt idx="0">
                  <c:v>3.7</c:v>
                </c:pt>
                <c:pt idx="1">
                  <c:v>1.8</c:v>
                </c:pt>
                <c:pt idx="2">
                  <c:v>5</c:v>
                </c:pt>
                <c:pt idx="3">
                  <c:v>6.4</c:v>
                </c:pt>
                <c:pt idx="4">
                  <c:v>1.5</c:v>
                </c:pt>
              </c:numCache>
            </c:numRef>
          </c:val>
          <c:extLst xmlns:c16r2="http://schemas.microsoft.com/office/drawing/2015/06/chart">
            <c:ext xmlns:c16="http://schemas.microsoft.com/office/drawing/2014/chart" uri="{C3380CC4-5D6E-409C-BE32-E72D297353CC}">
              <c16:uniqueId val="{00000002-96CD-414A-9099-98AA9033C8C0}"/>
            </c:ext>
          </c:extLst>
        </c:ser>
        <c:dLbls>
          <c:showLegendKey val="0"/>
          <c:showVal val="0"/>
          <c:showCatName val="0"/>
          <c:showSerName val="0"/>
          <c:showPercent val="0"/>
          <c:showBubbleSize val="0"/>
        </c:dLbls>
        <c:gapWidth val="100"/>
        <c:overlap val="-24"/>
        <c:axId val="187249248"/>
        <c:axId val="187793928"/>
      </c:barChart>
      <c:catAx>
        <c:axId val="187249248"/>
        <c:scaling>
          <c:orientation val="minMax"/>
        </c:scaling>
        <c:delete val="0"/>
        <c:axPos val="b"/>
        <c:numFmt formatCode="General" sourceLinked="0"/>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50000"/>
                    <a:lumOff val="50000"/>
                  </a:schemeClr>
                </a:solidFill>
                <a:latin typeface="+mn-lt"/>
                <a:ea typeface="+mn-ea"/>
                <a:cs typeface="+mn-cs"/>
              </a:defRPr>
            </a:pPr>
            <a:endParaRPr lang="en-US"/>
          </a:p>
        </c:txPr>
        <c:crossAx val="187793928"/>
        <c:crosses val="autoZero"/>
        <c:auto val="1"/>
        <c:lblAlgn val="ctr"/>
        <c:lblOffset val="100"/>
        <c:noMultiLvlLbl val="0"/>
      </c:catAx>
      <c:valAx>
        <c:axId val="187793928"/>
        <c:scaling>
          <c:orientation val="minMax"/>
        </c:scaling>
        <c:delete val="1"/>
        <c:axPos val="l"/>
        <c:numFmt formatCode="0.0" sourceLinked="1"/>
        <c:majorTickMark val="none"/>
        <c:minorTickMark val="none"/>
        <c:tickLblPos val="nextTo"/>
        <c:crossAx val="187249248"/>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600" b="1" i="0" u="none" strike="noStrike" kern="1200" baseline="0">
              <a:solidFill>
                <a:schemeClr val="tx1">
                  <a:lumMod val="50000"/>
                  <a:lumOff val="50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400"/>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Sheet7!$N$1</c:f>
              <c:strCache>
                <c:ptCount val="1"/>
                <c:pt idx="0">
                  <c:v>CAD</c:v>
                </c:pt>
              </c:strCache>
            </c:strRef>
          </c:tx>
          <c:spPr>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chemeClr>
              </a:solidFill>
              <a:round/>
            </a:ln>
            <a:effectLst>
              <a:outerShdw blurRad="40000" dist="20000" dir="5400000" rotWithShape="0">
                <a:srgbClr val="000000">
                  <a:alpha val="38000"/>
                </a:srgbClr>
              </a:outerShdw>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1">
                        <a:lumMod val="50000"/>
                        <a:lumOff val="5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Sheet7!$M$2:$M$8</c:f>
              <c:strCache>
                <c:ptCount val="7"/>
                <c:pt idx="0">
                  <c:v>2011-12   </c:v>
                </c:pt>
                <c:pt idx="1">
                  <c:v>2012-13   </c:v>
                </c:pt>
                <c:pt idx="2">
                  <c:v>2013-14   </c:v>
                </c:pt>
                <c:pt idx="3">
                  <c:v>2014-15   </c:v>
                </c:pt>
                <c:pt idx="4">
                  <c:v>2015-16   </c:v>
                </c:pt>
                <c:pt idx="5">
                  <c:v>2016-17   </c:v>
                </c:pt>
                <c:pt idx="6">
                  <c:v>2017-18 H1</c:v>
                </c:pt>
              </c:strCache>
            </c:strRef>
          </c:cat>
          <c:val>
            <c:numRef>
              <c:f>Sheet7!$N$2:$N$8</c:f>
              <c:numCache>
                <c:formatCode>0.0</c:formatCode>
                <c:ptCount val="7"/>
                <c:pt idx="0">
                  <c:v>-4.3035571001187796</c:v>
                </c:pt>
                <c:pt idx="1">
                  <c:v>-4.8231070481966674</c:v>
                </c:pt>
                <c:pt idx="2">
                  <c:v>-1.6658707412473761</c:v>
                </c:pt>
                <c:pt idx="3">
                  <c:v>-1.3098610723610964</c:v>
                </c:pt>
                <c:pt idx="4">
                  <c:v>-1.0444784164415113</c:v>
                </c:pt>
                <c:pt idx="5">
                  <c:v>-0.67396811529057232</c:v>
                </c:pt>
                <c:pt idx="6">
                  <c:v>-1.8</c:v>
                </c:pt>
              </c:numCache>
            </c:numRef>
          </c:val>
          <c:extLst xmlns:c16r2="http://schemas.microsoft.com/office/drawing/2015/06/chart">
            <c:ext xmlns:c16="http://schemas.microsoft.com/office/drawing/2014/chart" uri="{C3380CC4-5D6E-409C-BE32-E72D297353CC}">
              <c16:uniqueId val="{00000000-95BC-425D-A63F-5BB6D659BD8F}"/>
            </c:ext>
          </c:extLst>
        </c:ser>
        <c:dLbls>
          <c:dLblPos val="outEnd"/>
          <c:showLegendKey val="0"/>
          <c:showVal val="1"/>
          <c:showCatName val="0"/>
          <c:showSerName val="0"/>
          <c:showPercent val="0"/>
          <c:showBubbleSize val="0"/>
        </c:dLbls>
        <c:gapWidth val="100"/>
        <c:overlap val="-24"/>
        <c:axId val="189002840"/>
        <c:axId val="189003232"/>
      </c:barChart>
      <c:catAx>
        <c:axId val="189002840"/>
        <c:scaling>
          <c:orientation val="minMax"/>
        </c:scaling>
        <c:delete val="0"/>
        <c:axPos val="b"/>
        <c:numFmt formatCode="General" sourceLinked="1"/>
        <c:majorTickMark val="none"/>
        <c:minorTickMark val="none"/>
        <c:tickLblPos val="high"/>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50000"/>
                    <a:lumOff val="50000"/>
                  </a:schemeClr>
                </a:solidFill>
                <a:latin typeface="+mn-lt"/>
                <a:ea typeface="+mn-ea"/>
                <a:cs typeface="+mn-cs"/>
              </a:defRPr>
            </a:pPr>
            <a:endParaRPr lang="en-US"/>
          </a:p>
        </c:txPr>
        <c:crossAx val="189003232"/>
        <c:crosses val="autoZero"/>
        <c:auto val="1"/>
        <c:lblAlgn val="ctr"/>
        <c:lblOffset val="100"/>
        <c:noMultiLvlLbl val="0"/>
      </c:catAx>
      <c:valAx>
        <c:axId val="189003232"/>
        <c:scaling>
          <c:orientation val="minMax"/>
        </c:scaling>
        <c:delete val="1"/>
        <c:axPos val="l"/>
        <c:numFmt formatCode="0.0" sourceLinked="1"/>
        <c:majorTickMark val="none"/>
        <c:minorTickMark val="none"/>
        <c:tickLblPos val="nextTo"/>
        <c:crossAx val="189002840"/>
        <c:crosses val="autoZero"/>
        <c:crossBetween val="between"/>
      </c:valAx>
      <c:spPr>
        <a:noFill/>
        <a:ln>
          <a:noFill/>
        </a:ln>
        <a:effectLst/>
      </c:spPr>
    </c:plotArea>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400"/>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areaChart>
        <c:grouping val="standard"/>
        <c:varyColors val="0"/>
        <c:ser>
          <c:idx val="0"/>
          <c:order val="0"/>
          <c:tx>
            <c:strRef>
              <c:f>Sheet2!$B$1</c:f>
              <c:strCache>
                <c:ptCount val="1"/>
                <c:pt idx="0">
                  <c:v>Forex</c:v>
                </c:pt>
              </c:strCache>
            </c:strRef>
          </c:tx>
          <c:spPr>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chemeClr>
              </a:solidFill>
              <a:round/>
            </a:ln>
            <a:effectLst>
              <a:outerShdw blurRad="40000" dist="20000" dir="5400000" rotWithShape="0">
                <a:srgbClr val="000000">
                  <a:alpha val="38000"/>
                </a:srgbClr>
              </a:outerShdw>
            </a:effectLst>
          </c:spPr>
          <c:cat>
            <c:numRef>
              <c:f>Sheet2!$A$2:$A$203</c:f>
              <c:numCache>
                <c:formatCode>mmm\-yy</c:formatCode>
                <c:ptCount val="202"/>
                <c:pt idx="0">
                  <c:v>41733</c:v>
                </c:pt>
                <c:pt idx="1">
                  <c:v>41740</c:v>
                </c:pt>
                <c:pt idx="2">
                  <c:v>41747</c:v>
                </c:pt>
                <c:pt idx="3">
                  <c:v>41754</c:v>
                </c:pt>
                <c:pt idx="4">
                  <c:v>41761</c:v>
                </c:pt>
                <c:pt idx="5">
                  <c:v>41768</c:v>
                </c:pt>
                <c:pt idx="6">
                  <c:v>41775</c:v>
                </c:pt>
                <c:pt idx="7">
                  <c:v>41782</c:v>
                </c:pt>
                <c:pt idx="8">
                  <c:v>41789</c:v>
                </c:pt>
                <c:pt idx="9">
                  <c:v>41796</c:v>
                </c:pt>
                <c:pt idx="10">
                  <c:v>41803</c:v>
                </c:pt>
                <c:pt idx="11">
                  <c:v>41810</c:v>
                </c:pt>
                <c:pt idx="12">
                  <c:v>41817</c:v>
                </c:pt>
                <c:pt idx="13">
                  <c:v>41824</c:v>
                </c:pt>
                <c:pt idx="14">
                  <c:v>41831</c:v>
                </c:pt>
                <c:pt idx="15">
                  <c:v>41838</c:v>
                </c:pt>
                <c:pt idx="16">
                  <c:v>41845</c:v>
                </c:pt>
                <c:pt idx="17">
                  <c:v>41852</c:v>
                </c:pt>
                <c:pt idx="18">
                  <c:v>41859</c:v>
                </c:pt>
                <c:pt idx="19">
                  <c:v>41866</c:v>
                </c:pt>
                <c:pt idx="20">
                  <c:v>41873</c:v>
                </c:pt>
                <c:pt idx="21">
                  <c:v>41880</c:v>
                </c:pt>
                <c:pt idx="22">
                  <c:v>41887</c:v>
                </c:pt>
                <c:pt idx="23">
                  <c:v>41894</c:v>
                </c:pt>
                <c:pt idx="24">
                  <c:v>41901</c:v>
                </c:pt>
                <c:pt idx="25">
                  <c:v>41908</c:v>
                </c:pt>
                <c:pt idx="26">
                  <c:v>41915</c:v>
                </c:pt>
                <c:pt idx="27">
                  <c:v>41922</c:v>
                </c:pt>
                <c:pt idx="28">
                  <c:v>41929</c:v>
                </c:pt>
                <c:pt idx="29">
                  <c:v>41936</c:v>
                </c:pt>
                <c:pt idx="30">
                  <c:v>41943</c:v>
                </c:pt>
                <c:pt idx="31">
                  <c:v>41950</c:v>
                </c:pt>
                <c:pt idx="32">
                  <c:v>41957</c:v>
                </c:pt>
                <c:pt idx="33">
                  <c:v>41964</c:v>
                </c:pt>
                <c:pt idx="34">
                  <c:v>41971</c:v>
                </c:pt>
                <c:pt idx="35">
                  <c:v>41978</c:v>
                </c:pt>
                <c:pt idx="36">
                  <c:v>41985</c:v>
                </c:pt>
                <c:pt idx="37">
                  <c:v>41992</c:v>
                </c:pt>
                <c:pt idx="38">
                  <c:v>41999</c:v>
                </c:pt>
                <c:pt idx="39">
                  <c:v>42006</c:v>
                </c:pt>
                <c:pt idx="40">
                  <c:v>42013</c:v>
                </c:pt>
                <c:pt idx="41">
                  <c:v>42020</c:v>
                </c:pt>
                <c:pt idx="42">
                  <c:v>42027</c:v>
                </c:pt>
                <c:pt idx="43">
                  <c:v>42034</c:v>
                </c:pt>
                <c:pt idx="44">
                  <c:v>42041</c:v>
                </c:pt>
                <c:pt idx="45">
                  <c:v>42048</c:v>
                </c:pt>
                <c:pt idx="46">
                  <c:v>42055</c:v>
                </c:pt>
                <c:pt idx="47">
                  <c:v>42062</c:v>
                </c:pt>
                <c:pt idx="48">
                  <c:v>42069</c:v>
                </c:pt>
                <c:pt idx="49">
                  <c:v>42076</c:v>
                </c:pt>
                <c:pt idx="50">
                  <c:v>42083</c:v>
                </c:pt>
                <c:pt idx="51">
                  <c:v>42090</c:v>
                </c:pt>
                <c:pt idx="52">
                  <c:v>42097</c:v>
                </c:pt>
                <c:pt idx="53">
                  <c:v>42104</c:v>
                </c:pt>
                <c:pt idx="54">
                  <c:v>42111</c:v>
                </c:pt>
                <c:pt idx="55">
                  <c:v>42118</c:v>
                </c:pt>
                <c:pt idx="56">
                  <c:v>42125</c:v>
                </c:pt>
                <c:pt idx="57">
                  <c:v>42132</c:v>
                </c:pt>
                <c:pt idx="58">
                  <c:v>42139</c:v>
                </c:pt>
                <c:pt idx="59">
                  <c:v>42146</c:v>
                </c:pt>
                <c:pt idx="60">
                  <c:v>42153</c:v>
                </c:pt>
                <c:pt idx="61">
                  <c:v>42160</c:v>
                </c:pt>
                <c:pt idx="62">
                  <c:v>42167</c:v>
                </c:pt>
                <c:pt idx="63">
                  <c:v>42174</c:v>
                </c:pt>
                <c:pt idx="64">
                  <c:v>42181</c:v>
                </c:pt>
                <c:pt idx="65">
                  <c:v>42188</c:v>
                </c:pt>
                <c:pt idx="66">
                  <c:v>42195</c:v>
                </c:pt>
                <c:pt idx="67">
                  <c:v>42202</c:v>
                </c:pt>
                <c:pt idx="68">
                  <c:v>42209</c:v>
                </c:pt>
                <c:pt idx="69">
                  <c:v>42216</c:v>
                </c:pt>
                <c:pt idx="70">
                  <c:v>42223</c:v>
                </c:pt>
                <c:pt idx="71">
                  <c:v>42230</c:v>
                </c:pt>
                <c:pt idx="72">
                  <c:v>42237</c:v>
                </c:pt>
                <c:pt idx="73">
                  <c:v>42244</c:v>
                </c:pt>
                <c:pt idx="74">
                  <c:v>42251</c:v>
                </c:pt>
                <c:pt idx="75">
                  <c:v>42258</c:v>
                </c:pt>
                <c:pt idx="76">
                  <c:v>42265</c:v>
                </c:pt>
                <c:pt idx="77">
                  <c:v>42272</c:v>
                </c:pt>
                <c:pt idx="78">
                  <c:v>42279</c:v>
                </c:pt>
                <c:pt idx="79">
                  <c:v>42286</c:v>
                </c:pt>
                <c:pt idx="80">
                  <c:v>42293</c:v>
                </c:pt>
                <c:pt idx="81">
                  <c:v>42300</c:v>
                </c:pt>
                <c:pt idx="82">
                  <c:v>42307</c:v>
                </c:pt>
                <c:pt idx="83">
                  <c:v>42314</c:v>
                </c:pt>
                <c:pt idx="84">
                  <c:v>42321</c:v>
                </c:pt>
                <c:pt idx="85">
                  <c:v>42328</c:v>
                </c:pt>
                <c:pt idx="86">
                  <c:v>42335</c:v>
                </c:pt>
                <c:pt idx="87">
                  <c:v>42342</c:v>
                </c:pt>
                <c:pt idx="88">
                  <c:v>42349</c:v>
                </c:pt>
                <c:pt idx="89">
                  <c:v>42356</c:v>
                </c:pt>
                <c:pt idx="90">
                  <c:v>42363</c:v>
                </c:pt>
                <c:pt idx="91">
                  <c:v>42370</c:v>
                </c:pt>
                <c:pt idx="92">
                  <c:v>42377</c:v>
                </c:pt>
                <c:pt idx="93">
                  <c:v>42384</c:v>
                </c:pt>
                <c:pt idx="94">
                  <c:v>42391</c:v>
                </c:pt>
                <c:pt idx="95">
                  <c:v>42398</c:v>
                </c:pt>
                <c:pt idx="96">
                  <c:v>42405</c:v>
                </c:pt>
                <c:pt idx="97">
                  <c:v>42412</c:v>
                </c:pt>
                <c:pt idx="98">
                  <c:v>42419</c:v>
                </c:pt>
                <c:pt idx="99">
                  <c:v>42426</c:v>
                </c:pt>
                <c:pt idx="100">
                  <c:v>42433</c:v>
                </c:pt>
                <c:pt idx="101">
                  <c:v>42440</c:v>
                </c:pt>
                <c:pt idx="102">
                  <c:v>42447</c:v>
                </c:pt>
                <c:pt idx="103">
                  <c:v>42454</c:v>
                </c:pt>
                <c:pt idx="104">
                  <c:v>42461</c:v>
                </c:pt>
                <c:pt idx="105">
                  <c:v>42468</c:v>
                </c:pt>
                <c:pt idx="106">
                  <c:v>42475</c:v>
                </c:pt>
                <c:pt idx="107">
                  <c:v>42482</c:v>
                </c:pt>
                <c:pt idx="108">
                  <c:v>42489</c:v>
                </c:pt>
                <c:pt idx="109">
                  <c:v>42496</c:v>
                </c:pt>
                <c:pt idx="110">
                  <c:v>42503</c:v>
                </c:pt>
                <c:pt idx="111">
                  <c:v>42510</c:v>
                </c:pt>
                <c:pt idx="112">
                  <c:v>42517</c:v>
                </c:pt>
                <c:pt idx="113">
                  <c:v>42524</c:v>
                </c:pt>
                <c:pt idx="114">
                  <c:v>42531</c:v>
                </c:pt>
                <c:pt idx="115">
                  <c:v>42538</c:v>
                </c:pt>
                <c:pt idx="116">
                  <c:v>42545</c:v>
                </c:pt>
                <c:pt idx="117">
                  <c:v>42552</c:v>
                </c:pt>
                <c:pt idx="118">
                  <c:v>42559</c:v>
                </c:pt>
                <c:pt idx="119">
                  <c:v>42566</c:v>
                </c:pt>
                <c:pt idx="120">
                  <c:v>42573</c:v>
                </c:pt>
                <c:pt idx="121">
                  <c:v>42580</c:v>
                </c:pt>
                <c:pt idx="122">
                  <c:v>42587</c:v>
                </c:pt>
                <c:pt idx="123">
                  <c:v>42594</c:v>
                </c:pt>
                <c:pt idx="124">
                  <c:v>42601</c:v>
                </c:pt>
                <c:pt idx="125">
                  <c:v>42608</c:v>
                </c:pt>
                <c:pt idx="126">
                  <c:v>42615</c:v>
                </c:pt>
                <c:pt idx="127">
                  <c:v>42622</c:v>
                </c:pt>
                <c:pt idx="128">
                  <c:v>42629</c:v>
                </c:pt>
                <c:pt idx="129">
                  <c:v>42636</c:v>
                </c:pt>
                <c:pt idx="130">
                  <c:v>42643</c:v>
                </c:pt>
                <c:pt idx="131">
                  <c:v>42650</c:v>
                </c:pt>
                <c:pt idx="132">
                  <c:v>42657</c:v>
                </c:pt>
                <c:pt idx="133">
                  <c:v>42664</c:v>
                </c:pt>
                <c:pt idx="134">
                  <c:v>42671</c:v>
                </c:pt>
                <c:pt idx="135">
                  <c:v>42678</c:v>
                </c:pt>
                <c:pt idx="136">
                  <c:v>42685</c:v>
                </c:pt>
                <c:pt idx="137">
                  <c:v>42692</c:v>
                </c:pt>
                <c:pt idx="138">
                  <c:v>42699</c:v>
                </c:pt>
                <c:pt idx="139">
                  <c:v>42706</c:v>
                </c:pt>
                <c:pt idx="140">
                  <c:v>42713</c:v>
                </c:pt>
                <c:pt idx="141">
                  <c:v>42720</c:v>
                </c:pt>
                <c:pt idx="142">
                  <c:v>42727</c:v>
                </c:pt>
                <c:pt idx="143">
                  <c:v>42734</c:v>
                </c:pt>
                <c:pt idx="144">
                  <c:v>42741</c:v>
                </c:pt>
                <c:pt idx="145">
                  <c:v>42748</c:v>
                </c:pt>
                <c:pt idx="146">
                  <c:v>42755</c:v>
                </c:pt>
                <c:pt idx="147">
                  <c:v>42762</c:v>
                </c:pt>
                <c:pt idx="148">
                  <c:v>42769</c:v>
                </c:pt>
                <c:pt idx="149">
                  <c:v>42776</c:v>
                </c:pt>
                <c:pt idx="150">
                  <c:v>42783</c:v>
                </c:pt>
                <c:pt idx="151">
                  <c:v>42790</c:v>
                </c:pt>
                <c:pt idx="152">
                  <c:v>42797</c:v>
                </c:pt>
                <c:pt idx="153">
                  <c:v>42804</c:v>
                </c:pt>
                <c:pt idx="154">
                  <c:v>42811</c:v>
                </c:pt>
                <c:pt idx="155">
                  <c:v>42818</c:v>
                </c:pt>
                <c:pt idx="156">
                  <c:v>42825</c:v>
                </c:pt>
                <c:pt idx="157">
                  <c:v>42832</c:v>
                </c:pt>
                <c:pt idx="158">
                  <c:v>42839</c:v>
                </c:pt>
                <c:pt idx="159">
                  <c:v>42846</c:v>
                </c:pt>
                <c:pt idx="160">
                  <c:v>42853</c:v>
                </c:pt>
                <c:pt idx="161">
                  <c:v>42860</c:v>
                </c:pt>
                <c:pt idx="162">
                  <c:v>42867</c:v>
                </c:pt>
                <c:pt idx="163">
                  <c:v>42874</c:v>
                </c:pt>
                <c:pt idx="164">
                  <c:v>42881</c:v>
                </c:pt>
                <c:pt idx="165">
                  <c:v>42888</c:v>
                </c:pt>
                <c:pt idx="166">
                  <c:v>42895</c:v>
                </c:pt>
                <c:pt idx="167">
                  <c:v>42902</c:v>
                </c:pt>
                <c:pt idx="168">
                  <c:v>42909</c:v>
                </c:pt>
                <c:pt idx="169">
                  <c:v>42916</c:v>
                </c:pt>
                <c:pt idx="170">
                  <c:v>42923</c:v>
                </c:pt>
                <c:pt idx="171">
                  <c:v>42930</c:v>
                </c:pt>
                <c:pt idx="172">
                  <c:v>42937</c:v>
                </c:pt>
                <c:pt idx="173">
                  <c:v>42944</c:v>
                </c:pt>
                <c:pt idx="174">
                  <c:v>42951</c:v>
                </c:pt>
                <c:pt idx="175">
                  <c:v>42958</c:v>
                </c:pt>
                <c:pt idx="176">
                  <c:v>42965</c:v>
                </c:pt>
                <c:pt idx="177">
                  <c:v>42972</c:v>
                </c:pt>
                <c:pt idx="178">
                  <c:v>42979</c:v>
                </c:pt>
                <c:pt idx="179">
                  <c:v>42986</c:v>
                </c:pt>
                <c:pt idx="180">
                  <c:v>42993</c:v>
                </c:pt>
                <c:pt idx="181">
                  <c:v>43000</c:v>
                </c:pt>
                <c:pt idx="182">
                  <c:v>43007</c:v>
                </c:pt>
                <c:pt idx="183">
                  <c:v>43014</c:v>
                </c:pt>
                <c:pt idx="184">
                  <c:v>43021</c:v>
                </c:pt>
                <c:pt idx="185">
                  <c:v>43028</c:v>
                </c:pt>
                <c:pt idx="186">
                  <c:v>43035</c:v>
                </c:pt>
                <c:pt idx="187">
                  <c:v>43042</c:v>
                </c:pt>
                <c:pt idx="188">
                  <c:v>43049</c:v>
                </c:pt>
                <c:pt idx="189">
                  <c:v>43056</c:v>
                </c:pt>
                <c:pt idx="190">
                  <c:v>43063</c:v>
                </c:pt>
                <c:pt idx="191">
                  <c:v>43070</c:v>
                </c:pt>
                <c:pt idx="192">
                  <c:v>43077</c:v>
                </c:pt>
                <c:pt idx="193">
                  <c:v>43084</c:v>
                </c:pt>
                <c:pt idx="194">
                  <c:v>43091</c:v>
                </c:pt>
                <c:pt idx="195">
                  <c:v>43098</c:v>
                </c:pt>
                <c:pt idx="196">
                  <c:v>43105</c:v>
                </c:pt>
                <c:pt idx="197">
                  <c:v>43112</c:v>
                </c:pt>
                <c:pt idx="198">
                  <c:v>43119</c:v>
                </c:pt>
                <c:pt idx="199">
                  <c:v>43126</c:v>
                </c:pt>
                <c:pt idx="200">
                  <c:v>43133</c:v>
                </c:pt>
                <c:pt idx="201">
                  <c:v>43140</c:v>
                </c:pt>
              </c:numCache>
            </c:numRef>
          </c:cat>
          <c:val>
            <c:numRef>
              <c:f>Sheet2!$B$2:$B$203</c:f>
              <c:numCache>
                <c:formatCode>0</c:formatCode>
                <c:ptCount val="202"/>
                <c:pt idx="0">
                  <c:v>306.64749999999998</c:v>
                </c:pt>
                <c:pt idx="1">
                  <c:v>309.44479999999999</c:v>
                </c:pt>
                <c:pt idx="2">
                  <c:v>309.41320000000002</c:v>
                </c:pt>
                <c:pt idx="3">
                  <c:v>309.91300000000001</c:v>
                </c:pt>
                <c:pt idx="4">
                  <c:v>311.8578</c:v>
                </c:pt>
                <c:pt idx="5">
                  <c:v>313.83140000000003</c:v>
                </c:pt>
                <c:pt idx="6">
                  <c:v>314.92520000000002</c:v>
                </c:pt>
                <c:pt idx="7">
                  <c:v>312.65629999999999</c:v>
                </c:pt>
                <c:pt idx="8">
                  <c:v>312.38249999999999</c:v>
                </c:pt>
                <c:pt idx="9">
                  <c:v>312.58570000000003</c:v>
                </c:pt>
                <c:pt idx="10">
                  <c:v>313.53659999999996</c:v>
                </c:pt>
                <c:pt idx="11">
                  <c:v>314.9221</c:v>
                </c:pt>
                <c:pt idx="12">
                  <c:v>315.77870000000001</c:v>
                </c:pt>
                <c:pt idx="13">
                  <c:v>316.39330000000001</c:v>
                </c:pt>
                <c:pt idx="14">
                  <c:v>317.03649999999999</c:v>
                </c:pt>
                <c:pt idx="15">
                  <c:v>317.84969999999998</c:v>
                </c:pt>
                <c:pt idx="16">
                  <c:v>320.56400000000002</c:v>
                </c:pt>
                <c:pt idx="17">
                  <c:v>319.9905</c:v>
                </c:pt>
                <c:pt idx="18">
                  <c:v>319.34719999999999</c:v>
                </c:pt>
                <c:pt idx="19">
                  <c:v>319.39049999999997</c:v>
                </c:pt>
                <c:pt idx="20">
                  <c:v>318.57979999999998</c:v>
                </c:pt>
                <c:pt idx="21">
                  <c:v>318.64029999999997</c:v>
                </c:pt>
                <c:pt idx="22">
                  <c:v>317.31319999999999</c:v>
                </c:pt>
                <c:pt idx="23">
                  <c:v>315.69779999999997</c:v>
                </c:pt>
                <c:pt idx="24">
                  <c:v>315.59649999999999</c:v>
                </c:pt>
                <c:pt idx="25">
                  <c:v>314.18150000000003</c:v>
                </c:pt>
                <c:pt idx="26">
                  <c:v>311.42700000000002</c:v>
                </c:pt>
                <c:pt idx="27">
                  <c:v>312.73680000000002</c:v>
                </c:pt>
                <c:pt idx="28">
                  <c:v>313.68240000000003</c:v>
                </c:pt>
                <c:pt idx="29">
                  <c:v>314.17790000000002</c:v>
                </c:pt>
                <c:pt idx="30">
                  <c:v>315.9101</c:v>
                </c:pt>
                <c:pt idx="31">
                  <c:v>315.13170000000002</c:v>
                </c:pt>
                <c:pt idx="32">
                  <c:v>315.55109999999996</c:v>
                </c:pt>
                <c:pt idx="33">
                  <c:v>314.87870000000004</c:v>
                </c:pt>
                <c:pt idx="34">
                  <c:v>316.3116</c:v>
                </c:pt>
                <c:pt idx="35">
                  <c:v>314.6617</c:v>
                </c:pt>
                <c:pt idx="36">
                  <c:v>316.8338</c:v>
                </c:pt>
                <c:pt idx="37">
                  <c:v>319.9975</c:v>
                </c:pt>
                <c:pt idx="38">
                  <c:v>319.70999999999998</c:v>
                </c:pt>
                <c:pt idx="39">
                  <c:v>319.23859999999996</c:v>
                </c:pt>
                <c:pt idx="40">
                  <c:v>319.47500000000002</c:v>
                </c:pt>
                <c:pt idx="41">
                  <c:v>322.13549999999998</c:v>
                </c:pt>
                <c:pt idx="42">
                  <c:v>322.0376</c:v>
                </c:pt>
                <c:pt idx="43">
                  <c:v>327.88350000000003</c:v>
                </c:pt>
                <c:pt idx="44">
                  <c:v>330.21340000000004</c:v>
                </c:pt>
                <c:pt idx="45">
                  <c:v>333.1696</c:v>
                </c:pt>
                <c:pt idx="46">
                  <c:v>334.19309999999996</c:v>
                </c:pt>
                <c:pt idx="47">
                  <c:v>338.07940000000002</c:v>
                </c:pt>
                <c:pt idx="48">
                  <c:v>337.79309999999998</c:v>
                </c:pt>
                <c:pt idx="49">
                  <c:v>335.72990000000004</c:v>
                </c:pt>
                <c:pt idx="50">
                  <c:v>339.99159999999995</c:v>
                </c:pt>
                <c:pt idx="51">
                  <c:v>341.37809999999996</c:v>
                </c:pt>
                <c:pt idx="52">
                  <c:v>343.00559999999996</c:v>
                </c:pt>
                <c:pt idx="53">
                  <c:v>340.4128</c:v>
                </c:pt>
                <c:pt idx="54">
                  <c:v>343.20090000000005</c:v>
                </c:pt>
                <c:pt idx="55">
                  <c:v>344.60559999999998</c:v>
                </c:pt>
                <c:pt idx="56">
                  <c:v>351.86879999999996</c:v>
                </c:pt>
                <c:pt idx="57">
                  <c:v>352.13120000000004</c:v>
                </c:pt>
                <c:pt idx="58">
                  <c:v>353.87640000000005</c:v>
                </c:pt>
                <c:pt idx="59">
                  <c:v>351.55690000000004</c:v>
                </c:pt>
                <c:pt idx="60">
                  <c:v>352.4744</c:v>
                </c:pt>
                <c:pt idx="61">
                  <c:v>352.71379999999999</c:v>
                </c:pt>
                <c:pt idx="62">
                  <c:v>354.28859999999997</c:v>
                </c:pt>
                <c:pt idx="63">
                  <c:v>355.45929999999998</c:v>
                </c:pt>
                <c:pt idx="64">
                  <c:v>355.22179999999997</c:v>
                </c:pt>
                <c:pt idx="65">
                  <c:v>354.51779999999997</c:v>
                </c:pt>
                <c:pt idx="66">
                  <c:v>354.36090000000002</c:v>
                </c:pt>
                <c:pt idx="67">
                  <c:v>353.32640000000004</c:v>
                </c:pt>
                <c:pt idx="68">
                  <c:v>353.6481</c:v>
                </c:pt>
                <c:pt idx="69">
                  <c:v>353.46050000000002</c:v>
                </c:pt>
                <c:pt idx="70">
                  <c:v>353.34699999999998</c:v>
                </c:pt>
                <c:pt idx="71">
                  <c:v>354.43329999999997</c:v>
                </c:pt>
                <c:pt idx="72">
                  <c:v>355.35390000000001</c:v>
                </c:pt>
                <c:pt idx="73">
                  <c:v>351.92</c:v>
                </c:pt>
                <c:pt idx="74">
                  <c:v>349.03070000000002</c:v>
                </c:pt>
                <c:pt idx="75">
                  <c:v>351.3895</c:v>
                </c:pt>
                <c:pt idx="76">
                  <c:v>352.02100000000002</c:v>
                </c:pt>
                <c:pt idx="77">
                  <c:v>349.9785</c:v>
                </c:pt>
                <c:pt idx="78">
                  <c:v>350.80590000000001</c:v>
                </c:pt>
                <c:pt idx="79">
                  <c:v>353.06900000000002</c:v>
                </c:pt>
                <c:pt idx="80">
                  <c:v>353.52699999999999</c:v>
                </c:pt>
                <c:pt idx="81">
                  <c:v>351.54659999999996</c:v>
                </c:pt>
                <c:pt idx="82">
                  <c:v>353.63670000000002</c:v>
                </c:pt>
                <c:pt idx="83">
                  <c:v>351.73450000000003</c:v>
                </c:pt>
                <c:pt idx="84">
                  <c:v>352.5154</c:v>
                </c:pt>
                <c:pt idx="85">
                  <c:v>352.3657</c:v>
                </c:pt>
                <c:pt idx="86">
                  <c:v>351.6155</c:v>
                </c:pt>
                <c:pt idx="87">
                  <c:v>352.09870000000001</c:v>
                </c:pt>
                <c:pt idx="88">
                  <c:v>352.50659999999999</c:v>
                </c:pt>
                <c:pt idx="89">
                  <c:v>351.10649999999998</c:v>
                </c:pt>
                <c:pt idx="90">
                  <c:v>352.04990000000004</c:v>
                </c:pt>
                <c:pt idx="91">
                  <c:v>350.36920000000003</c:v>
                </c:pt>
                <c:pt idx="92">
                  <c:v>348.93430000000001</c:v>
                </c:pt>
                <c:pt idx="93">
                  <c:v>347.20779999999996</c:v>
                </c:pt>
                <c:pt idx="94">
                  <c:v>347.56290000000001</c:v>
                </c:pt>
                <c:pt idx="95">
                  <c:v>349.1524</c:v>
                </c:pt>
                <c:pt idx="96">
                  <c:v>351.4846</c:v>
                </c:pt>
                <c:pt idx="97">
                  <c:v>351.83184</c:v>
                </c:pt>
                <c:pt idx="98">
                  <c:v>350.36529999999999</c:v>
                </c:pt>
                <c:pt idx="99">
                  <c:v>346.78820000000002</c:v>
                </c:pt>
                <c:pt idx="100">
                  <c:v>350.8639</c:v>
                </c:pt>
                <c:pt idx="101">
                  <c:v>353.40780000000001</c:v>
                </c:pt>
                <c:pt idx="102">
                  <c:v>355.94720000000001</c:v>
                </c:pt>
                <c:pt idx="103">
                  <c:v>355.55970000000002</c:v>
                </c:pt>
                <c:pt idx="104">
                  <c:v>359.75979999999998</c:v>
                </c:pt>
                <c:pt idx="105">
                  <c:v>359.91720000000004</c:v>
                </c:pt>
                <c:pt idx="106">
                  <c:v>360.2509</c:v>
                </c:pt>
                <c:pt idx="107">
                  <c:v>361.601</c:v>
                </c:pt>
                <c:pt idx="108">
                  <c:v>363.12109999999996</c:v>
                </c:pt>
                <c:pt idx="109">
                  <c:v>361.99470000000002</c:v>
                </c:pt>
                <c:pt idx="110">
                  <c:v>361.02670000000001</c:v>
                </c:pt>
                <c:pt idx="111">
                  <c:v>360.90540000000004</c:v>
                </c:pt>
                <c:pt idx="112">
                  <c:v>360.19380000000001</c:v>
                </c:pt>
                <c:pt idx="113">
                  <c:v>363.4649</c:v>
                </c:pt>
                <c:pt idx="114">
                  <c:v>363.23390000000001</c:v>
                </c:pt>
                <c:pt idx="115">
                  <c:v>363.82600000000002</c:v>
                </c:pt>
                <c:pt idx="116">
                  <c:v>360.79759999999999</c:v>
                </c:pt>
                <c:pt idx="117">
                  <c:v>363.17159999999996</c:v>
                </c:pt>
                <c:pt idx="118">
                  <c:v>361.94329999999997</c:v>
                </c:pt>
                <c:pt idx="119">
                  <c:v>363.35109999999997</c:v>
                </c:pt>
                <c:pt idx="120">
                  <c:v>362.68709999999999</c:v>
                </c:pt>
                <c:pt idx="121">
                  <c:v>365.4957</c:v>
                </c:pt>
                <c:pt idx="122">
                  <c:v>365.74930000000001</c:v>
                </c:pt>
                <c:pt idx="123">
                  <c:v>365.82249999999999</c:v>
                </c:pt>
                <c:pt idx="124">
                  <c:v>367.16919999999999</c:v>
                </c:pt>
                <c:pt idx="125">
                  <c:v>366.77659999999997</c:v>
                </c:pt>
                <c:pt idx="126">
                  <c:v>367.76609999999999</c:v>
                </c:pt>
                <c:pt idx="127">
                  <c:v>371.27979999999997</c:v>
                </c:pt>
                <c:pt idx="128">
                  <c:v>369.6003</c:v>
                </c:pt>
                <c:pt idx="129">
                  <c:v>370.76640000000003</c:v>
                </c:pt>
                <c:pt idx="130">
                  <c:v>371.99029999999999</c:v>
                </c:pt>
                <c:pt idx="131">
                  <c:v>367.64659999999998</c:v>
                </c:pt>
                <c:pt idx="132">
                  <c:v>366.1397</c:v>
                </c:pt>
                <c:pt idx="133">
                  <c:v>367.14049999999997</c:v>
                </c:pt>
                <c:pt idx="134">
                  <c:v>367.15709999999996</c:v>
                </c:pt>
                <c:pt idx="135">
                  <c:v>368.23179999999996</c:v>
                </c:pt>
                <c:pt idx="136">
                  <c:v>367.04179999999997</c:v>
                </c:pt>
                <c:pt idx="137">
                  <c:v>365.49970000000002</c:v>
                </c:pt>
                <c:pt idx="138">
                  <c:v>365.30590000000001</c:v>
                </c:pt>
                <c:pt idx="139">
                  <c:v>363.87459999999999</c:v>
                </c:pt>
                <c:pt idx="140">
                  <c:v>362.98740000000004</c:v>
                </c:pt>
                <c:pt idx="141">
                  <c:v>360.60649999999998</c:v>
                </c:pt>
                <c:pt idx="142">
                  <c:v>359.67129999999997</c:v>
                </c:pt>
                <c:pt idx="143">
                  <c:v>360.29679999999996</c:v>
                </c:pt>
                <c:pt idx="144">
                  <c:v>359.1549</c:v>
                </c:pt>
                <c:pt idx="145">
                  <c:v>359.84280000000001</c:v>
                </c:pt>
                <c:pt idx="146">
                  <c:v>360.77519999999998</c:v>
                </c:pt>
                <c:pt idx="147">
                  <c:v>361.55790000000002</c:v>
                </c:pt>
                <c:pt idx="148">
                  <c:v>363.14670000000001</c:v>
                </c:pt>
                <c:pt idx="149">
                  <c:v>362.78579999999999</c:v>
                </c:pt>
                <c:pt idx="150">
                  <c:v>362.72899999999998</c:v>
                </c:pt>
                <c:pt idx="151">
                  <c:v>362.79270000000002</c:v>
                </c:pt>
                <c:pt idx="152">
                  <c:v>364.01079999999996</c:v>
                </c:pt>
                <c:pt idx="153">
                  <c:v>364.10940000000005</c:v>
                </c:pt>
                <c:pt idx="154">
                  <c:v>366.78120000000001</c:v>
                </c:pt>
                <c:pt idx="155">
                  <c:v>367.93209999999999</c:v>
                </c:pt>
                <c:pt idx="156">
                  <c:v>369.9547</c:v>
                </c:pt>
                <c:pt idx="157">
                  <c:v>368.99829999999997</c:v>
                </c:pt>
                <c:pt idx="158">
                  <c:v>369.8877</c:v>
                </c:pt>
                <c:pt idx="159">
                  <c:v>371.13779999999997</c:v>
                </c:pt>
                <c:pt idx="160">
                  <c:v>372.73200000000003</c:v>
                </c:pt>
                <c:pt idx="161">
                  <c:v>375.71770000000004</c:v>
                </c:pt>
                <c:pt idx="162">
                  <c:v>375.27409999999998</c:v>
                </c:pt>
                <c:pt idx="163">
                  <c:v>379.31049999999999</c:v>
                </c:pt>
                <c:pt idx="164">
                  <c:v>378.76350000000002</c:v>
                </c:pt>
                <c:pt idx="165">
                  <c:v>381.1678</c:v>
                </c:pt>
                <c:pt idx="166">
                  <c:v>381.15629999999999</c:v>
                </c:pt>
                <c:pt idx="167">
                  <c:v>381.95529999999997</c:v>
                </c:pt>
                <c:pt idx="168">
                  <c:v>382.5317</c:v>
                </c:pt>
                <c:pt idx="169">
                  <c:v>386.5394</c:v>
                </c:pt>
                <c:pt idx="170">
                  <c:v>386.3775</c:v>
                </c:pt>
                <c:pt idx="171">
                  <c:v>389.0591</c:v>
                </c:pt>
                <c:pt idx="172">
                  <c:v>391.33120000000002</c:v>
                </c:pt>
                <c:pt idx="173">
                  <c:v>392.86779999999999</c:v>
                </c:pt>
                <c:pt idx="174">
                  <c:v>393.44890000000004</c:v>
                </c:pt>
                <c:pt idx="175">
                  <c:v>393.61270000000002</c:v>
                </c:pt>
                <c:pt idx="176">
                  <c:v>393.40159999999997</c:v>
                </c:pt>
                <c:pt idx="177">
                  <c:v>394.55</c:v>
                </c:pt>
                <c:pt idx="178">
                  <c:v>398.12259999999998</c:v>
                </c:pt>
                <c:pt idx="179">
                  <c:v>400.72669999999999</c:v>
                </c:pt>
                <c:pt idx="180">
                  <c:v>402.50920000000002</c:v>
                </c:pt>
                <c:pt idx="181">
                  <c:v>402.24690000000004</c:v>
                </c:pt>
                <c:pt idx="182">
                  <c:v>399.6567</c:v>
                </c:pt>
                <c:pt idx="183">
                  <c:v>398.79450000000003</c:v>
                </c:pt>
                <c:pt idx="184">
                  <c:v>400.29679999999996</c:v>
                </c:pt>
                <c:pt idx="185">
                  <c:v>399.92099999999999</c:v>
                </c:pt>
                <c:pt idx="186">
                  <c:v>398.76130000000001</c:v>
                </c:pt>
                <c:pt idx="187">
                  <c:v>398.73909999999995</c:v>
                </c:pt>
                <c:pt idx="188">
                  <c:v>399.29329999999999</c:v>
                </c:pt>
                <c:pt idx="189">
                  <c:v>399.53370000000001</c:v>
                </c:pt>
                <c:pt idx="190">
                  <c:v>400.74180000000001</c:v>
                </c:pt>
                <c:pt idx="191">
                  <c:v>401.94200000000001</c:v>
                </c:pt>
                <c:pt idx="192">
                  <c:v>400.89759999999995</c:v>
                </c:pt>
                <c:pt idx="193">
                  <c:v>401.38579999999996</c:v>
                </c:pt>
                <c:pt idx="194">
                  <c:v>404.92179999999996</c:v>
                </c:pt>
                <c:pt idx="195">
                  <c:v>409.36659999999995</c:v>
                </c:pt>
                <c:pt idx="196">
                  <c:v>411.12490000000003</c:v>
                </c:pt>
                <c:pt idx="197">
                  <c:v>413.8254</c:v>
                </c:pt>
                <c:pt idx="198">
                  <c:v>414.78449999999998</c:v>
                </c:pt>
                <c:pt idx="199">
                  <c:v>417.78919999999999</c:v>
                </c:pt>
                <c:pt idx="200">
                  <c:v>421.91490000000005</c:v>
                </c:pt>
                <c:pt idx="201">
                  <c:v>419.76029999999997</c:v>
                </c:pt>
              </c:numCache>
            </c:numRef>
          </c:val>
          <c:extLst xmlns:c16r2="http://schemas.microsoft.com/office/drawing/2015/06/chart">
            <c:ext xmlns:c16="http://schemas.microsoft.com/office/drawing/2014/chart" uri="{C3380CC4-5D6E-409C-BE32-E72D297353CC}">
              <c16:uniqueId val="{00000000-2C7D-4F97-A298-03FD1C4BAE5C}"/>
            </c:ext>
          </c:extLst>
        </c:ser>
        <c:dLbls>
          <c:showLegendKey val="0"/>
          <c:showVal val="0"/>
          <c:showCatName val="0"/>
          <c:showSerName val="0"/>
          <c:showPercent val="0"/>
          <c:showBubbleSize val="0"/>
        </c:dLbls>
        <c:axId val="188809592"/>
        <c:axId val="188809984"/>
      </c:areaChart>
      <c:dateAx>
        <c:axId val="188809592"/>
        <c:scaling>
          <c:orientation val="minMax"/>
        </c:scaling>
        <c:delete val="0"/>
        <c:axPos val="b"/>
        <c:numFmt formatCode="mmm\-yy"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1" i="0" u="none" strike="noStrike" kern="1200" baseline="0">
                <a:solidFill>
                  <a:schemeClr val="tx1">
                    <a:lumMod val="50000"/>
                    <a:lumOff val="50000"/>
                  </a:schemeClr>
                </a:solidFill>
                <a:latin typeface="+mn-lt"/>
                <a:ea typeface="+mn-ea"/>
                <a:cs typeface="+mn-cs"/>
              </a:defRPr>
            </a:pPr>
            <a:endParaRPr lang="en-US"/>
          </a:p>
        </c:txPr>
        <c:crossAx val="188809984"/>
        <c:crosses val="autoZero"/>
        <c:auto val="1"/>
        <c:lblOffset val="100"/>
        <c:baseTimeUnit val="days"/>
        <c:majorUnit val="3"/>
        <c:majorTimeUnit val="months"/>
      </c:dateAx>
      <c:valAx>
        <c:axId val="188809984"/>
        <c:scaling>
          <c:orientation val="minMax"/>
          <c:max val="450"/>
          <c:min val="300"/>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400" b="1" i="0" u="none" strike="noStrike" kern="1200" baseline="0">
                <a:solidFill>
                  <a:schemeClr val="tx1">
                    <a:lumMod val="50000"/>
                    <a:lumOff val="50000"/>
                  </a:schemeClr>
                </a:solidFill>
                <a:latin typeface="+mn-lt"/>
                <a:ea typeface="+mn-ea"/>
                <a:cs typeface="+mn-cs"/>
              </a:defRPr>
            </a:pPr>
            <a:endParaRPr lang="en-US"/>
          </a:p>
        </c:txPr>
        <c:crossAx val="188809592"/>
        <c:crosses val="autoZero"/>
        <c:crossBetween val="midCat"/>
      </c:valAx>
      <c:spPr>
        <a:noFill/>
        <a:ln>
          <a:noFill/>
        </a:ln>
        <a:effectLst/>
      </c:spPr>
    </c:plotArea>
    <c:plotVisOnly val="1"/>
    <c:dispBlanksAs val="zero"/>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400" b="1"/>
      </a:pPr>
      <a:endParaRPr lang="en-US"/>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'[Copy of Book1.xlsx]Sheet2'!$B$1</c:f>
              <c:strCache>
                <c:ptCount val="1"/>
                <c:pt idx="0">
                  <c:v>Total trade</c:v>
                </c:pt>
              </c:strCache>
            </c:strRef>
          </c:tx>
          <c:spPr>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chemeClr>
              </a:solidFill>
              <a:round/>
            </a:ln>
            <a:effectLst>
              <a:outerShdw blurRad="40000" dist="20000" dir="5400000" rotWithShape="0">
                <a:srgbClr val="000000">
                  <a:alpha val="38000"/>
                </a:srgbClr>
              </a:outerShdw>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1">
                        <a:lumMod val="50000"/>
                        <a:lumOff val="5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numRef>
              <c:f>'[Copy of Book1.xlsx]Sheet2'!$A$2:$A$56</c:f>
              <c:numCache>
                <c:formatCode>General</c:formatCode>
                <c:ptCount val="7"/>
                <c:pt idx="0">
                  <c:v>1962</c:v>
                </c:pt>
                <c:pt idx="1">
                  <c:v>1971</c:v>
                </c:pt>
                <c:pt idx="2">
                  <c:v>1981</c:v>
                </c:pt>
                <c:pt idx="3">
                  <c:v>1991</c:v>
                </c:pt>
                <c:pt idx="4">
                  <c:v>2001</c:v>
                </c:pt>
                <c:pt idx="5">
                  <c:v>2011</c:v>
                </c:pt>
                <c:pt idx="6">
                  <c:v>2016</c:v>
                </c:pt>
              </c:numCache>
            </c:numRef>
          </c:cat>
          <c:val>
            <c:numRef>
              <c:f>'[Copy of Book1.xlsx]Sheet2'!$B$2:$B$56</c:f>
              <c:numCache>
                <c:formatCode>0.0</c:formatCode>
                <c:ptCount val="7"/>
                <c:pt idx="0">
                  <c:v>18.170590747960347</c:v>
                </c:pt>
                <c:pt idx="1">
                  <c:v>25.853325666320735</c:v>
                </c:pt>
                <c:pt idx="2">
                  <c:v>30.39770781709522</c:v>
                </c:pt>
                <c:pt idx="3">
                  <c:v>33.39245576612732</c:v>
                </c:pt>
                <c:pt idx="4">
                  <c:v>37.242824085493616</c:v>
                </c:pt>
                <c:pt idx="5">
                  <c:v>48.5656693261447</c:v>
                </c:pt>
                <c:pt idx="6">
                  <c:v>47.419691461922064</c:v>
                </c:pt>
              </c:numCache>
            </c:numRef>
          </c:val>
          <c:extLst xmlns:c16r2="http://schemas.microsoft.com/office/drawing/2015/06/chart">
            <c:ext xmlns:c16="http://schemas.microsoft.com/office/drawing/2014/chart" uri="{C3380CC4-5D6E-409C-BE32-E72D297353CC}">
              <c16:uniqueId val="{00000000-89EF-4D69-BD60-6C52513950BC}"/>
            </c:ext>
          </c:extLst>
        </c:ser>
        <c:dLbls>
          <c:dLblPos val="outEnd"/>
          <c:showLegendKey val="0"/>
          <c:showVal val="1"/>
          <c:showCatName val="0"/>
          <c:showSerName val="0"/>
          <c:showPercent val="0"/>
          <c:showBubbleSize val="0"/>
        </c:dLbls>
        <c:gapWidth val="100"/>
        <c:overlap val="-24"/>
        <c:axId val="188810768"/>
        <c:axId val="188811160"/>
      </c:barChart>
      <c:catAx>
        <c:axId val="1888107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50000"/>
                    <a:lumOff val="50000"/>
                  </a:schemeClr>
                </a:solidFill>
                <a:latin typeface="+mn-lt"/>
                <a:ea typeface="+mn-ea"/>
                <a:cs typeface="+mn-cs"/>
              </a:defRPr>
            </a:pPr>
            <a:endParaRPr lang="en-US"/>
          </a:p>
        </c:txPr>
        <c:crossAx val="188811160"/>
        <c:crosses val="autoZero"/>
        <c:auto val="1"/>
        <c:lblAlgn val="ctr"/>
        <c:lblOffset val="100"/>
        <c:noMultiLvlLbl val="0"/>
      </c:catAx>
      <c:valAx>
        <c:axId val="188811160"/>
        <c:scaling>
          <c:orientation val="minMax"/>
        </c:scaling>
        <c:delete val="1"/>
        <c:axPos val="l"/>
        <c:numFmt formatCode="0.0" sourceLinked="1"/>
        <c:majorTickMark val="none"/>
        <c:minorTickMark val="none"/>
        <c:tickLblPos val="nextTo"/>
        <c:crossAx val="188810768"/>
        <c:crosses val="autoZero"/>
        <c:crossBetween val="between"/>
      </c:valAx>
      <c:spPr>
        <a:noFill/>
        <a:ln>
          <a:noFill/>
        </a:ln>
        <a:effectLst/>
      </c:spPr>
    </c:plotArea>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400"/>
      </a:pPr>
      <a:endParaRPr lang="en-US"/>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chemeClr>
              </a:solidFill>
              <a:round/>
            </a:ln>
            <a:effectLst>
              <a:outerShdw blurRad="40000" dist="20000" dir="5400000" rotWithShape="0">
                <a:srgbClr val="000000">
                  <a:alpha val="38000"/>
                </a:srgbClr>
              </a:outerShdw>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1">
                        <a:lumMod val="50000"/>
                        <a:lumOff val="5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Sheet8!$L$3:$R$3</c:f>
              <c:strCache>
                <c:ptCount val="7"/>
                <c:pt idx="0">
                  <c:v>India</c:v>
                </c:pt>
                <c:pt idx="1">
                  <c:v>China</c:v>
                </c:pt>
                <c:pt idx="2">
                  <c:v>Japan</c:v>
                </c:pt>
                <c:pt idx="3">
                  <c:v>Korea</c:v>
                </c:pt>
                <c:pt idx="4">
                  <c:v>Thailand</c:v>
                </c:pt>
                <c:pt idx="5">
                  <c:v>Indonesia</c:v>
                </c:pt>
                <c:pt idx="6">
                  <c:v>Malaysia</c:v>
                </c:pt>
              </c:strCache>
            </c:strRef>
          </c:cat>
          <c:val>
            <c:numRef>
              <c:f>Sheet8!$L$4:$R$4</c:f>
              <c:numCache>
                <c:formatCode>0.0</c:formatCode>
                <c:ptCount val="7"/>
                <c:pt idx="0">
                  <c:v>47.419691461922064</c:v>
                </c:pt>
                <c:pt idx="1">
                  <c:v>47.714560780272421</c:v>
                </c:pt>
                <c:pt idx="2">
                  <c:v>51.283623999703288</c:v>
                </c:pt>
                <c:pt idx="3">
                  <c:v>60.552473425224221</c:v>
                </c:pt>
                <c:pt idx="4">
                  <c:v>61.066401711965099</c:v>
                </c:pt>
                <c:pt idx="5">
                  <c:v>65.373973277461076</c:v>
                </c:pt>
                <c:pt idx="6">
                  <c:v>67.37244588432732</c:v>
                </c:pt>
              </c:numCache>
            </c:numRef>
          </c:val>
          <c:extLst xmlns:c16r2="http://schemas.microsoft.com/office/drawing/2015/06/chart">
            <c:ext xmlns:c16="http://schemas.microsoft.com/office/drawing/2014/chart" uri="{C3380CC4-5D6E-409C-BE32-E72D297353CC}">
              <c16:uniqueId val="{00000000-0B11-4C86-9DC1-A06628F40C45}"/>
            </c:ext>
          </c:extLst>
        </c:ser>
        <c:dLbls>
          <c:dLblPos val="outEnd"/>
          <c:showLegendKey val="0"/>
          <c:showVal val="1"/>
          <c:showCatName val="0"/>
          <c:showSerName val="0"/>
          <c:showPercent val="0"/>
          <c:showBubbleSize val="0"/>
        </c:dLbls>
        <c:gapWidth val="100"/>
        <c:overlap val="-24"/>
        <c:axId val="188811944"/>
        <c:axId val="188812336"/>
      </c:barChart>
      <c:catAx>
        <c:axId val="1888119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1" i="0" u="none" strike="noStrike" kern="1200" baseline="0">
                <a:solidFill>
                  <a:schemeClr val="tx1">
                    <a:lumMod val="50000"/>
                    <a:lumOff val="50000"/>
                  </a:schemeClr>
                </a:solidFill>
                <a:latin typeface="+mn-lt"/>
                <a:ea typeface="+mn-ea"/>
                <a:cs typeface="+mn-cs"/>
              </a:defRPr>
            </a:pPr>
            <a:endParaRPr lang="en-US"/>
          </a:p>
        </c:txPr>
        <c:crossAx val="188812336"/>
        <c:crosses val="autoZero"/>
        <c:auto val="1"/>
        <c:lblAlgn val="ctr"/>
        <c:lblOffset val="100"/>
        <c:noMultiLvlLbl val="0"/>
      </c:catAx>
      <c:valAx>
        <c:axId val="188812336"/>
        <c:scaling>
          <c:orientation val="minMax"/>
        </c:scaling>
        <c:delete val="1"/>
        <c:axPos val="l"/>
        <c:numFmt formatCode="0.0" sourceLinked="1"/>
        <c:majorTickMark val="none"/>
        <c:minorTickMark val="none"/>
        <c:tickLblPos val="nextTo"/>
        <c:crossAx val="188811944"/>
        <c:crosses val="autoZero"/>
        <c:crossBetween val="between"/>
      </c:valAx>
      <c:spPr>
        <a:noFill/>
        <a:ln>
          <a:noFill/>
        </a:ln>
        <a:effectLst/>
      </c:spPr>
    </c:plotArea>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400"/>
      </a:pPr>
      <a:endParaRPr lang="en-US"/>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IN" sz="1600" b="1" i="0" u="none" strike="noStrike" baseline="0" dirty="0">
                <a:latin typeface="Cambria" pitchFamily="18" charset="0"/>
              </a:rPr>
              <a:t>Net protectionist measures implemented (number of ‘restrictive' measures, minus number of ‘liberalising' measures)</a:t>
            </a:r>
            <a:endParaRPr lang="en-IN" sz="1600" b="1" i="0" dirty="0">
              <a:latin typeface="Cambria" pitchFamily="18" charset="0"/>
            </a:endParaRPr>
          </a:p>
        </c:rich>
      </c:tx>
      <c:overlay val="0"/>
    </c:title>
    <c:autoTitleDeleted val="0"/>
    <c:plotArea>
      <c:layout/>
      <c:barChart>
        <c:barDir val="bar"/>
        <c:grouping val="clustered"/>
        <c:varyColors val="0"/>
        <c:ser>
          <c:idx val="0"/>
          <c:order val="0"/>
          <c:spPr>
            <a:solidFill>
              <a:schemeClr val="accent1">
                <a:lumMod val="75000"/>
              </a:schemeClr>
            </a:solidFill>
            <a:ln>
              <a:solidFill>
                <a:schemeClr val="accent1">
                  <a:lumMod val="50000"/>
                </a:schemeClr>
              </a:solidFill>
            </a:ln>
          </c:spPr>
          <c:invertIfNegative val="0"/>
          <c:dLbls>
            <c:spPr>
              <a:noFill/>
              <a:ln>
                <a:noFill/>
              </a:ln>
              <a:effectLst/>
            </c:sp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Sheet1!$B$3:$B$12</c:f>
              <c:strCache>
                <c:ptCount val="10"/>
                <c:pt idx="0">
                  <c:v>Poland</c:v>
                </c:pt>
                <c:pt idx="1">
                  <c:v>France</c:v>
                </c:pt>
                <c:pt idx="2">
                  <c:v>Italy</c:v>
                </c:pt>
                <c:pt idx="3">
                  <c:v>Germany</c:v>
                </c:pt>
                <c:pt idx="4">
                  <c:v>UK</c:v>
                </c:pt>
                <c:pt idx="5">
                  <c:v>Japan</c:v>
                </c:pt>
                <c:pt idx="6">
                  <c:v>Russia</c:v>
                </c:pt>
                <c:pt idx="7">
                  <c:v>Argentina</c:v>
                </c:pt>
                <c:pt idx="8">
                  <c:v>India</c:v>
                </c:pt>
                <c:pt idx="9">
                  <c:v>US</c:v>
                </c:pt>
              </c:strCache>
            </c:strRef>
          </c:cat>
          <c:val>
            <c:numRef>
              <c:f>Sheet1!$C$3:$C$12</c:f>
              <c:numCache>
                <c:formatCode>General</c:formatCode>
                <c:ptCount val="10"/>
                <c:pt idx="0">
                  <c:v>149</c:v>
                </c:pt>
                <c:pt idx="1">
                  <c:v>180</c:v>
                </c:pt>
                <c:pt idx="2">
                  <c:v>200</c:v>
                </c:pt>
                <c:pt idx="3">
                  <c:v>211</c:v>
                </c:pt>
                <c:pt idx="4">
                  <c:v>217</c:v>
                </c:pt>
                <c:pt idx="5">
                  <c:v>275</c:v>
                </c:pt>
                <c:pt idx="6">
                  <c:v>364</c:v>
                </c:pt>
                <c:pt idx="7">
                  <c:v>365</c:v>
                </c:pt>
                <c:pt idx="8">
                  <c:v>438</c:v>
                </c:pt>
                <c:pt idx="9">
                  <c:v>1085</c:v>
                </c:pt>
              </c:numCache>
            </c:numRef>
          </c:val>
          <c:extLst xmlns:c16r2="http://schemas.microsoft.com/office/drawing/2015/06/chart">
            <c:ext xmlns:c16="http://schemas.microsoft.com/office/drawing/2014/chart" uri="{C3380CC4-5D6E-409C-BE32-E72D297353CC}">
              <c16:uniqueId val="{00000000-2E37-4A74-AF20-1448207655A3}"/>
            </c:ext>
          </c:extLst>
        </c:ser>
        <c:dLbls>
          <c:showLegendKey val="0"/>
          <c:showVal val="1"/>
          <c:showCatName val="0"/>
          <c:showSerName val="0"/>
          <c:showPercent val="0"/>
          <c:showBubbleSize val="0"/>
        </c:dLbls>
        <c:gapWidth val="150"/>
        <c:axId val="189267968"/>
        <c:axId val="189268360"/>
      </c:barChart>
      <c:catAx>
        <c:axId val="189267968"/>
        <c:scaling>
          <c:orientation val="minMax"/>
        </c:scaling>
        <c:delete val="0"/>
        <c:axPos val="l"/>
        <c:numFmt formatCode="General" sourceLinked="0"/>
        <c:majorTickMark val="out"/>
        <c:minorTickMark val="none"/>
        <c:tickLblPos val="nextTo"/>
        <c:txPr>
          <a:bodyPr/>
          <a:lstStyle/>
          <a:p>
            <a:pPr>
              <a:defRPr b="1">
                <a:latin typeface="Cambria" pitchFamily="18" charset="0"/>
              </a:defRPr>
            </a:pPr>
            <a:endParaRPr lang="en-US"/>
          </a:p>
        </c:txPr>
        <c:crossAx val="189268360"/>
        <c:crosses val="autoZero"/>
        <c:auto val="1"/>
        <c:lblAlgn val="ctr"/>
        <c:lblOffset val="100"/>
        <c:noMultiLvlLbl val="0"/>
      </c:catAx>
      <c:valAx>
        <c:axId val="189268360"/>
        <c:scaling>
          <c:orientation val="minMax"/>
        </c:scaling>
        <c:delete val="0"/>
        <c:axPos val="b"/>
        <c:majorGridlines/>
        <c:numFmt formatCode="General" sourceLinked="1"/>
        <c:majorTickMark val="out"/>
        <c:minorTickMark val="none"/>
        <c:tickLblPos val="nextTo"/>
        <c:txPr>
          <a:bodyPr/>
          <a:lstStyle/>
          <a:p>
            <a:pPr>
              <a:defRPr b="1">
                <a:latin typeface="Cambria" pitchFamily="18" charset="0"/>
              </a:defRPr>
            </a:pPr>
            <a:endParaRPr lang="en-US"/>
          </a:p>
        </c:txPr>
        <c:crossAx val="189267968"/>
        <c:crosses val="autoZero"/>
        <c:crossBetween val="between"/>
      </c:valAx>
      <c:spPr>
        <a:solidFill>
          <a:schemeClr val="bg1"/>
        </a:solidFill>
      </c:spPr>
    </c:plotArea>
    <c:plotVisOnly val="1"/>
    <c:dispBlanksAs val="gap"/>
    <c:showDLblsOverMax val="0"/>
  </c:chart>
  <c:spPr>
    <a:ln w="19050">
      <a:solidFill>
        <a:schemeClr val="accent1">
          <a:lumMod val="75000"/>
        </a:schemeClr>
      </a:solidFill>
    </a:ln>
  </c:sp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latin typeface="Cambria" pitchFamily="18" charset="0"/>
              </a:defRPr>
            </a:pPr>
            <a:r>
              <a:rPr lang="en-IN" sz="1800" dirty="0">
                <a:latin typeface="Cambria" pitchFamily="18" charset="0"/>
              </a:rPr>
              <a:t>India’s share</a:t>
            </a:r>
            <a:r>
              <a:rPr lang="en-IN" sz="1800" baseline="0" dirty="0">
                <a:latin typeface="Cambria" pitchFamily="18" charset="0"/>
              </a:rPr>
              <a:t> in world exports and imports</a:t>
            </a:r>
            <a:endParaRPr lang="en-IN" sz="1800" dirty="0">
              <a:latin typeface="Cambria" pitchFamily="18" charset="0"/>
            </a:endParaRPr>
          </a:p>
        </c:rich>
      </c:tx>
      <c:layout>
        <c:manualLayout>
          <c:xMode val="edge"/>
          <c:yMode val="edge"/>
          <c:x val="0.15872589295903244"/>
          <c:y val="2.7906976744186046E-2"/>
        </c:manualLayout>
      </c:layout>
      <c:overlay val="0"/>
    </c:title>
    <c:autoTitleDeleted val="0"/>
    <c:plotArea>
      <c:layout/>
      <c:lineChart>
        <c:grouping val="standard"/>
        <c:varyColors val="0"/>
        <c:ser>
          <c:idx val="0"/>
          <c:order val="0"/>
          <c:tx>
            <c:strRef>
              <c:f>Sheet2!$B$18</c:f>
              <c:strCache>
                <c:ptCount val="1"/>
                <c:pt idx="0">
                  <c:v>India's share in World exports</c:v>
                </c:pt>
              </c:strCache>
            </c:strRef>
          </c:tx>
          <c:spPr>
            <a:ln>
              <a:solidFill>
                <a:schemeClr val="accent1">
                  <a:lumMod val="60000"/>
                  <a:lumOff val="40000"/>
                </a:schemeClr>
              </a:solidFill>
            </a:ln>
          </c:spPr>
          <c:marker>
            <c:symbol val="none"/>
          </c:marker>
          <c:cat>
            <c:numRef>
              <c:f>Sheet2!$A$19:$A$32</c:f>
              <c:numCache>
                <c:formatCode>General</c:formatCode>
                <c:ptCount val="14"/>
                <c:pt idx="0">
                  <c:v>2003</c:v>
                </c:pt>
                <c:pt idx="1">
                  <c:v>2004</c:v>
                </c:pt>
                <c:pt idx="2">
                  <c:v>2005</c:v>
                </c:pt>
                <c:pt idx="3">
                  <c:v>2006</c:v>
                </c:pt>
                <c:pt idx="4">
                  <c:v>2007</c:v>
                </c:pt>
                <c:pt idx="5">
                  <c:v>2008</c:v>
                </c:pt>
                <c:pt idx="6">
                  <c:v>2009</c:v>
                </c:pt>
                <c:pt idx="7">
                  <c:v>2010</c:v>
                </c:pt>
                <c:pt idx="8">
                  <c:v>2011</c:v>
                </c:pt>
                <c:pt idx="9">
                  <c:v>2012</c:v>
                </c:pt>
                <c:pt idx="10">
                  <c:v>2013</c:v>
                </c:pt>
                <c:pt idx="11">
                  <c:v>2014</c:v>
                </c:pt>
                <c:pt idx="12">
                  <c:v>2015</c:v>
                </c:pt>
                <c:pt idx="13">
                  <c:v>2016</c:v>
                </c:pt>
              </c:numCache>
            </c:numRef>
          </c:cat>
          <c:val>
            <c:numRef>
              <c:f>Sheet2!$B$19:$B$32</c:f>
              <c:numCache>
                <c:formatCode>0.00%</c:formatCode>
                <c:ptCount val="14"/>
                <c:pt idx="0">
                  <c:v>8.8836487441210227E-3</c:v>
                </c:pt>
                <c:pt idx="1">
                  <c:v>9.1041236171902178E-3</c:v>
                </c:pt>
                <c:pt idx="2">
                  <c:v>1.0606310409687977E-2</c:v>
                </c:pt>
                <c:pt idx="3">
                  <c:v>1.0860380155208783E-2</c:v>
                </c:pt>
                <c:pt idx="4">
                  <c:v>1.1359941680904918E-2</c:v>
                </c:pt>
                <c:pt idx="5">
                  <c:v>1.2205297998341358E-2</c:v>
                </c:pt>
                <c:pt idx="6">
                  <c:v>1.5277610791926254E-2</c:v>
                </c:pt>
                <c:pt idx="7">
                  <c:v>1.533965111257362E-2</c:v>
                </c:pt>
                <c:pt idx="8">
                  <c:v>1.7490244257166745E-2</c:v>
                </c:pt>
                <c:pt idx="9">
                  <c:v>1.6912674030598061E-2</c:v>
                </c:pt>
                <c:pt idx="10">
                  <c:v>1.9023373319784688E-2</c:v>
                </c:pt>
                <c:pt idx="11">
                  <c:v>1.8091538291197206E-2</c:v>
                </c:pt>
                <c:pt idx="12">
                  <c:v>1.7289642282048417E-2</c:v>
                </c:pt>
                <c:pt idx="13">
                  <c:v>1.7885053056269147E-2</c:v>
                </c:pt>
              </c:numCache>
            </c:numRef>
          </c:val>
          <c:smooth val="0"/>
          <c:extLst xmlns:c16r2="http://schemas.microsoft.com/office/drawing/2015/06/chart">
            <c:ext xmlns:c16="http://schemas.microsoft.com/office/drawing/2014/chart" uri="{C3380CC4-5D6E-409C-BE32-E72D297353CC}">
              <c16:uniqueId val="{00000000-9C1A-4BFA-BFB6-7742AA45AA3A}"/>
            </c:ext>
          </c:extLst>
        </c:ser>
        <c:ser>
          <c:idx val="1"/>
          <c:order val="1"/>
          <c:tx>
            <c:strRef>
              <c:f>Sheet2!$C$18</c:f>
              <c:strCache>
                <c:ptCount val="1"/>
                <c:pt idx="0">
                  <c:v>India's share in world imports</c:v>
                </c:pt>
              </c:strCache>
            </c:strRef>
          </c:tx>
          <c:spPr>
            <a:ln>
              <a:solidFill>
                <a:schemeClr val="accent1">
                  <a:lumMod val="75000"/>
                </a:schemeClr>
              </a:solidFill>
            </a:ln>
          </c:spPr>
          <c:marker>
            <c:symbol val="none"/>
          </c:marker>
          <c:cat>
            <c:numRef>
              <c:f>Sheet2!$A$19:$A$32</c:f>
              <c:numCache>
                <c:formatCode>General</c:formatCode>
                <c:ptCount val="14"/>
                <c:pt idx="0">
                  <c:v>2003</c:v>
                </c:pt>
                <c:pt idx="1">
                  <c:v>2004</c:v>
                </c:pt>
                <c:pt idx="2">
                  <c:v>2005</c:v>
                </c:pt>
                <c:pt idx="3">
                  <c:v>2006</c:v>
                </c:pt>
                <c:pt idx="4">
                  <c:v>2007</c:v>
                </c:pt>
                <c:pt idx="5">
                  <c:v>2008</c:v>
                </c:pt>
                <c:pt idx="6">
                  <c:v>2009</c:v>
                </c:pt>
                <c:pt idx="7">
                  <c:v>2010</c:v>
                </c:pt>
                <c:pt idx="8">
                  <c:v>2011</c:v>
                </c:pt>
                <c:pt idx="9">
                  <c:v>2012</c:v>
                </c:pt>
                <c:pt idx="10">
                  <c:v>2013</c:v>
                </c:pt>
                <c:pt idx="11">
                  <c:v>2014</c:v>
                </c:pt>
                <c:pt idx="12">
                  <c:v>2015</c:v>
                </c:pt>
                <c:pt idx="13">
                  <c:v>2016</c:v>
                </c:pt>
              </c:numCache>
            </c:numRef>
          </c:cat>
          <c:val>
            <c:numRef>
              <c:f>Sheet2!$C$19:$C$32</c:f>
              <c:numCache>
                <c:formatCode>0.00%</c:formatCode>
                <c:ptCount val="14"/>
                <c:pt idx="0">
                  <c:v>1.0067414398589481E-2</c:v>
                </c:pt>
                <c:pt idx="1">
                  <c:v>1.1000204529812435E-2</c:v>
                </c:pt>
                <c:pt idx="2">
                  <c:v>1.3829195875234485E-2</c:v>
                </c:pt>
                <c:pt idx="3">
                  <c:v>1.5056357010827083E-2</c:v>
                </c:pt>
                <c:pt idx="4">
                  <c:v>1.6020993893701881E-2</c:v>
                </c:pt>
                <c:pt idx="5">
                  <c:v>1.9935970276693363E-2</c:v>
                </c:pt>
                <c:pt idx="6">
                  <c:v>2.1874472744516003E-2</c:v>
                </c:pt>
                <c:pt idx="7">
                  <c:v>2.3292340191391248E-2</c:v>
                </c:pt>
                <c:pt idx="8">
                  <c:v>2.5838386053252546E-2</c:v>
                </c:pt>
                <c:pt idx="9">
                  <c:v>2.7346646617554579E-2</c:v>
                </c:pt>
                <c:pt idx="10">
                  <c:v>2.5545777796831395E-2</c:v>
                </c:pt>
                <c:pt idx="11">
                  <c:v>2.5123275491576908E-2</c:v>
                </c:pt>
                <c:pt idx="12">
                  <c:v>2.4430730556628852E-2</c:v>
                </c:pt>
                <c:pt idx="13">
                  <c:v>2.3136584131134938E-2</c:v>
                </c:pt>
              </c:numCache>
            </c:numRef>
          </c:val>
          <c:smooth val="0"/>
          <c:extLst xmlns:c16r2="http://schemas.microsoft.com/office/drawing/2015/06/chart">
            <c:ext xmlns:c16="http://schemas.microsoft.com/office/drawing/2014/chart" uri="{C3380CC4-5D6E-409C-BE32-E72D297353CC}">
              <c16:uniqueId val="{00000001-9C1A-4BFA-BFB6-7742AA45AA3A}"/>
            </c:ext>
          </c:extLst>
        </c:ser>
        <c:dLbls>
          <c:showLegendKey val="0"/>
          <c:showVal val="0"/>
          <c:showCatName val="0"/>
          <c:showSerName val="0"/>
          <c:showPercent val="0"/>
          <c:showBubbleSize val="0"/>
        </c:dLbls>
        <c:smooth val="0"/>
        <c:axId val="189269144"/>
        <c:axId val="189269536"/>
      </c:lineChart>
      <c:catAx>
        <c:axId val="189269144"/>
        <c:scaling>
          <c:orientation val="minMax"/>
        </c:scaling>
        <c:delete val="0"/>
        <c:axPos val="b"/>
        <c:numFmt formatCode="General" sourceLinked="1"/>
        <c:majorTickMark val="out"/>
        <c:minorTickMark val="none"/>
        <c:tickLblPos val="nextTo"/>
        <c:txPr>
          <a:bodyPr rot="-5400000" vert="horz"/>
          <a:lstStyle/>
          <a:p>
            <a:pPr>
              <a:defRPr/>
            </a:pPr>
            <a:endParaRPr lang="en-US"/>
          </a:p>
        </c:txPr>
        <c:crossAx val="189269536"/>
        <c:crosses val="autoZero"/>
        <c:auto val="1"/>
        <c:lblAlgn val="ctr"/>
        <c:lblOffset val="100"/>
        <c:tickLblSkip val="2"/>
        <c:noMultiLvlLbl val="0"/>
      </c:catAx>
      <c:valAx>
        <c:axId val="189269536"/>
        <c:scaling>
          <c:orientation val="minMax"/>
        </c:scaling>
        <c:delete val="0"/>
        <c:axPos val="l"/>
        <c:majorGridlines/>
        <c:numFmt formatCode="0.00%" sourceLinked="1"/>
        <c:majorTickMark val="out"/>
        <c:minorTickMark val="none"/>
        <c:tickLblPos val="nextTo"/>
        <c:crossAx val="189269144"/>
        <c:crosses val="autoZero"/>
        <c:crossBetween val="between"/>
      </c:valAx>
      <c:spPr>
        <a:solidFill>
          <a:schemeClr val="bg1"/>
        </a:solidFill>
        <a:ln w="19050">
          <a:solidFill>
            <a:schemeClr val="accent1">
              <a:lumMod val="75000"/>
            </a:schemeClr>
          </a:solidFill>
        </a:ln>
      </c:spPr>
    </c:plotArea>
    <c:legend>
      <c:legendPos val="b"/>
      <c:overlay val="0"/>
      <c:txPr>
        <a:bodyPr/>
        <a:lstStyle/>
        <a:p>
          <a:pPr>
            <a:defRPr sz="1100" b="1">
              <a:latin typeface="Cambria" pitchFamily="18" charset="0"/>
            </a:defRPr>
          </a:pPr>
          <a:endParaRPr lang="en-US"/>
        </a:p>
      </c:txPr>
    </c:legend>
    <c:plotVisOnly val="1"/>
    <c:dispBlanksAs val="gap"/>
    <c:showDLblsOverMax val="0"/>
  </c:chart>
  <c:spPr>
    <a:ln w="28575">
      <a:solidFill>
        <a:schemeClr val="accent1">
          <a:lumMod val="75000"/>
        </a:schemeClr>
      </a:solidFill>
    </a:ln>
  </c:sp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lrMapOvr bg1="lt1" tx1="dk1" bg2="lt2" tx2="dk2" accent1="accent1" accent2="accent2" accent3="accent3" accent4="accent4" accent5="accent5" accent6="accent6" hlink="hlink" folHlink="folHlink"/>
  <c:chart>
    <c:autoTitleDeleted val="1"/>
    <c:plotArea>
      <c:layout/>
      <c:barChart>
        <c:barDir val="col"/>
        <c:grouping val="stacked"/>
        <c:varyColors val="0"/>
        <c:ser>
          <c:idx val="0"/>
          <c:order val="0"/>
          <c:tx>
            <c:strRef>
              <c:f>Sheet3!$A$2</c:f>
              <c:strCache>
                <c:ptCount val="1"/>
                <c:pt idx="0">
                  <c:v>0-14</c:v>
                </c:pt>
              </c:strCache>
            </c:strRef>
          </c:tx>
          <c:invertIfNegative val="0"/>
          <c:dLbls>
            <c:delete val="1"/>
          </c:dLbls>
          <c:cat>
            <c:numRef>
              <c:f>Sheet3!$B$1:$S$1</c:f>
              <c:numCache>
                <c:formatCode>General</c:formatCode>
                <c:ptCount val="18"/>
                <c:pt idx="0">
                  <c:v>2015</c:v>
                </c:pt>
                <c:pt idx="1">
                  <c:v>2020</c:v>
                </c:pt>
                <c:pt idx="2">
                  <c:v>2025</c:v>
                </c:pt>
                <c:pt idx="3">
                  <c:v>2030</c:v>
                </c:pt>
                <c:pt idx="4">
                  <c:v>2035</c:v>
                </c:pt>
                <c:pt idx="5">
                  <c:v>2040</c:v>
                </c:pt>
                <c:pt idx="6">
                  <c:v>2045</c:v>
                </c:pt>
                <c:pt idx="7">
                  <c:v>2050</c:v>
                </c:pt>
                <c:pt idx="8">
                  <c:v>2055</c:v>
                </c:pt>
                <c:pt idx="9">
                  <c:v>2060</c:v>
                </c:pt>
                <c:pt idx="10">
                  <c:v>2065</c:v>
                </c:pt>
                <c:pt idx="11">
                  <c:v>2070</c:v>
                </c:pt>
                <c:pt idx="12">
                  <c:v>2075</c:v>
                </c:pt>
                <c:pt idx="13">
                  <c:v>2080</c:v>
                </c:pt>
                <c:pt idx="14">
                  <c:v>2085</c:v>
                </c:pt>
                <c:pt idx="15">
                  <c:v>2090</c:v>
                </c:pt>
                <c:pt idx="16">
                  <c:v>2095</c:v>
                </c:pt>
                <c:pt idx="17">
                  <c:v>2100</c:v>
                </c:pt>
              </c:numCache>
            </c:numRef>
          </c:cat>
          <c:val>
            <c:numRef>
              <c:f>Sheet3!$B$2:$S$2</c:f>
              <c:numCache>
                <c:formatCode>0.00</c:formatCode>
                <c:ptCount val="18"/>
                <c:pt idx="0">
                  <c:v>28.657709134347527</c:v>
                </c:pt>
                <c:pt idx="1">
                  <c:v>26.580215967137981</c:v>
                </c:pt>
                <c:pt idx="2">
                  <c:v>24.771623724910793</c:v>
                </c:pt>
                <c:pt idx="3">
                  <c:v>23.541717615749278</c:v>
                </c:pt>
                <c:pt idx="4">
                  <c:v>22.292903499800275</c:v>
                </c:pt>
                <c:pt idx="5">
                  <c:v>21.037058921377643</c:v>
                </c:pt>
                <c:pt idx="6">
                  <c:v>19.846460417434695</c:v>
                </c:pt>
                <c:pt idx="7">
                  <c:v>18.858523829079786</c:v>
                </c:pt>
                <c:pt idx="8">
                  <c:v>18.107048378878627</c:v>
                </c:pt>
                <c:pt idx="9">
                  <c:v>17.503991710229744</c:v>
                </c:pt>
                <c:pt idx="10">
                  <c:v>16.966763457110289</c:v>
                </c:pt>
                <c:pt idx="11">
                  <c:v>16.481604113247162</c:v>
                </c:pt>
                <c:pt idx="12">
                  <c:v>16.069895711142145</c:v>
                </c:pt>
                <c:pt idx="13">
                  <c:v>15.745627411991283</c:v>
                </c:pt>
                <c:pt idx="14">
                  <c:v>15.504884608545941</c:v>
                </c:pt>
                <c:pt idx="15">
                  <c:v>15.310780641906929</c:v>
                </c:pt>
                <c:pt idx="16">
                  <c:v>15.135806799437956</c:v>
                </c:pt>
                <c:pt idx="17">
                  <c:v>14.967974361132018</c:v>
                </c:pt>
              </c:numCache>
            </c:numRef>
          </c:val>
          <c:extLst xmlns:c16r2="http://schemas.microsoft.com/office/drawing/2015/06/chart">
            <c:ext xmlns:c16="http://schemas.microsoft.com/office/drawing/2014/chart" uri="{C3380CC4-5D6E-409C-BE32-E72D297353CC}">
              <c16:uniqueId val="{00000000-5B45-446E-9E67-35CBBAFBCE9C}"/>
            </c:ext>
          </c:extLst>
        </c:ser>
        <c:ser>
          <c:idx val="1"/>
          <c:order val="1"/>
          <c:tx>
            <c:strRef>
              <c:f>Sheet3!$A$3</c:f>
              <c:strCache>
                <c:ptCount val="1"/>
                <c:pt idx="0">
                  <c:v>15-64</c:v>
                </c:pt>
              </c:strCache>
            </c:strRef>
          </c:tx>
          <c:invertIfNegative val="0"/>
          <c:dLbls>
            <c:delete val="1"/>
          </c:dLbls>
          <c:cat>
            <c:numRef>
              <c:f>Sheet3!$B$1:$S$1</c:f>
              <c:numCache>
                <c:formatCode>General</c:formatCode>
                <c:ptCount val="18"/>
                <c:pt idx="0">
                  <c:v>2015</c:v>
                </c:pt>
                <c:pt idx="1">
                  <c:v>2020</c:v>
                </c:pt>
                <c:pt idx="2">
                  <c:v>2025</c:v>
                </c:pt>
                <c:pt idx="3">
                  <c:v>2030</c:v>
                </c:pt>
                <c:pt idx="4">
                  <c:v>2035</c:v>
                </c:pt>
                <c:pt idx="5">
                  <c:v>2040</c:v>
                </c:pt>
                <c:pt idx="6">
                  <c:v>2045</c:v>
                </c:pt>
                <c:pt idx="7">
                  <c:v>2050</c:v>
                </c:pt>
                <c:pt idx="8">
                  <c:v>2055</c:v>
                </c:pt>
                <c:pt idx="9">
                  <c:v>2060</c:v>
                </c:pt>
                <c:pt idx="10">
                  <c:v>2065</c:v>
                </c:pt>
                <c:pt idx="11">
                  <c:v>2070</c:v>
                </c:pt>
                <c:pt idx="12">
                  <c:v>2075</c:v>
                </c:pt>
                <c:pt idx="13">
                  <c:v>2080</c:v>
                </c:pt>
                <c:pt idx="14">
                  <c:v>2085</c:v>
                </c:pt>
                <c:pt idx="15">
                  <c:v>2090</c:v>
                </c:pt>
                <c:pt idx="16">
                  <c:v>2095</c:v>
                </c:pt>
                <c:pt idx="17">
                  <c:v>2100</c:v>
                </c:pt>
              </c:numCache>
            </c:numRef>
          </c:cat>
          <c:val>
            <c:numRef>
              <c:f>Sheet3!$B$3:$S$3</c:f>
              <c:numCache>
                <c:formatCode>0.00</c:formatCode>
                <c:ptCount val="18"/>
                <c:pt idx="0">
                  <c:v>65.70604552151471</c:v>
                </c:pt>
                <c:pt idx="1">
                  <c:v>66.869096410395912</c:v>
                </c:pt>
                <c:pt idx="2">
                  <c:v>67.736285147255543</c:v>
                </c:pt>
                <c:pt idx="3">
                  <c:v>67.996689540666466</c:v>
                </c:pt>
                <c:pt idx="4">
                  <c:v>68.243046320586856</c:v>
                </c:pt>
                <c:pt idx="5">
                  <c:v>68.383919411986909</c:v>
                </c:pt>
                <c:pt idx="6">
                  <c:v>68.296072929484325</c:v>
                </c:pt>
                <c:pt idx="7">
                  <c:v>67.719294245899846</c:v>
                </c:pt>
                <c:pt idx="8">
                  <c:v>66.828067399242812</c:v>
                </c:pt>
                <c:pt idx="9">
                  <c:v>65.845066563402611</c:v>
                </c:pt>
                <c:pt idx="10">
                  <c:v>64.815144997560949</c:v>
                </c:pt>
                <c:pt idx="11">
                  <c:v>63.778771028520417</c:v>
                </c:pt>
                <c:pt idx="12">
                  <c:v>62.807585352387726</c:v>
                </c:pt>
                <c:pt idx="13">
                  <c:v>62.148667995369571</c:v>
                </c:pt>
                <c:pt idx="14">
                  <c:v>61.410934379450296</c:v>
                </c:pt>
                <c:pt idx="15">
                  <c:v>60.632413582756939</c:v>
                </c:pt>
                <c:pt idx="16">
                  <c:v>59.857607870244884</c:v>
                </c:pt>
                <c:pt idx="17">
                  <c:v>59.164446400401935</c:v>
                </c:pt>
              </c:numCache>
            </c:numRef>
          </c:val>
          <c:extLst xmlns:c16r2="http://schemas.microsoft.com/office/drawing/2015/06/chart">
            <c:ext xmlns:c16="http://schemas.microsoft.com/office/drawing/2014/chart" uri="{C3380CC4-5D6E-409C-BE32-E72D297353CC}">
              <c16:uniqueId val="{00000001-5B45-446E-9E67-35CBBAFBCE9C}"/>
            </c:ext>
          </c:extLst>
        </c:ser>
        <c:ser>
          <c:idx val="2"/>
          <c:order val="2"/>
          <c:tx>
            <c:strRef>
              <c:f>Sheet3!$A$4</c:f>
              <c:strCache>
                <c:ptCount val="1"/>
                <c:pt idx="0">
                  <c:v>65+</c:v>
                </c:pt>
              </c:strCache>
            </c:strRef>
          </c:tx>
          <c:invertIfNegative val="0"/>
          <c:dLbls>
            <c:delete val="1"/>
          </c:dLbls>
          <c:cat>
            <c:numRef>
              <c:f>Sheet3!$B$1:$S$1</c:f>
              <c:numCache>
                <c:formatCode>General</c:formatCode>
                <c:ptCount val="18"/>
                <c:pt idx="0">
                  <c:v>2015</c:v>
                </c:pt>
                <c:pt idx="1">
                  <c:v>2020</c:v>
                </c:pt>
                <c:pt idx="2">
                  <c:v>2025</c:v>
                </c:pt>
                <c:pt idx="3">
                  <c:v>2030</c:v>
                </c:pt>
                <c:pt idx="4">
                  <c:v>2035</c:v>
                </c:pt>
                <c:pt idx="5">
                  <c:v>2040</c:v>
                </c:pt>
                <c:pt idx="6">
                  <c:v>2045</c:v>
                </c:pt>
                <c:pt idx="7">
                  <c:v>2050</c:v>
                </c:pt>
                <c:pt idx="8">
                  <c:v>2055</c:v>
                </c:pt>
                <c:pt idx="9">
                  <c:v>2060</c:v>
                </c:pt>
                <c:pt idx="10">
                  <c:v>2065</c:v>
                </c:pt>
                <c:pt idx="11">
                  <c:v>2070</c:v>
                </c:pt>
                <c:pt idx="12">
                  <c:v>2075</c:v>
                </c:pt>
                <c:pt idx="13">
                  <c:v>2080</c:v>
                </c:pt>
                <c:pt idx="14">
                  <c:v>2085</c:v>
                </c:pt>
                <c:pt idx="15">
                  <c:v>2090</c:v>
                </c:pt>
                <c:pt idx="16">
                  <c:v>2095</c:v>
                </c:pt>
                <c:pt idx="17">
                  <c:v>2100</c:v>
                </c:pt>
              </c:numCache>
            </c:numRef>
          </c:cat>
          <c:val>
            <c:numRef>
              <c:f>Sheet3!$B$4:$S$4</c:f>
              <c:numCache>
                <c:formatCode>0.00</c:formatCode>
                <c:ptCount val="18"/>
                <c:pt idx="0">
                  <c:v>5.6362453441377571</c:v>
                </c:pt>
                <c:pt idx="1">
                  <c:v>6.5506876224660848</c:v>
                </c:pt>
                <c:pt idx="2">
                  <c:v>7.492091127833679</c:v>
                </c:pt>
                <c:pt idx="3">
                  <c:v>8.4615928435842349</c:v>
                </c:pt>
                <c:pt idx="4">
                  <c:v>9.4640501796128049</c:v>
                </c:pt>
                <c:pt idx="5">
                  <c:v>10.579021666635448</c:v>
                </c:pt>
                <c:pt idx="6">
                  <c:v>11.857466653080907</c:v>
                </c:pt>
                <c:pt idx="7">
                  <c:v>13.422181925020421</c:v>
                </c:pt>
                <c:pt idx="8">
                  <c:v>15.064884221878577</c:v>
                </c:pt>
                <c:pt idx="9">
                  <c:v>16.650941726367634</c:v>
                </c:pt>
                <c:pt idx="10">
                  <c:v>18.218091545328729</c:v>
                </c:pt>
                <c:pt idx="11">
                  <c:v>19.739624858232467</c:v>
                </c:pt>
                <c:pt idx="12">
                  <c:v>21.122518936470129</c:v>
                </c:pt>
                <c:pt idx="13">
                  <c:v>22.105704592639114</c:v>
                </c:pt>
                <c:pt idx="14">
                  <c:v>23.084181012003775</c:v>
                </c:pt>
                <c:pt idx="15">
                  <c:v>24.056805775336148</c:v>
                </c:pt>
                <c:pt idx="16">
                  <c:v>25.00658533031709</c:v>
                </c:pt>
                <c:pt idx="17">
                  <c:v>25.867579238466035</c:v>
                </c:pt>
              </c:numCache>
            </c:numRef>
          </c:val>
          <c:extLst xmlns:c16r2="http://schemas.microsoft.com/office/drawing/2015/06/chart">
            <c:ext xmlns:c16="http://schemas.microsoft.com/office/drawing/2014/chart" uri="{C3380CC4-5D6E-409C-BE32-E72D297353CC}">
              <c16:uniqueId val="{00000002-5B45-446E-9E67-35CBBAFBCE9C}"/>
            </c:ext>
          </c:extLst>
        </c:ser>
        <c:dLbls>
          <c:showLegendKey val="0"/>
          <c:showVal val="1"/>
          <c:showCatName val="0"/>
          <c:showSerName val="0"/>
          <c:showPercent val="0"/>
          <c:showBubbleSize val="0"/>
        </c:dLbls>
        <c:gapWidth val="75"/>
        <c:overlap val="100"/>
        <c:axId val="189270320"/>
        <c:axId val="189270712"/>
      </c:barChart>
      <c:catAx>
        <c:axId val="189270320"/>
        <c:scaling>
          <c:orientation val="minMax"/>
        </c:scaling>
        <c:delete val="0"/>
        <c:axPos val="b"/>
        <c:numFmt formatCode="General" sourceLinked="1"/>
        <c:majorTickMark val="none"/>
        <c:minorTickMark val="none"/>
        <c:tickLblPos val="nextTo"/>
        <c:crossAx val="189270712"/>
        <c:crosses val="autoZero"/>
        <c:auto val="1"/>
        <c:lblAlgn val="ctr"/>
        <c:lblOffset val="100"/>
        <c:noMultiLvlLbl val="0"/>
      </c:catAx>
      <c:valAx>
        <c:axId val="189270712"/>
        <c:scaling>
          <c:orientation val="minMax"/>
        </c:scaling>
        <c:delete val="0"/>
        <c:axPos val="l"/>
        <c:numFmt formatCode="0.00" sourceLinked="1"/>
        <c:majorTickMark val="none"/>
        <c:minorTickMark val="none"/>
        <c:tickLblPos val="nextTo"/>
        <c:crossAx val="189270320"/>
        <c:crosses val="autoZero"/>
        <c:crossBetween val="between"/>
      </c:valAx>
    </c:plotArea>
    <c:legend>
      <c:legendPos val="b"/>
      <c:overlay val="0"/>
    </c:legend>
    <c:plotVisOnly val="1"/>
    <c:dispBlanksAs val="gap"/>
    <c:showDLblsOverMax val="0"/>
  </c:chart>
  <c:spPr>
    <a:solidFill>
      <a:srgbClr val="FFFFFF"/>
    </a:solidFill>
  </c:spPr>
  <c:externalData r:id="rId2">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6"/>
    </mc:Choice>
    <mc:Fallback>
      <c:style val="16"/>
    </mc:Fallback>
  </mc:AlternateContent>
  <c:clrMapOvr bg1="lt1" tx1="dk1" bg2="lt2" tx2="dk2" accent1="accent1" accent2="accent2" accent3="accent3" accent4="accent4" accent5="accent5" accent6="accent6" hlink="hlink" folHlink="folHlink"/>
  <c:chart>
    <c:autoTitleDeleted val="1"/>
    <c:plotArea>
      <c:layout/>
      <c:barChart>
        <c:barDir val="col"/>
        <c:grouping val="stacked"/>
        <c:varyColors val="0"/>
        <c:dLbls>
          <c:showLegendKey val="0"/>
          <c:showVal val="1"/>
          <c:showCatName val="0"/>
          <c:showSerName val="0"/>
          <c:showPercent val="0"/>
          <c:showBubbleSize val="0"/>
        </c:dLbls>
        <c:gapWidth val="75"/>
        <c:overlap val="100"/>
        <c:axId val="189271496"/>
        <c:axId val="282170192"/>
      </c:barChart>
      <c:catAx>
        <c:axId val="189271496"/>
        <c:scaling>
          <c:orientation val="minMax"/>
        </c:scaling>
        <c:delete val="0"/>
        <c:axPos val="b"/>
        <c:numFmt formatCode="General" sourceLinked="1"/>
        <c:majorTickMark val="none"/>
        <c:minorTickMark val="none"/>
        <c:tickLblPos val="nextTo"/>
        <c:crossAx val="282170192"/>
        <c:crosses val="autoZero"/>
        <c:auto val="1"/>
        <c:lblAlgn val="ctr"/>
        <c:lblOffset val="100"/>
        <c:noMultiLvlLbl val="0"/>
      </c:catAx>
      <c:valAx>
        <c:axId val="282170192"/>
        <c:scaling>
          <c:orientation val="minMax"/>
        </c:scaling>
        <c:delete val="1"/>
        <c:axPos val="l"/>
        <c:numFmt formatCode="0.00" sourceLinked="1"/>
        <c:majorTickMark val="none"/>
        <c:minorTickMark val="none"/>
        <c:tickLblPos val="none"/>
        <c:crossAx val="189271496"/>
        <c:crosses val="autoZero"/>
        <c:crossBetween val="between"/>
      </c:valAx>
    </c:plotArea>
    <c:legend>
      <c:legendPos val="b"/>
      <c:overlay val="0"/>
    </c:legend>
    <c:plotVisOnly val="1"/>
    <c:dispBlanksAs val="gap"/>
    <c:showDLblsOverMax val="0"/>
  </c:chart>
  <c:txPr>
    <a:bodyPr/>
    <a:lstStyle/>
    <a:p>
      <a:pPr>
        <a:defRPr sz="1800"/>
      </a:pPr>
      <a:endParaRPr lang="en-US"/>
    </a:p>
  </c:txPr>
  <c:externalData r:id="rId2">
    <c:autoUpdate val="0"/>
  </c:externalData>
  <c:userShapes r:id="rId3"/>
</c:chartSpace>
</file>

<file path=ppt/charts/chart1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0558573928259"/>
          <c:y val="5.1400554097404502E-2"/>
          <c:w val="0.82025707066990505"/>
          <c:h val="0.72320654474642199"/>
        </c:manualLayout>
      </c:layout>
      <c:lineChart>
        <c:grouping val="standard"/>
        <c:varyColors val="0"/>
        <c:ser>
          <c:idx val="0"/>
          <c:order val="0"/>
          <c:tx>
            <c:strRef>
              <c:f>Sheet1!$D$5</c:f>
              <c:strCache>
                <c:ptCount val="1"/>
                <c:pt idx="0">
                  <c:v>Skill levels 3 and 4 (high)</c:v>
                </c:pt>
              </c:strCache>
            </c:strRef>
          </c:tx>
          <c:marker>
            <c:symbol val="circle"/>
            <c:size val="5"/>
          </c:marker>
          <c:dLbls>
            <c:dLbl>
              <c:idx val="20"/>
              <c:layout>
                <c:manualLayout>
                  <c:x val="3.55002315886985E-2"/>
                  <c:y val="2.5274046626524702E-2"/>
                </c:manualLayout>
              </c:layout>
              <c:tx>
                <c:rich>
                  <a:bodyPr/>
                  <a:lstStyle/>
                  <a:p>
                    <a:r>
                      <a:rPr lang="en-US" sz="800" b="1" dirty="0">
                        <a:latin typeface="Cambria" pitchFamily="18" charset="0"/>
                      </a:rPr>
                      <a:t>1</a:t>
                    </a:r>
                    <a:r>
                      <a:rPr lang="en-US" dirty="0"/>
                      <a:t>6.8%</a:t>
                    </a:r>
                  </a:p>
                  <a:p>
                    <a:endParaRPr lang="en-US" dirty="0"/>
                  </a:p>
                </c:rich>
              </c:tx>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0-2D2B-499D-8DFC-46D1B6327A6B}"/>
                </c:ext>
                <c:ext xmlns:c15="http://schemas.microsoft.com/office/drawing/2012/chart" uri="{CE6537A1-D6FC-4f65-9D91-7224C49458BB}"/>
              </c:extLst>
            </c:dLbl>
            <c:spPr>
              <a:noFill/>
              <a:ln>
                <a:noFill/>
              </a:ln>
              <a:effectLst/>
            </c:spPr>
            <c:showLegendKey val="0"/>
            <c:showVal val="0"/>
            <c:showCatName val="0"/>
            <c:showSerName val="0"/>
            <c:showPercent val="0"/>
            <c:showBubbleSize val="0"/>
            <c:extLst xmlns:c16r2="http://schemas.microsoft.com/office/drawing/2015/06/chart">
              <c:ext xmlns:c15="http://schemas.microsoft.com/office/drawing/2012/chart" uri="{CE6537A1-D6FC-4f65-9D91-7224C49458BB}">
                <c15:showLeaderLines val="0"/>
              </c:ext>
            </c:extLst>
          </c:dLbls>
          <c:cat>
            <c:numRef>
              <c:f>Sheet1!$C$6:$C$27</c:f>
              <c:numCache>
                <c:formatCode>General</c:formatCode>
                <c:ptCount val="22"/>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numCache>
            </c:numRef>
          </c:cat>
          <c:val>
            <c:numRef>
              <c:f>Sheet1!$D$6:$D$27</c:f>
              <c:numCache>
                <c:formatCode>0.0</c:formatCode>
                <c:ptCount val="22"/>
                <c:pt idx="0">
                  <c:v>7.89</c:v>
                </c:pt>
                <c:pt idx="1">
                  <c:v>7.95</c:v>
                </c:pt>
                <c:pt idx="2">
                  <c:v>8.11</c:v>
                </c:pt>
                <c:pt idx="3">
                  <c:v>8.2199999999999989</c:v>
                </c:pt>
                <c:pt idx="4">
                  <c:v>8.43</c:v>
                </c:pt>
                <c:pt idx="5">
                  <c:v>8.57</c:v>
                </c:pt>
                <c:pt idx="6">
                  <c:v>9.19</c:v>
                </c:pt>
                <c:pt idx="7">
                  <c:v>9.94</c:v>
                </c:pt>
                <c:pt idx="8">
                  <c:v>10.73</c:v>
                </c:pt>
                <c:pt idx="9">
                  <c:v>11.55</c:v>
                </c:pt>
                <c:pt idx="10">
                  <c:v>12.49</c:v>
                </c:pt>
                <c:pt idx="11">
                  <c:v>13.5</c:v>
                </c:pt>
                <c:pt idx="12">
                  <c:v>14.16</c:v>
                </c:pt>
                <c:pt idx="13">
                  <c:v>14.39</c:v>
                </c:pt>
                <c:pt idx="14">
                  <c:v>14.66</c:v>
                </c:pt>
                <c:pt idx="15">
                  <c:v>14.88</c:v>
                </c:pt>
                <c:pt idx="16">
                  <c:v>15.24</c:v>
                </c:pt>
                <c:pt idx="17">
                  <c:v>15.52</c:v>
                </c:pt>
                <c:pt idx="18">
                  <c:v>15.82</c:v>
                </c:pt>
                <c:pt idx="19">
                  <c:v>16.149999999999999</c:v>
                </c:pt>
                <c:pt idx="20">
                  <c:v>16.489999999999959</c:v>
                </c:pt>
                <c:pt idx="21">
                  <c:v>16.809999999999999</c:v>
                </c:pt>
              </c:numCache>
            </c:numRef>
          </c:val>
          <c:smooth val="0"/>
          <c:extLst xmlns:c16r2="http://schemas.microsoft.com/office/drawing/2015/06/chart">
            <c:ext xmlns:c16="http://schemas.microsoft.com/office/drawing/2014/chart" uri="{C3380CC4-5D6E-409C-BE32-E72D297353CC}">
              <c16:uniqueId val="{00000001-2D2B-499D-8DFC-46D1B6327A6B}"/>
            </c:ext>
          </c:extLst>
        </c:ser>
        <c:ser>
          <c:idx val="1"/>
          <c:order val="1"/>
          <c:tx>
            <c:strRef>
              <c:f>Sheet1!$E$5</c:f>
              <c:strCache>
                <c:ptCount val="1"/>
                <c:pt idx="0">
                  <c:v>Skill level 2 (medium)</c:v>
                </c:pt>
              </c:strCache>
            </c:strRef>
          </c:tx>
          <c:spPr>
            <a:ln cap="sq">
              <a:bevel/>
            </a:ln>
          </c:spPr>
          <c:marker>
            <c:symbol val="circle"/>
            <c:size val="5"/>
          </c:marker>
          <c:dLbls>
            <c:dLbl>
              <c:idx val="0"/>
              <c:delete val="1"/>
              <c:extLst xmlns:c16r2="http://schemas.microsoft.com/office/drawing/2015/06/chart">
                <c:ext xmlns:c16="http://schemas.microsoft.com/office/drawing/2014/chart" uri="{C3380CC4-5D6E-409C-BE32-E72D297353CC}">
                  <c16:uniqueId val="{00000002-2D2B-499D-8DFC-46D1B6327A6B}"/>
                </c:ext>
                <c:ext xmlns:c15="http://schemas.microsoft.com/office/drawing/2012/chart" uri="{CE6537A1-D6FC-4f65-9D91-7224C49458BB}"/>
              </c:extLst>
            </c:dLbl>
            <c:dLbl>
              <c:idx val="1"/>
              <c:delete val="1"/>
              <c:extLst xmlns:c16r2="http://schemas.microsoft.com/office/drawing/2015/06/chart">
                <c:ext xmlns:c16="http://schemas.microsoft.com/office/drawing/2014/chart" uri="{C3380CC4-5D6E-409C-BE32-E72D297353CC}">
                  <c16:uniqueId val="{00000003-2D2B-499D-8DFC-46D1B6327A6B}"/>
                </c:ext>
                <c:ext xmlns:c15="http://schemas.microsoft.com/office/drawing/2012/chart" uri="{CE6537A1-D6FC-4f65-9D91-7224C49458BB}"/>
              </c:extLst>
            </c:dLbl>
            <c:dLbl>
              <c:idx val="2"/>
              <c:delete val="1"/>
              <c:extLst xmlns:c16r2="http://schemas.microsoft.com/office/drawing/2015/06/chart">
                <c:ext xmlns:c16="http://schemas.microsoft.com/office/drawing/2014/chart" uri="{C3380CC4-5D6E-409C-BE32-E72D297353CC}">
                  <c16:uniqueId val="{00000004-2D2B-499D-8DFC-46D1B6327A6B}"/>
                </c:ext>
                <c:ext xmlns:c15="http://schemas.microsoft.com/office/drawing/2012/chart" uri="{CE6537A1-D6FC-4f65-9D91-7224C49458BB}"/>
              </c:extLst>
            </c:dLbl>
            <c:dLbl>
              <c:idx val="3"/>
              <c:delete val="1"/>
              <c:extLst xmlns:c16r2="http://schemas.microsoft.com/office/drawing/2015/06/chart">
                <c:ext xmlns:c16="http://schemas.microsoft.com/office/drawing/2014/chart" uri="{C3380CC4-5D6E-409C-BE32-E72D297353CC}">
                  <c16:uniqueId val="{00000005-2D2B-499D-8DFC-46D1B6327A6B}"/>
                </c:ext>
                <c:ext xmlns:c15="http://schemas.microsoft.com/office/drawing/2012/chart" uri="{CE6537A1-D6FC-4f65-9D91-7224C49458BB}"/>
              </c:extLst>
            </c:dLbl>
            <c:dLbl>
              <c:idx val="4"/>
              <c:delete val="1"/>
              <c:extLst xmlns:c16r2="http://schemas.microsoft.com/office/drawing/2015/06/chart">
                <c:ext xmlns:c16="http://schemas.microsoft.com/office/drawing/2014/chart" uri="{C3380CC4-5D6E-409C-BE32-E72D297353CC}">
                  <c16:uniqueId val="{00000006-2D2B-499D-8DFC-46D1B6327A6B}"/>
                </c:ext>
                <c:ext xmlns:c15="http://schemas.microsoft.com/office/drawing/2012/chart" uri="{CE6537A1-D6FC-4f65-9D91-7224C49458BB}"/>
              </c:extLst>
            </c:dLbl>
            <c:dLbl>
              <c:idx val="5"/>
              <c:delete val="1"/>
              <c:extLst xmlns:c16r2="http://schemas.microsoft.com/office/drawing/2015/06/chart">
                <c:ext xmlns:c16="http://schemas.microsoft.com/office/drawing/2014/chart" uri="{C3380CC4-5D6E-409C-BE32-E72D297353CC}">
                  <c16:uniqueId val="{00000007-2D2B-499D-8DFC-46D1B6327A6B}"/>
                </c:ext>
                <c:ext xmlns:c15="http://schemas.microsoft.com/office/drawing/2012/chart" uri="{CE6537A1-D6FC-4f65-9D91-7224C49458BB}"/>
              </c:extLst>
            </c:dLbl>
            <c:dLbl>
              <c:idx val="6"/>
              <c:delete val="1"/>
              <c:extLst xmlns:c16r2="http://schemas.microsoft.com/office/drawing/2015/06/chart">
                <c:ext xmlns:c16="http://schemas.microsoft.com/office/drawing/2014/chart" uri="{C3380CC4-5D6E-409C-BE32-E72D297353CC}">
                  <c16:uniqueId val="{00000008-2D2B-499D-8DFC-46D1B6327A6B}"/>
                </c:ext>
                <c:ext xmlns:c15="http://schemas.microsoft.com/office/drawing/2012/chart" uri="{CE6537A1-D6FC-4f65-9D91-7224C49458BB}"/>
              </c:extLst>
            </c:dLbl>
            <c:dLbl>
              <c:idx val="7"/>
              <c:delete val="1"/>
              <c:extLst xmlns:c16r2="http://schemas.microsoft.com/office/drawing/2015/06/chart">
                <c:ext xmlns:c16="http://schemas.microsoft.com/office/drawing/2014/chart" uri="{C3380CC4-5D6E-409C-BE32-E72D297353CC}">
                  <c16:uniqueId val="{00000009-2D2B-499D-8DFC-46D1B6327A6B}"/>
                </c:ext>
                <c:ext xmlns:c15="http://schemas.microsoft.com/office/drawing/2012/chart" uri="{CE6537A1-D6FC-4f65-9D91-7224C49458BB}"/>
              </c:extLst>
            </c:dLbl>
            <c:dLbl>
              <c:idx val="8"/>
              <c:delete val="1"/>
              <c:extLst xmlns:c16r2="http://schemas.microsoft.com/office/drawing/2015/06/chart">
                <c:ext xmlns:c16="http://schemas.microsoft.com/office/drawing/2014/chart" uri="{C3380CC4-5D6E-409C-BE32-E72D297353CC}">
                  <c16:uniqueId val="{0000000A-2D2B-499D-8DFC-46D1B6327A6B}"/>
                </c:ext>
                <c:ext xmlns:c15="http://schemas.microsoft.com/office/drawing/2012/chart" uri="{CE6537A1-D6FC-4f65-9D91-7224C49458BB}"/>
              </c:extLst>
            </c:dLbl>
            <c:dLbl>
              <c:idx val="9"/>
              <c:delete val="1"/>
              <c:extLst xmlns:c16r2="http://schemas.microsoft.com/office/drawing/2015/06/chart">
                <c:ext xmlns:c16="http://schemas.microsoft.com/office/drawing/2014/chart" uri="{C3380CC4-5D6E-409C-BE32-E72D297353CC}">
                  <c16:uniqueId val="{0000000B-2D2B-499D-8DFC-46D1B6327A6B}"/>
                </c:ext>
                <c:ext xmlns:c15="http://schemas.microsoft.com/office/drawing/2012/chart" uri="{CE6537A1-D6FC-4f65-9D91-7224C49458BB}"/>
              </c:extLst>
            </c:dLbl>
            <c:dLbl>
              <c:idx val="10"/>
              <c:delete val="1"/>
              <c:extLst xmlns:c16r2="http://schemas.microsoft.com/office/drawing/2015/06/chart">
                <c:ext xmlns:c16="http://schemas.microsoft.com/office/drawing/2014/chart" uri="{C3380CC4-5D6E-409C-BE32-E72D297353CC}">
                  <c16:uniqueId val="{0000000C-2D2B-499D-8DFC-46D1B6327A6B}"/>
                </c:ext>
                <c:ext xmlns:c15="http://schemas.microsoft.com/office/drawing/2012/chart" uri="{CE6537A1-D6FC-4f65-9D91-7224C49458BB}"/>
              </c:extLst>
            </c:dLbl>
            <c:dLbl>
              <c:idx val="11"/>
              <c:delete val="1"/>
              <c:extLst xmlns:c16r2="http://schemas.microsoft.com/office/drawing/2015/06/chart">
                <c:ext xmlns:c16="http://schemas.microsoft.com/office/drawing/2014/chart" uri="{C3380CC4-5D6E-409C-BE32-E72D297353CC}">
                  <c16:uniqueId val="{0000000D-2D2B-499D-8DFC-46D1B6327A6B}"/>
                </c:ext>
                <c:ext xmlns:c15="http://schemas.microsoft.com/office/drawing/2012/chart" uri="{CE6537A1-D6FC-4f65-9D91-7224C49458BB}"/>
              </c:extLst>
            </c:dLbl>
            <c:dLbl>
              <c:idx val="12"/>
              <c:delete val="1"/>
              <c:extLst xmlns:c16r2="http://schemas.microsoft.com/office/drawing/2015/06/chart">
                <c:ext xmlns:c16="http://schemas.microsoft.com/office/drawing/2014/chart" uri="{C3380CC4-5D6E-409C-BE32-E72D297353CC}">
                  <c16:uniqueId val="{0000000E-2D2B-499D-8DFC-46D1B6327A6B}"/>
                </c:ext>
                <c:ext xmlns:c15="http://schemas.microsoft.com/office/drawing/2012/chart" uri="{CE6537A1-D6FC-4f65-9D91-7224C49458BB}"/>
              </c:extLst>
            </c:dLbl>
            <c:dLbl>
              <c:idx val="13"/>
              <c:delete val="1"/>
              <c:extLst xmlns:c16r2="http://schemas.microsoft.com/office/drawing/2015/06/chart">
                <c:ext xmlns:c16="http://schemas.microsoft.com/office/drawing/2014/chart" uri="{C3380CC4-5D6E-409C-BE32-E72D297353CC}">
                  <c16:uniqueId val="{0000000F-2D2B-499D-8DFC-46D1B6327A6B}"/>
                </c:ext>
                <c:ext xmlns:c15="http://schemas.microsoft.com/office/drawing/2012/chart" uri="{CE6537A1-D6FC-4f65-9D91-7224C49458BB}"/>
              </c:extLst>
            </c:dLbl>
            <c:dLbl>
              <c:idx val="14"/>
              <c:delete val="1"/>
              <c:extLst xmlns:c16r2="http://schemas.microsoft.com/office/drawing/2015/06/chart">
                <c:ext xmlns:c16="http://schemas.microsoft.com/office/drawing/2014/chart" uri="{C3380CC4-5D6E-409C-BE32-E72D297353CC}">
                  <c16:uniqueId val="{00000010-2D2B-499D-8DFC-46D1B6327A6B}"/>
                </c:ext>
                <c:ext xmlns:c15="http://schemas.microsoft.com/office/drawing/2012/chart" uri="{CE6537A1-D6FC-4f65-9D91-7224C49458BB}"/>
              </c:extLst>
            </c:dLbl>
            <c:dLbl>
              <c:idx val="15"/>
              <c:delete val="1"/>
              <c:extLst xmlns:c16r2="http://schemas.microsoft.com/office/drawing/2015/06/chart">
                <c:ext xmlns:c16="http://schemas.microsoft.com/office/drawing/2014/chart" uri="{C3380CC4-5D6E-409C-BE32-E72D297353CC}">
                  <c16:uniqueId val="{00000011-2D2B-499D-8DFC-46D1B6327A6B}"/>
                </c:ext>
                <c:ext xmlns:c15="http://schemas.microsoft.com/office/drawing/2012/chart" uri="{CE6537A1-D6FC-4f65-9D91-7224C49458BB}"/>
              </c:extLst>
            </c:dLbl>
            <c:dLbl>
              <c:idx val="16"/>
              <c:delete val="1"/>
              <c:extLst xmlns:c16r2="http://schemas.microsoft.com/office/drawing/2015/06/chart">
                <c:ext xmlns:c16="http://schemas.microsoft.com/office/drawing/2014/chart" uri="{C3380CC4-5D6E-409C-BE32-E72D297353CC}">
                  <c16:uniqueId val="{00000012-2D2B-499D-8DFC-46D1B6327A6B}"/>
                </c:ext>
                <c:ext xmlns:c15="http://schemas.microsoft.com/office/drawing/2012/chart" uri="{CE6537A1-D6FC-4f65-9D91-7224C49458BB}"/>
              </c:extLst>
            </c:dLbl>
            <c:dLbl>
              <c:idx val="17"/>
              <c:delete val="1"/>
              <c:extLst xmlns:c16r2="http://schemas.microsoft.com/office/drawing/2015/06/chart">
                <c:ext xmlns:c16="http://schemas.microsoft.com/office/drawing/2014/chart" uri="{C3380CC4-5D6E-409C-BE32-E72D297353CC}">
                  <c16:uniqueId val="{00000013-2D2B-499D-8DFC-46D1B6327A6B}"/>
                </c:ext>
                <c:ext xmlns:c15="http://schemas.microsoft.com/office/drawing/2012/chart" uri="{CE6537A1-D6FC-4f65-9D91-7224C49458BB}"/>
              </c:extLst>
            </c:dLbl>
            <c:dLbl>
              <c:idx val="18"/>
              <c:delete val="1"/>
              <c:extLst xmlns:c16r2="http://schemas.microsoft.com/office/drawing/2015/06/chart">
                <c:ext xmlns:c16="http://schemas.microsoft.com/office/drawing/2014/chart" uri="{C3380CC4-5D6E-409C-BE32-E72D297353CC}">
                  <c16:uniqueId val="{00000014-2D2B-499D-8DFC-46D1B6327A6B}"/>
                </c:ext>
                <c:ext xmlns:c15="http://schemas.microsoft.com/office/drawing/2012/chart" uri="{CE6537A1-D6FC-4f65-9D91-7224C49458BB}"/>
              </c:extLst>
            </c:dLbl>
            <c:dLbl>
              <c:idx val="19"/>
              <c:delete val="1"/>
              <c:extLst xmlns:c16r2="http://schemas.microsoft.com/office/drawing/2015/06/chart">
                <c:ext xmlns:c16="http://schemas.microsoft.com/office/drawing/2014/chart" uri="{C3380CC4-5D6E-409C-BE32-E72D297353CC}">
                  <c16:uniqueId val="{00000015-2D2B-499D-8DFC-46D1B6327A6B}"/>
                </c:ext>
                <c:ext xmlns:c15="http://schemas.microsoft.com/office/drawing/2012/chart" uri="{CE6537A1-D6FC-4f65-9D91-7224C49458BB}"/>
              </c:extLst>
            </c:dLbl>
            <c:dLbl>
              <c:idx val="20"/>
              <c:delete val="1"/>
              <c:extLst xmlns:c16r2="http://schemas.microsoft.com/office/drawing/2015/06/chart">
                <c:ext xmlns:c16="http://schemas.microsoft.com/office/drawing/2014/chart" uri="{C3380CC4-5D6E-409C-BE32-E72D297353CC}">
                  <c16:uniqueId val="{00000016-2D2B-499D-8DFC-46D1B6327A6B}"/>
                </c:ext>
                <c:ext xmlns:c15="http://schemas.microsoft.com/office/drawing/2012/chart" uri="{CE6537A1-D6FC-4f65-9D91-7224C49458BB}"/>
              </c:extLst>
            </c:dLbl>
            <c:dLbl>
              <c:idx val="21"/>
              <c:layout>
                <c:manualLayout>
                  <c:x val="-3.7275487622870701E-3"/>
                  <c:y val="-2.4474679635633802E-2"/>
                </c:manualLayout>
              </c:layout>
              <c:tx>
                <c:rich>
                  <a:bodyPr/>
                  <a:lstStyle/>
                  <a:p>
                    <a:r>
                      <a:rPr lang="en-US" sz="800" b="1" dirty="0">
                        <a:latin typeface="Cambria" pitchFamily="18" charset="0"/>
                      </a:rPr>
                      <a:t>5</a:t>
                    </a:r>
                    <a:r>
                      <a:rPr lang="en-US" dirty="0"/>
                      <a:t>6.6%</a:t>
                    </a:r>
                  </a:p>
                </c:rich>
              </c:tx>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17-2D2B-499D-8DFC-46D1B6327A6B}"/>
                </c:ext>
                <c:ext xmlns:c15="http://schemas.microsoft.com/office/drawing/2012/chart" uri="{CE6537A1-D6FC-4f65-9D91-7224C49458BB}"/>
              </c:extLst>
            </c:dLbl>
            <c:spPr>
              <a:noFill/>
              <a:ln>
                <a:noFill/>
              </a:ln>
              <a:effectLst/>
            </c:spPr>
            <c:txPr>
              <a:bodyPr/>
              <a:lstStyle/>
              <a:p>
                <a:pPr>
                  <a:defRPr sz="800" b="1">
                    <a:latin typeface="Cambria" pitchFamily="18" charset="0"/>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numRef>
              <c:f>Sheet1!$C$6:$C$27</c:f>
              <c:numCache>
                <c:formatCode>General</c:formatCode>
                <c:ptCount val="22"/>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numCache>
            </c:numRef>
          </c:cat>
          <c:val>
            <c:numRef>
              <c:f>Sheet1!$E$6:$E$27</c:f>
              <c:numCache>
                <c:formatCode>0.0</c:formatCode>
                <c:ptCount val="22"/>
                <c:pt idx="0">
                  <c:v>63.55</c:v>
                </c:pt>
                <c:pt idx="1">
                  <c:v>64.73</c:v>
                </c:pt>
                <c:pt idx="2">
                  <c:v>65.650000000000006</c:v>
                </c:pt>
                <c:pt idx="3">
                  <c:v>66.599999999999994</c:v>
                </c:pt>
                <c:pt idx="4">
                  <c:v>67.34</c:v>
                </c:pt>
                <c:pt idx="5">
                  <c:v>68.150000000000006</c:v>
                </c:pt>
                <c:pt idx="6">
                  <c:v>66.150000000000006</c:v>
                </c:pt>
                <c:pt idx="7">
                  <c:v>63.96</c:v>
                </c:pt>
                <c:pt idx="8">
                  <c:v>61.67</c:v>
                </c:pt>
                <c:pt idx="9">
                  <c:v>59.32</c:v>
                </c:pt>
                <c:pt idx="10">
                  <c:v>56.8</c:v>
                </c:pt>
                <c:pt idx="11">
                  <c:v>57.88</c:v>
                </c:pt>
                <c:pt idx="12">
                  <c:v>59.3</c:v>
                </c:pt>
                <c:pt idx="13">
                  <c:v>59.09</c:v>
                </c:pt>
                <c:pt idx="14">
                  <c:v>58.81</c:v>
                </c:pt>
                <c:pt idx="15">
                  <c:v>58.59</c:v>
                </c:pt>
                <c:pt idx="16">
                  <c:v>58.2</c:v>
                </c:pt>
                <c:pt idx="17">
                  <c:v>57.9</c:v>
                </c:pt>
                <c:pt idx="18">
                  <c:v>57.58</c:v>
                </c:pt>
                <c:pt idx="19">
                  <c:v>57.25</c:v>
                </c:pt>
                <c:pt idx="20">
                  <c:v>56.9</c:v>
                </c:pt>
                <c:pt idx="21">
                  <c:v>56.58</c:v>
                </c:pt>
              </c:numCache>
            </c:numRef>
          </c:val>
          <c:smooth val="0"/>
          <c:extLst xmlns:c16r2="http://schemas.microsoft.com/office/drawing/2015/06/chart">
            <c:ext xmlns:c16="http://schemas.microsoft.com/office/drawing/2014/chart" uri="{C3380CC4-5D6E-409C-BE32-E72D297353CC}">
              <c16:uniqueId val="{00000018-2D2B-499D-8DFC-46D1B6327A6B}"/>
            </c:ext>
          </c:extLst>
        </c:ser>
        <c:ser>
          <c:idx val="2"/>
          <c:order val="2"/>
          <c:tx>
            <c:strRef>
              <c:f>Sheet1!$F$5</c:f>
              <c:strCache>
                <c:ptCount val="1"/>
                <c:pt idx="0">
                  <c:v>Skill level 1 (low)</c:v>
                </c:pt>
              </c:strCache>
            </c:strRef>
          </c:tx>
          <c:marker>
            <c:symbol val="circle"/>
            <c:size val="5"/>
          </c:marker>
          <c:dLbls>
            <c:dLbl>
              <c:idx val="20"/>
              <c:layout>
                <c:manualLayout>
                  <c:x val="3.4954968864186101E-2"/>
                  <c:y val="-3.0993129535278701E-2"/>
                </c:manualLayout>
              </c:layout>
              <c:tx>
                <c:rich>
                  <a:bodyPr/>
                  <a:lstStyle/>
                  <a:p>
                    <a:r>
                      <a:rPr lang="en-US" sz="800" b="1" dirty="0">
                        <a:latin typeface="Cambria" pitchFamily="18" charset="0"/>
                      </a:rPr>
                      <a:t>2</a:t>
                    </a:r>
                    <a:r>
                      <a:rPr lang="en-US" dirty="0"/>
                      <a:t>6.6%</a:t>
                    </a:r>
                  </a:p>
                </c:rich>
              </c:tx>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19-2D2B-499D-8DFC-46D1B6327A6B}"/>
                </c:ext>
                <c:ext xmlns:c15="http://schemas.microsoft.com/office/drawing/2012/chart" uri="{CE6537A1-D6FC-4f65-9D91-7224C49458BB}"/>
              </c:extLst>
            </c:dLbl>
            <c:spPr>
              <a:noFill/>
              <a:ln>
                <a:noFill/>
              </a:ln>
              <a:effectLst/>
            </c:spPr>
            <c:showLegendKey val="0"/>
            <c:showVal val="0"/>
            <c:showCatName val="0"/>
            <c:showSerName val="0"/>
            <c:showPercent val="0"/>
            <c:showBubbleSize val="0"/>
            <c:extLst xmlns:c16r2="http://schemas.microsoft.com/office/drawing/2015/06/chart">
              <c:ext xmlns:c15="http://schemas.microsoft.com/office/drawing/2012/chart" uri="{CE6537A1-D6FC-4f65-9D91-7224C49458BB}">
                <c15:showLeaderLines val="0"/>
              </c:ext>
            </c:extLst>
          </c:dLbls>
          <c:cat>
            <c:numRef>
              <c:f>Sheet1!$C$6:$C$27</c:f>
              <c:numCache>
                <c:formatCode>General</c:formatCode>
                <c:ptCount val="22"/>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numCache>
            </c:numRef>
          </c:cat>
          <c:val>
            <c:numRef>
              <c:f>Sheet1!$F$6:$F$27</c:f>
              <c:numCache>
                <c:formatCode>0.0</c:formatCode>
                <c:ptCount val="22"/>
                <c:pt idx="0">
                  <c:v>28.56</c:v>
                </c:pt>
                <c:pt idx="1">
                  <c:v>27.32</c:v>
                </c:pt>
                <c:pt idx="2">
                  <c:v>26.25</c:v>
                </c:pt>
                <c:pt idx="3">
                  <c:v>25.18</c:v>
                </c:pt>
                <c:pt idx="4">
                  <c:v>24.23</c:v>
                </c:pt>
                <c:pt idx="5">
                  <c:v>23.29</c:v>
                </c:pt>
                <c:pt idx="6">
                  <c:v>24.66</c:v>
                </c:pt>
                <c:pt idx="7">
                  <c:v>26.1</c:v>
                </c:pt>
                <c:pt idx="8">
                  <c:v>27.6</c:v>
                </c:pt>
                <c:pt idx="9">
                  <c:v>29.130000000000031</c:v>
                </c:pt>
                <c:pt idx="10">
                  <c:v>30.72</c:v>
                </c:pt>
                <c:pt idx="11">
                  <c:v>28.62</c:v>
                </c:pt>
                <c:pt idx="12">
                  <c:v>26.53</c:v>
                </c:pt>
                <c:pt idx="13">
                  <c:v>26.51</c:v>
                </c:pt>
                <c:pt idx="14">
                  <c:v>26.52</c:v>
                </c:pt>
                <c:pt idx="15">
                  <c:v>26.53</c:v>
                </c:pt>
                <c:pt idx="16">
                  <c:v>26.57</c:v>
                </c:pt>
                <c:pt idx="17">
                  <c:v>26.58</c:v>
                </c:pt>
                <c:pt idx="18">
                  <c:v>26.59</c:v>
                </c:pt>
                <c:pt idx="19">
                  <c:v>26.610000000000031</c:v>
                </c:pt>
                <c:pt idx="20">
                  <c:v>26.610000000000031</c:v>
                </c:pt>
                <c:pt idx="21">
                  <c:v>26.610000000000031</c:v>
                </c:pt>
              </c:numCache>
            </c:numRef>
          </c:val>
          <c:smooth val="0"/>
          <c:extLst xmlns:c16r2="http://schemas.microsoft.com/office/drawing/2015/06/chart">
            <c:ext xmlns:c16="http://schemas.microsoft.com/office/drawing/2014/chart" uri="{C3380CC4-5D6E-409C-BE32-E72D297353CC}">
              <c16:uniqueId val="{0000001A-2D2B-499D-8DFC-46D1B6327A6B}"/>
            </c:ext>
          </c:extLst>
        </c:ser>
        <c:dLbls>
          <c:showLegendKey val="0"/>
          <c:showVal val="0"/>
          <c:showCatName val="0"/>
          <c:showSerName val="0"/>
          <c:showPercent val="0"/>
          <c:showBubbleSize val="0"/>
        </c:dLbls>
        <c:marker val="1"/>
        <c:smooth val="0"/>
        <c:axId val="282319672"/>
        <c:axId val="282320064"/>
      </c:lineChart>
      <c:catAx>
        <c:axId val="282319672"/>
        <c:scaling>
          <c:orientation val="minMax"/>
        </c:scaling>
        <c:delete val="0"/>
        <c:axPos val="b"/>
        <c:numFmt formatCode="General" sourceLinked="1"/>
        <c:majorTickMark val="out"/>
        <c:minorTickMark val="none"/>
        <c:tickLblPos val="nextTo"/>
        <c:txPr>
          <a:bodyPr/>
          <a:lstStyle/>
          <a:p>
            <a:pPr>
              <a:defRPr sz="900">
                <a:latin typeface="Cambria" pitchFamily="18" charset="0"/>
              </a:defRPr>
            </a:pPr>
            <a:endParaRPr lang="en-US"/>
          </a:p>
        </c:txPr>
        <c:crossAx val="282320064"/>
        <c:crosses val="autoZero"/>
        <c:auto val="1"/>
        <c:lblAlgn val="ctr"/>
        <c:lblOffset val="100"/>
        <c:tickLblSkip val="1"/>
        <c:noMultiLvlLbl val="0"/>
      </c:catAx>
      <c:valAx>
        <c:axId val="282320064"/>
        <c:scaling>
          <c:orientation val="minMax"/>
        </c:scaling>
        <c:delete val="0"/>
        <c:axPos val="l"/>
        <c:numFmt formatCode="0.0" sourceLinked="1"/>
        <c:majorTickMark val="out"/>
        <c:minorTickMark val="none"/>
        <c:tickLblPos val="nextTo"/>
        <c:txPr>
          <a:bodyPr/>
          <a:lstStyle/>
          <a:p>
            <a:pPr>
              <a:defRPr sz="1000">
                <a:latin typeface="Cambria" pitchFamily="18" charset="0"/>
              </a:defRPr>
            </a:pPr>
            <a:endParaRPr lang="en-US"/>
          </a:p>
        </c:txPr>
        <c:crossAx val="282319672"/>
        <c:crossesAt val="1"/>
        <c:crossBetween val="midCat"/>
      </c:valAx>
      <c:spPr>
        <a:noFill/>
      </c:spPr>
    </c:plotArea>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'weoreptc.aspx-2'!$AS$159</c:f>
              <c:strCache>
                <c:ptCount val="1"/>
                <c:pt idx="0">
                  <c:v>India</c:v>
                </c:pt>
              </c:strCache>
            </c:strRef>
          </c:tx>
          <c:spPr>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chemeClr>
              </a:solidFill>
              <a:round/>
            </a:ln>
            <a:effectLst>
              <a:outerShdw blurRad="40000" dist="20000" dir="5400000" rotWithShape="0">
                <a:srgbClr val="000000">
                  <a:alpha val="38000"/>
                </a:srgbClr>
              </a:outerShdw>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1">
                        <a:lumMod val="50000"/>
                        <a:lumOff val="5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'weoreptc.aspx-2'!$AT$158:$AW$158</c:f>
              <c:strCache>
                <c:ptCount val="4"/>
                <c:pt idx="0">
                  <c:v>2003-10</c:v>
                </c:pt>
                <c:pt idx="1">
                  <c:v>2011-17</c:v>
                </c:pt>
                <c:pt idx="2">
                  <c:v>2018 F</c:v>
                </c:pt>
                <c:pt idx="3">
                  <c:v>2019-22 F</c:v>
                </c:pt>
              </c:strCache>
            </c:strRef>
          </c:cat>
          <c:val>
            <c:numRef>
              <c:f>'weoreptc.aspx-2'!$AT$159:$AW$159</c:f>
              <c:numCache>
                <c:formatCode>0.0</c:formatCode>
                <c:ptCount val="4"/>
                <c:pt idx="0">
                  <c:v>8.3467500000000001</c:v>
                </c:pt>
                <c:pt idx="1">
                  <c:v>6.8312857142857135</c:v>
                </c:pt>
                <c:pt idx="2">
                  <c:v>7.367</c:v>
                </c:pt>
                <c:pt idx="3">
                  <c:v>7.99925</c:v>
                </c:pt>
              </c:numCache>
            </c:numRef>
          </c:val>
          <c:extLst xmlns:c16r2="http://schemas.microsoft.com/office/drawing/2015/06/chart">
            <c:ext xmlns:c16="http://schemas.microsoft.com/office/drawing/2014/chart" uri="{C3380CC4-5D6E-409C-BE32-E72D297353CC}">
              <c16:uniqueId val="{00000000-9D48-4BC7-BAA8-92761398497D}"/>
            </c:ext>
          </c:extLst>
        </c:ser>
        <c:ser>
          <c:idx val="1"/>
          <c:order val="1"/>
          <c:tx>
            <c:strRef>
              <c:f>'weoreptc.aspx-2'!$AS$160</c:f>
              <c:strCache>
                <c:ptCount val="1"/>
                <c:pt idx="0">
                  <c:v>China</c:v>
                </c:pt>
              </c:strCache>
            </c:strRef>
          </c:tx>
          <c:spPr>
            <a:gradFill rotWithShape="1">
              <a:gsLst>
                <a:gs pos="0">
                  <a:schemeClr val="accent2">
                    <a:tint val="50000"/>
                    <a:satMod val="300000"/>
                  </a:schemeClr>
                </a:gs>
                <a:gs pos="35000">
                  <a:schemeClr val="accent2">
                    <a:tint val="37000"/>
                    <a:satMod val="300000"/>
                  </a:schemeClr>
                </a:gs>
                <a:gs pos="100000">
                  <a:schemeClr val="accent2">
                    <a:tint val="15000"/>
                    <a:satMod val="350000"/>
                  </a:schemeClr>
                </a:gs>
              </a:gsLst>
              <a:lin ang="16200000" scaled="1"/>
            </a:gradFill>
            <a:ln w="9525" cap="flat" cmpd="sng" algn="ctr">
              <a:solidFill>
                <a:schemeClr val="accent2">
                  <a:shade val="95000"/>
                </a:schemeClr>
              </a:solidFill>
              <a:round/>
            </a:ln>
            <a:effectLst>
              <a:outerShdw blurRad="40000" dist="20000" dir="5400000" rotWithShape="0">
                <a:srgbClr val="000000">
                  <a:alpha val="38000"/>
                </a:srgbClr>
              </a:outerShdw>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1">
                        <a:lumMod val="50000"/>
                        <a:lumOff val="5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'weoreptc.aspx-2'!$AT$158:$AW$158</c:f>
              <c:strCache>
                <c:ptCount val="4"/>
                <c:pt idx="0">
                  <c:v>2003-10</c:v>
                </c:pt>
                <c:pt idx="1">
                  <c:v>2011-17</c:v>
                </c:pt>
                <c:pt idx="2">
                  <c:v>2018 F</c:v>
                </c:pt>
                <c:pt idx="3">
                  <c:v>2019-22 F</c:v>
                </c:pt>
              </c:strCache>
            </c:strRef>
          </c:cat>
          <c:val>
            <c:numRef>
              <c:f>'weoreptc.aspx-2'!$AT$160:$AW$160</c:f>
              <c:numCache>
                <c:formatCode>0.0</c:formatCode>
                <c:ptCount val="4"/>
                <c:pt idx="0">
                  <c:v>10.963249999999999</c:v>
                </c:pt>
                <c:pt idx="1">
                  <c:v>7.552142857142857</c:v>
                </c:pt>
                <c:pt idx="2">
                  <c:v>6.6</c:v>
                </c:pt>
                <c:pt idx="3">
                  <c:v>6.0625</c:v>
                </c:pt>
              </c:numCache>
            </c:numRef>
          </c:val>
          <c:extLst xmlns:c16r2="http://schemas.microsoft.com/office/drawing/2015/06/chart">
            <c:ext xmlns:c16="http://schemas.microsoft.com/office/drawing/2014/chart" uri="{C3380CC4-5D6E-409C-BE32-E72D297353CC}">
              <c16:uniqueId val="{00000001-9D48-4BC7-BAA8-92761398497D}"/>
            </c:ext>
          </c:extLst>
        </c:ser>
        <c:ser>
          <c:idx val="2"/>
          <c:order val="2"/>
          <c:tx>
            <c:strRef>
              <c:f>'weoreptc.aspx-2'!$AS$161</c:f>
              <c:strCache>
                <c:ptCount val="1"/>
                <c:pt idx="0">
                  <c:v>Other EDEs</c:v>
                </c:pt>
              </c:strCache>
            </c:strRef>
          </c:tx>
          <c:spPr>
            <a:gradFill rotWithShape="1">
              <a:gsLst>
                <a:gs pos="0">
                  <a:schemeClr val="accent3">
                    <a:tint val="50000"/>
                    <a:satMod val="300000"/>
                  </a:schemeClr>
                </a:gs>
                <a:gs pos="35000">
                  <a:schemeClr val="accent3">
                    <a:tint val="37000"/>
                    <a:satMod val="300000"/>
                  </a:schemeClr>
                </a:gs>
                <a:gs pos="100000">
                  <a:schemeClr val="accent3">
                    <a:tint val="15000"/>
                    <a:satMod val="350000"/>
                  </a:schemeClr>
                </a:gs>
              </a:gsLst>
              <a:lin ang="16200000" scaled="1"/>
            </a:gradFill>
            <a:ln w="9525" cap="flat" cmpd="sng" algn="ctr">
              <a:solidFill>
                <a:schemeClr val="accent3">
                  <a:shade val="95000"/>
                </a:schemeClr>
              </a:solidFill>
              <a:round/>
            </a:ln>
            <a:effectLst>
              <a:outerShdw blurRad="40000" dist="20000" dir="5400000" rotWithShape="0">
                <a:srgbClr val="000000">
                  <a:alpha val="38000"/>
                </a:srgbClr>
              </a:outerShdw>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1">
                        <a:lumMod val="50000"/>
                        <a:lumOff val="5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'weoreptc.aspx-2'!$AT$158:$AW$158</c:f>
              <c:strCache>
                <c:ptCount val="4"/>
                <c:pt idx="0">
                  <c:v>2003-10</c:v>
                </c:pt>
                <c:pt idx="1">
                  <c:v>2011-17</c:v>
                </c:pt>
                <c:pt idx="2">
                  <c:v>2018 F</c:v>
                </c:pt>
                <c:pt idx="3">
                  <c:v>2019-22 F</c:v>
                </c:pt>
              </c:strCache>
            </c:strRef>
          </c:cat>
          <c:val>
            <c:numRef>
              <c:f>'weoreptc.aspx-2'!$AT$161:$AW$161</c:f>
              <c:numCache>
                <c:formatCode>0.0</c:formatCode>
                <c:ptCount val="4"/>
                <c:pt idx="0">
                  <c:v>5.1805130370396544</c:v>
                </c:pt>
                <c:pt idx="1">
                  <c:v>3.3353115419874997</c:v>
                </c:pt>
                <c:pt idx="2">
                  <c:v>3.3195610165180658</c:v>
                </c:pt>
                <c:pt idx="3">
                  <c:v>3.6047738016107518</c:v>
                </c:pt>
              </c:numCache>
            </c:numRef>
          </c:val>
          <c:extLst xmlns:c16r2="http://schemas.microsoft.com/office/drawing/2015/06/chart">
            <c:ext xmlns:c16="http://schemas.microsoft.com/office/drawing/2014/chart" uri="{C3380CC4-5D6E-409C-BE32-E72D297353CC}">
              <c16:uniqueId val="{00000002-9D48-4BC7-BAA8-92761398497D}"/>
            </c:ext>
          </c:extLst>
        </c:ser>
        <c:dLbls>
          <c:dLblPos val="outEnd"/>
          <c:showLegendKey val="0"/>
          <c:showVal val="1"/>
          <c:showCatName val="0"/>
          <c:showSerName val="0"/>
          <c:showPercent val="0"/>
          <c:showBubbleSize val="0"/>
        </c:dLbls>
        <c:gapWidth val="100"/>
        <c:overlap val="-24"/>
        <c:axId val="188657224"/>
        <c:axId val="187901552"/>
      </c:barChart>
      <c:catAx>
        <c:axId val="1886572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50000"/>
                    <a:lumOff val="50000"/>
                  </a:schemeClr>
                </a:solidFill>
                <a:latin typeface="+mn-lt"/>
                <a:ea typeface="+mn-ea"/>
                <a:cs typeface="+mn-cs"/>
              </a:defRPr>
            </a:pPr>
            <a:endParaRPr lang="en-US"/>
          </a:p>
        </c:txPr>
        <c:crossAx val="187901552"/>
        <c:crosses val="autoZero"/>
        <c:auto val="1"/>
        <c:lblAlgn val="ctr"/>
        <c:lblOffset val="100"/>
        <c:noMultiLvlLbl val="0"/>
      </c:catAx>
      <c:valAx>
        <c:axId val="187901552"/>
        <c:scaling>
          <c:orientation val="minMax"/>
        </c:scaling>
        <c:delete val="1"/>
        <c:axPos val="l"/>
        <c:numFmt formatCode="0.0" sourceLinked="1"/>
        <c:majorTickMark val="none"/>
        <c:minorTickMark val="none"/>
        <c:tickLblPos val="nextTo"/>
        <c:crossAx val="188657224"/>
        <c:crosses val="autoZero"/>
        <c:crossBetween val="between"/>
      </c:valAx>
      <c:spPr>
        <a:noFill/>
        <a:ln>
          <a:noFill/>
        </a:ln>
        <a:effectLst/>
      </c:spPr>
    </c:plotArea>
    <c:legend>
      <c:legendPos val="t"/>
      <c:overlay val="1"/>
      <c:spPr>
        <a:noFill/>
        <a:ln>
          <a:noFill/>
        </a:ln>
        <a:effectLst/>
      </c:spPr>
      <c:txPr>
        <a:bodyPr rot="0" spcFirstLastPara="1" vertOverflow="ellipsis" vert="horz" wrap="square" anchor="ctr" anchorCtr="1"/>
        <a:lstStyle/>
        <a:p>
          <a:pPr>
            <a:defRPr sz="1600" b="1" i="0" u="none" strike="noStrike" kern="1200" baseline="0">
              <a:solidFill>
                <a:schemeClr val="tx1">
                  <a:lumMod val="50000"/>
                  <a:lumOff val="50000"/>
                </a:schemeClr>
              </a:solidFill>
              <a:latin typeface="+mn-lt"/>
              <a:ea typeface="+mn-ea"/>
              <a:cs typeface="+mn-cs"/>
            </a:defRPr>
          </a:pPr>
          <a:endParaRPr lang="en-US"/>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400"/>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Sheet7!$H$13</c:f>
              <c:strCache>
                <c:ptCount val="1"/>
                <c:pt idx="0">
                  <c:v>WPI</c:v>
                </c:pt>
              </c:strCache>
            </c:strRef>
          </c:tx>
          <c:spPr>
            <a:ln w="31750" cap="rnd">
              <a:solidFill>
                <a:schemeClr val="accent1"/>
              </a:solidFill>
              <a:round/>
            </a:ln>
            <a:effectLst>
              <a:outerShdw blurRad="40000" dist="23000" dir="5400000" rotWithShape="0">
                <a:srgbClr val="000000">
                  <a:alpha val="35000"/>
                </a:srgbClr>
              </a:outerShdw>
            </a:effectLst>
          </c:spPr>
          <c:marker>
            <c:symbol val="none"/>
          </c:marker>
          <c:cat>
            <c:numRef>
              <c:f>Sheet7!$G$14:$G$71</c:f>
              <c:numCache>
                <c:formatCode>mmm\-yy</c:formatCode>
                <c:ptCount val="58"/>
                <c:pt idx="0">
                  <c:v>41365</c:v>
                </c:pt>
                <c:pt idx="1">
                  <c:v>41395</c:v>
                </c:pt>
                <c:pt idx="2">
                  <c:v>41426</c:v>
                </c:pt>
                <c:pt idx="3">
                  <c:v>41456</c:v>
                </c:pt>
                <c:pt idx="4">
                  <c:v>41487</c:v>
                </c:pt>
                <c:pt idx="5">
                  <c:v>41518</c:v>
                </c:pt>
                <c:pt idx="6">
                  <c:v>41548</c:v>
                </c:pt>
                <c:pt idx="7">
                  <c:v>41579</c:v>
                </c:pt>
                <c:pt idx="8">
                  <c:v>41609</c:v>
                </c:pt>
                <c:pt idx="9">
                  <c:v>41640</c:v>
                </c:pt>
                <c:pt idx="10">
                  <c:v>41671</c:v>
                </c:pt>
                <c:pt idx="11">
                  <c:v>41699</c:v>
                </c:pt>
                <c:pt idx="12">
                  <c:v>41730</c:v>
                </c:pt>
                <c:pt idx="13">
                  <c:v>41760</c:v>
                </c:pt>
                <c:pt idx="14">
                  <c:v>41791</c:v>
                </c:pt>
                <c:pt idx="15">
                  <c:v>41821</c:v>
                </c:pt>
                <c:pt idx="16">
                  <c:v>41852</c:v>
                </c:pt>
                <c:pt idx="17">
                  <c:v>41883</c:v>
                </c:pt>
                <c:pt idx="18">
                  <c:v>41913</c:v>
                </c:pt>
                <c:pt idx="19">
                  <c:v>41944</c:v>
                </c:pt>
                <c:pt idx="20">
                  <c:v>41974</c:v>
                </c:pt>
                <c:pt idx="21">
                  <c:v>42005</c:v>
                </c:pt>
                <c:pt idx="22">
                  <c:v>42036</c:v>
                </c:pt>
                <c:pt idx="23">
                  <c:v>42064</c:v>
                </c:pt>
                <c:pt idx="24">
                  <c:v>42095</c:v>
                </c:pt>
                <c:pt idx="25">
                  <c:v>42125</c:v>
                </c:pt>
                <c:pt idx="26">
                  <c:v>42156</c:v>
                </c:pt>
                <c:pt idx="27">
                  <c:v>42186</c:v>
                </c:pt>
                <c:pt idx="28">
                  <c:v>42217</c:v>
                </c:pt>
                <c:pt idx="29">
                  <c:v>42248</c:v>
                </c:pt>
                <c:pt idx="30">
                  <c:v>42278</c:v>
                </c:pt>
                <c:pt idx="31">
                  <c:v>42309</c:v>
                </c:pt>
                <c:pt idx="32">
                  <c:v>42339</c:v>
                </c:pt>
                <c:pt idx="33">
                  <c:v>42370</c:v>
                </c:pt>
                <c:pt idx="34">
                  <c:v>42401</c:v>
                </c:pt>
                <c:pt idx="35">
                  <c:v>42430</c:v>
                </c:pt>
                <c:pt idx="36">
                  <c:v>42461</c:v>
                </c:pt>
                <c:pt idx="37">
                  <c:v>42491</c:v>
                </c:pt>
                <c:pt idx="38">
                  <c:v>42522</c:v>
                </c:pt>
                <c:pt idx="39">
                  <c:v>42552</c:v>
                </c:pt>
                <c:pt idx="40">
                  <c:v>42583</c:v>
                </c:pt>
                <c:pt idx="41">
                  <c:v>42614</c:v>
                </c:pt>
                <c:pt idx="42">
                  <c:v>42644</c:v>
                </c:pt>
                <c:pt idx="43">
                  <c:v>42675</c:v>
                </c:pt>
                <c:pt idx="44">
                  <c:v>42705</c:v>
                </c:pt>
                <c:pt idx="45">
                  <c:v>42736</c:v>
                </c:pt>
                <c:pt idx="46">
                  <c:v>42767</c:v>
                </c:pt>
                <c:pt idx="47">
                  <c:v>42795</c:v>
                </c:pt>
                <c:pt idx="48">
                  <c:v>42826</c:v>
                </c:pt>
                <c:pt idx="49">
                  <c:v>42856</c:v>
                </c:pt>
                <c:pt idx="50">
                  <c:v>42887</c:v>
                </c:pt>
                <c:pt idx="51">
                  <c:v>42917</c:v>
                </c:pt>
                <c:pt idx="52">
                  <c:v>42948</c:v>
                </c:pt>
                <c:pt idx="53">
                  <c:v>42979</c:v>
                </c:pt>
                <c:pt idx="54">
                  <c:v>43009</c:v>
                </c:pt>
                <c:pt idx="55">
                  <c:v>43040</c:v>
                </c:pt>
                <c:pt idx="56">
                  <c:v>43070</c:v>
                </c:pt>
                <c:pt idx="57">
                  <c:v>43101</c:v>
                </c:pt>
              </c:numCache>
            </c:numRef>
          </c:cat>
          <c:val>
            <c:numRef>
              <c:f>Sheet7!$H$14:$H$71</c:f>
              <c:numCache>
                <c:formatCode>0.0</c:formatCode>
                <c:ptCount val="58"/>
                <c:pt idx="0">
                  <c:v>3.7249283667621702</c:v>
                </c:pt>
                <c:pt idx="1">
                  <c:v>3.1339031339031376</c:v>
                </c:pt>
                <c:pt idx="2">
                  <c:v>4.5584045584045496</c:v>
                </c:pt>
                <c:pt idx="3">
                  <c:v>4.7080979284369162</c:v>
                </c:pt>
                <c:pt idx="4">
                  <c:v>5.6127221702525709</c:v>
                </c:pt>
                <c:pt idx="5">
                  <c:v>6.2267657992565173</c:v>
                </c:pt>
                <c:pt idx="6">
                  <c:v>6.7039106145251326</c:v>
                </c:pt>
                <c:pt idx="7">
                  <c:v>6.5237651444548073</c:v>
                </c:pt>
                <c:pt idx="8">
                  <c:v>5.8823529411764719</c:v>
                </c:pt>
                <c:pt idx="9">
                  <c:v>5.1851851851851816</c:v>
                </c:pt>
                <c:pt idx="10">
                  <c:v>4.7970479704796842</c:v>
                </c:pt>
                <c:pt idx="11">
                  <c:v>5.2486187845303789</c:v>
                </c:pt>
                <c:pt idx="12">
                  <c:v>5.0644567219152892</c:v>
                </c:pt>
                <c:pt idx="13">
                  <c:v>5.7090239410681365</c:v>
                </c:pt>
                <c:pt idx="14">
                  <c:v>4.6321525885558712</c:v>
                </c:pt>
                <c:pt idx="15">
                  <c:v>4.9460431654676285</c:v>
                </c:pt>
                <c:pt idx="16">
                  <c:v>3.8086802480070903</c:v>
                </c:pt>
                <c:pt idx="17">
                  <c:v>1.8372703412073532</c:v>
                </c:pt>
                <c:pt idx="18">
                  <c:v>0.87260034904013128</c:v>
                </c:pt>
                <c:pt idx="19">
                  <c:v>-0.17497812773403787</c:v>
                </c:pt>
                <c:pt idx="20">
                  <c:v>-1.1463844797178213</c:v>
                </c:pt>
                <c:pt idx="21">
                  <c:v>-2.4647887323943629</c:v>
                </c:pt>
                <c:pt idx="22">
                  <c:v>-3.5211267605633756</c:v>
                </c:pt>
                <c:pt idx="23">
                  <c:v>-3.8495188101487221</c:v>
                </c:pt>
                <c:pt idx="24">
                  <c:v>-3.4180543382997253</c:v>
                </c:pt>
                <c:pt idx="25">
                  <c:v>-2.9616724738675937</c:v>
                </c:pt>
                <c:pt idx="26">
                  <c:v>-2.9513888888888951</c:v>
                </c:pt>
                <c:pt idx="27">
                  <c:v>-4.7986289631533952</c:v>
                </c:pt>
                <c:pt idx="28">
                  <c:v>-6.1433447098976135</c:v>
                </c:pt>
                <c:pt idx="29">
                  <c:v>-5.5841924398625453</c:v>
                </c:pt>
                <c:pt idx="30">
                  <c:v>-4.7577854671280289</c:v>
                </c:pt>
                <c:pt idx="31">
                  <c:v>-3.6809815950920144</c:v>
                </c:pt>
                <c:pt idx="32">
                  <c:v>-2.4085637823371919</c:v>
                </c:pt>
                <c:pt idx="33">
                  <c:v>-2.5270758122743708</c:v>
                </c:pt>
                <c:pt idx="34">
                  <c:v>-2.2810218978102204</c:v>
                </c:pt>
                <c:pt idx="35">
                  <c:v>-2.0018198362147466</c:v>
                </c:pt>
                <c:pt idx="36">
                  <c:v>-1.0889292196007316</c:v>
                </c:pt>
                <c:pt idx="37">
                  <c:v>-0.89766606822262451</c:v>
                </c:pt>
                <c:pt idx="38">
                  <c:v>-8.944543828264262E-2</c:v>
                </c:pt>
                <c:pt idx="39">
                  <c:v>0.63006300630064072</c:v>
                </c:pt>
                <c:pt idx="40">
                  <c:v>1.0909090909090979</c:v>
                </c:pt>
                <c:pt idx="41">
                  <c:v>1.364877161055511</c:v>
                </c:pt>
                <c:pt idx="42">
                  <c:v>1.2715712988192518</c:v>
                </c:pt>
                <c:pt idx="43">
                  <c:v>1.8198362147406666</c:v>
                </c:pt>
                <c:pt idx="44">
                  <c:v>2.1023765996343702</c:v>
                </c:pt>
                <c:pt idx="45">
                  <c:v>4.2592592592592515</c:v>
                </c:pt>
                <c:pt idx="46">
                  <c:v>5.5088702147525703</c:v>
                </c:pt>
                <c:pt idx="47">
                  <c:v>5.1067780872794843</c:v>
                </c:pt>
                <c:pt idx="48">
                  <c:v>3.8532110091743066</c:v>
                </c:pt>
                <c:pt idx="49">
                  <c:v>2.2644927536231929</c:v>
                </c:pt>
                <c:pt idx="50">
                  <c:v>0.89525514771708892</c:v>
                </c:pt>
                <c:pt idx="51">
                  <c:v>1.878354203935606</c:v>
                </c:pt>
                <c:pt idx="52">
                  <c:v>3.2374100719424481</c:v>
                </c:pt>
                <c:pt idx="53">
                  <c:v>3.1418312387791802</c:v>
                </c:pt>
                <c:pt idx="54">
                  <c:v>3.6771300448430466</c:v>
                </c:pt>
                <c:pt idx="55">
                  <c:v>4.0214477211796273</c:v>
                </c:pt>
                <c:pt idx="56">
                  <c:v>3.5810205908684001</c:v>
                </c:pt>
                <c:pt idx="57">
                  <c:v>2.8419182948490329</c:v>
                </c:pt>
              </c:numCache>
            </c:numRef>
          </c:val>
          <c:smooth val="1"/>
          <c:extLst xmlns:c16r2="http://schemas.microsoft.com/office/drawing/2015/06/chart">
            <c:ext xmlns:c16="http://schemas.microsoft.com/office/drawing/2014/chart" uri="{C3380CC4-5D6E-409C-BE32-E72D297353CC}">
              <c16:uniqueId val="{00000000-1F87-4231-A342-AEDC832FAF9A}"/>
            </c:ext>
          </c:extLst>
        </c:ser>
        <c:ser>
          <c:idx val="1"/>
          <c:order val="1"/>
          <c:tx>
            <c:strRef>
              <c:f>Sheet7!$I$13</c:f>
              <c:strCache>
                <c:ptCount val="1"/>
                <c:pt idx="0">
                  <c:v>CPI</c:v>
                </c:pt>
              </c:strCache>
            </c:strRef>
          </c:tx>
          <c:spPr>
            <a:ln w="31750" cap="rnd">
              <a:solidFill>
                <a:schemeClr val="accent2"/>
              </a:solidFill>
              <a:round/>
            </a:ln>
            <a:effectLst>
              <a:outerShdw blurRad="40000" dist="23000" dir="5400000" rotWithShape="0">
                <a:srgbClr val="000000">
                  <a:alpha val="35000"/>
                </a:srgbClr>
              </a:outerShdw>
            </a:effectLst>
          </c:spPr>
          <c:marker>
            <c:symbol val="none"/>
          </c:marker>
          <c:cat>
            <c:numRef>
              <c:f>Sheet7!$G$14:$G$71</c:f>
              <c:numCache>
                <c:formatCode>mmm\-yy</c:formatCode>
                <c:ptCount val="58"/>
                <c:pt idx="0">
                  <c:v>41365</c:v>
                </c:pt>
                <c:pt idx="1">
                  <c:v>41395</c:v>
                </c:pt>
                <c:pt idx="2">
                  <c:v>41426</c:v>
                </c:pt>
                <c:pt idx="3">
                  <c:v>41456</c:v>
                </c:pt>
                <c:pt idx="4">
                  <c:v>41487</c:v>
                </c:pt>
                <c:pt idx="5">
                  <c:v>41518</c:v>
                </c:pt>
                <c:pt idx="6">
                  <c:v>41548</c:v>
                </c:pt>
                <c:pt idx="7">
                  <c:v>41579</c:v>
                </c:pt>
                <c:pt idx="8">
                  <c:v>41609</c:v>
                </c:pt>
                <c:pt idx="9">
                  <c:v>41640</c:v>
                </c:pt>
                <c:pt idx="10">
                  <c:v>41671</c:v>
                </c:pt>
                <c:pt idx="11">
                  <c:v>41699</c:v>
                </c:pt>
                <c:pt idx="12">
                  <c:v>41730</c:v>
                </c:pt>
                <c:pt idx="13">
                  <c:v>41760</c:v>
                </c:pt>
                <c:pt idx="14">
                  <c:v>41791</c:v>
                </c:pt>
                <c:pt idx="15">
                  <c:v>41821</c:v>
                </c:pt>
                <c:pt idx="16">
                  <c:v>41852</c:v>
                </c:pt>
                <c:pt idx="17">
                  <c:v>41883</c:v>
                </c:pt>
                <c:pt idx="18">
                  <c:v>41913</c:v>
                </c:pt>
                <c:pt idx="19">
                  <c:v>41944</c:v>
                </c:pt>
                <c:pt idx="20">
                  <c:v>41974</c:v>
                </c:pt>
                <c:pt idx="21">
                  <c:v>42005</c:v>
                </c:pt>
                <c:pt idx="22">
                  <c:v>42036</c:v>
                </c:pt>
                <c:pt idx="23">
                  <c:v>42064</c:v>
                </c:pt>
                <c:pt idx="24">
                  <c:v>42095</c:v>
                </c:pt>
                <c:pt idx="25">
                  <c:v>42125</c:v>
                </c:pt>
                <c:pt idx="26">
                  <c:v>42156</c:v>
                </c:pt>
                <c:pt idx="27">
                  <c:v>42186</c:v>
                </c:pt>
                <c:pt idx="28">
                  <c:v>42217</c:v>
                </c:pt>
                <c:pt idx="29">
                  <c:v>42248</c:v>
                </c:pt>
                <c:pt idx="30">
                  <c:v>42278</c:v>
                </c:pt>
                <c:pt idx="31">
                  <c:v>42309</c:v>
                </c:pt>
                <c:pt idx="32">
                  <c:v>42339</c:v>
                </c:pt>
                <c:pt idx="33">
                  <c:v>42370</c:v>
                </c:pt>
                <c:pt idx="34">
                  <c:v>42401</c:v>
                </c:pt>
                <c:pt idx="35">
                  <c:v>42430</c:v>
                </c:pt>
                <c:pt idx="36">
                  <c:v>42461</c:v>
                </c:pt>
                <c:pt idx="37">
                  <c:v>42491</c:v>
                </c:pt>
                <c:pt idx="38">
                  <c:v>42522</c:v>
                </c:pt>
                <c:pt idx="39">
                  <c:v>42552</c:v>
                </c:pt>
                <c:pt idx="40">
                  <c:v>42583</c:v>
                </c:pt>
                <c:pt idx="41">
                  <c:v>42614</c:v>
                </c:pt>
                <c:pt idx="42">
                  <c:v>42644</c:v>
                </c:pt>
                <c:pt idx="43">
                  <c:v>42675</c:v>
                </c:pt>
                <c:pt idx="44">
                  <c:v>42705</c:v>
                </c:pt>
                <c:pt idx="45">
                  <c:v>42736</c:v>
                </c:pt>
                <c:pt idx="46">
                  <c:v>42767</c:v>
                </c:pt>
                <c:pt idx="47">
                  <c:v>42795</c:v>
                </c:pt>
                <c:pt idx="48">
                  <c:v>42826</c:v>
                </c:pt>
                <c:pt idx="49">
                  <c:v>42856</c:v>
                </c:pt>
                <c:pt idx="50">
                  <c:v>42887</c:v>
                </c:pt>
                <c:pt idx="51">
                  <c:v>42917</c:v>
                </c:pt>
                <c:pt idx="52">
                  <c:v>42948</c:v>
                </c:pt>
                <c:pt idx="53">
                  <c:v>42979</c:v>
                </c:pt>
                <c:pt idx="54">
                  <c:v>43009</c:v>
                </c:pt>
                <c:pt idx="55">
                  <c:v>43040</c:v>
                </c:pt>
                <c:pt idx="56">
                  <c:v>43070</c:v>
                </c:pt>
                <c:pt idx="57">
                  <c:v>43101</c:v>
                </c:pt>
              </c:numCache>
            </c:numRef>
          </c:cat>
          <c:val>
            <c:numRef>
              <c:f>Sheet7!$I$14:$I$71</c:f>
              <c:numCache>
                <c:formatCode>0.0</c:formatCode>
                <c:ptCount val="58"/>
                <c:pt idx="0">
                  <c:v>8.4867075664621705</c:v>
                </c:pt>
                <c:pt idx="1">
                  <c:v>8.417849898580144</c:v>
                </c:pt>
                <c:pt idx="2">
                  <c:v>9.5190380761523095</c:v>
                </c:pt>
                <c:pt idx="3">
                  <c:v>9.792284866468858</c:v>
                </c:pt>
                <c:pt idx="4">
                  <c:v>9.980430528375738</c:v>
                </c:pt>
                <c:pt idx="5">
                  <c:v>10.495626822157433</c:v>
                </c:pt>
                <c:pt idx="6">
                  <c:v>10.810810810810811</c:v>
                </c:pt>
                <c:pt idx="7">
                  <c:v>11.505273250239689</c:v>
                </c:pt>
                <c:pt idx="8">
                  <c:v>9.46462715105163</c:v>
                </c:pt>
                <c:pt idx="9">
                  <c:v>8.604206500956014</c:v>
                </c:pt>
                <c:pt idx="10">
                  <c:v>7.882241215574548</c:v>
                </c:pt>
                <c:pt idx="11">
                  <c:v>8.2464454976303401</c:v>
                </c:pt>
                <c:pt idx="12">
                  <c:v>8.4825636192271467</c:v>
                </c:pt>
                <c:pt idx="13">
                  <c:v>8.3255378858746454</c:v>
                </c:pt>
                <c:pt idx="14">
                  <c:v>6.7703568161024741</c:v>
                </c:pt>
                <c:pt idx="15">
                  <c:v>7.3873873873874008</c:v>
                </c:pt>
                <c:pt idx="16">
                  <c:v>7.0284697508896654</c:v>
                </c:pt>
                <c:pt idx="17">
                  <c:v>5.6288478452066748</c:v>
                </c:pt>
                <c:pt idx="18">
                  <c:v>4.6167247386759591</c:v>
                </c:pt>
                <c:pt idx="19">
                  <c:v>3.2674118658641449</c:v>
                </c:pt>
                <c:pt idx="20">
                  <c:v>4.2794759825327544</c:v>
                </c:pt>
                <c:pt idx="21">
                  <c:v>5.1936619718309984</c:v>
                </c:pt>
                <c:pt idx="22">
                  <c:v>5.3697183098591728</c:v>
                </c:pt>
                <c:pt idx="23">
                  <c:v>5.2539404553415103</c:v>
                </c:pt>
                <c:pt idx="24">
                  <c:v>4.8653344917463093</c:v>
                </c:pt>
                <c:pt idx="25">
                  <c:v>5.0086355785837533</c:v>
                </c:pt>
                <c:pt idx="26">
                  <c:v>5.3984575835475557</c:v>
                </c:pt>
                <c:pt idx="27">
                  <c:v>3.691275167785224</c:v>
                </c:pt>
                <c:pt idx="28">
                  <c:v>3.7406483790523692</c:v>
                </c:pt>
                <c:pt idx="29">
                  <c:v>4.4129891756869322</c:v>
                </c:pt>
                <c:pt idx="30">
                  <c:v>4.995836802664444</c:v>
                </c:pt>
                <c:pt idx="31">
                  <c:v>5.4121565362198254</c:v>
                </c:pt>
                <c:pt idx="32">
                  <c:v>5.6113902847571007</c:v>
                </c:pt>
                <c:pt idx="33">
                  <c:v>5.6903765690376584</c:v>
                </c:pt>
                <c:pt idx="34">
                  <c:v>5.2631578947368363</c:v>
                </c:pt>
                <c:pt idx="35">
                  <c:v>4.8252911813643884</c:v>
                </c:pt>
                <c:pt idx="36">
                  <c:v>5.468102734051361</c:v>
                </c:pt>
                <c:pt idx="37">
                  <c:v>5.7565789473684292</c:v>
                </c:pt>
                <c:pt idx="38">
                  <c:v>5.7723577235772261</c:v>
                </c:pt>
                <c:pt idx="39">
                  <c:v>6.0679611650485521</c:v>
                </c:pt>
                <c:pt idx="40">
                  <c:v>5.0480769230769162</c:v>
                </c:pt>
                <c:pt idx="41">
                  <c:v>4.3859649122806932</c:v>
                </c:pt>
                <c:pt idx="42">
                  <c:v>4.2030134813640041</c:v>
                </c:pt>
                <c:pt idx="43">
                  <c:v>3.6334913112164191</c:v>
                </c:pt>
                <c:pt idx="44">
                  <c:v>3.4099920697858943</c:v>
                </c:pt>
                <c:pt idx="45">
                  <c:v>3.1670625494853555</c:v>
                </c:pt>
                <c:pt idx="46">
                  <c:v>3.6507936507936378</c:v>
                </c:pt>
                <c:pt idx="47">
                  <c:v>3.8888888888888973</c:v>
                </c:pt>
                <c:pt idx="48">
                  <c:v>2.9850746268656803</c:v>
                </c:pt>
                <c:pt idx="49">
                  <c:v>2.1772939346812015</c:v>
                </c:pt>
                <c:pt idx="50">
                  <c:v>1.4604150653343639</c:v>
                </c:pt>
                <c:pt idx="51">
                  <c:v>2.3646071700991644</c:v>
                </c:pt>
                <c:pt idx="52">
                  <c:v>3.2799389778794819</c:v>
                </c:pt>
                <c:pt idx="53">
                  <c:v>3.2849503437738514</c:v>
                </c:pt>
                <c:pt idx="54">
                  <c:v>3.5768645357686424</c:v>
                </c:pt>
                <c:pt idx="55">
                  <c:v>4.8780487804878092</c:v>
                </c:pt>
                <c:pt idx="56">
                  <c:v>5.2147239263803602</c:v>
                </c:pt>
                <c:pt idx="57">
                  <c:v>5.0652340752110447</c:v>
                </c:pt>
              </c:numCache>
            </c:numRef>
          </c:val>
          <c:smooth val="1"/>
          <c:extLst xmlns:c16r2="http://schemas.microsoft.com/office/drawing/2015/06/chart">
            <c:ext xmlns:c16="http://schemas.microsoft.com/office/drawing/2014/chart" uri="{C3380CC4-5D6E-409C-BE32-E72D297353CC}">
              <c16:uniqueId val="{00000001-1F87-4231-A342-AEDC832FAF9A}"/>
            </c:ext>
          </c:extLst>
        </c:ser>
        <c:ser>
          <c:idx val="2"/>
          <c:order val="2"/>
          <c:tx>
            <c:strRef>
              <c:f>Sheet7!$J$13</c:f>
              <c:strCache>
                <c:ptCount val="1"/>
                <c:pt idx="0">
                  <c:v>target</c:v>
                </c:pt>
              </c:strCache>
            </c:strRef>
          </c:tx>
          <c:spPr>
            <a:ln w="31750" cap="rnd">
              <a:solidFill>
                <a:srgbClr val="C00000"/>
              </a:solidFill>
              <a:prstDash val="sysDot"/>
              <a:round/>
            </a:ln>
            <a:effectLst>
              <a:outerShdw blurRad="40000" dist="23000" dir="5400000" rotWithShape="0">
                <a:srgbClr val="000000">
                  <a:alpha val="35000"/>
                </a:srgbClr>
              </a:outerShdw>
            </a:effectLst>
          </c:spPr>
          <c:marker>
            <c:symbol val="none"/>
          </c:marker>
          <c:cat>
            <c:numRef>
              <c:f>Sheet7!$G$14:$G$71</c:f>
              <c:numCache>
                <c:formatCode>mmm\-yy</c:formatCode>
                <c:ptCount val="58"/>
                <c:pt idx="0">
                  <c:v>41365</c:v>
                </c:pt>
                <c:pt idx="1">
                  <c:v>41395</c:v>
                </c:pt>
                <c:pt idx="2">
                  <c:v>41426</c:v>
                </c:pt>
                <c:pt idx="3">
                  <c:v>41456</c:v>
                </c:pt>
                <c:pt idx="4">
                  <c:v>41487</c:v>
                </c:pt>
                <c:pt idx="5">
                  <c:v>41518</c:v>
                </c:pt>
                <c:pt idx="6">
                  <c:v>41548</c:v>
                </c:pt>
                <c:pt idx="7">
                  <c:v>41579</c:v>
                </c:pt>
                <c:pt idx="8">
                  <c:v>41609</c:v>
                </c:pt>
                <c:pt idx="9">
                  <c:v>41640</c:v>
                </c:pt>
                <c:pt idx="10">
                  <c:v>41671</c:v>
                </c:pt>
                <c:pt idx="11">
                  <c:v>41699</c:v>
                </c:pt>
                <c:pt idx="12">
                  <c:v>41730</c:v>
                </c:pt>
                <c:pt idx="13">
                  <c:v>41760</c:v>
                </c:pt>
                <c:pt idx="14">
                  <c:v>41791</c:v>
                </c:pt>
                <c:pt idx="15">
                  <c:v>41821</c:v>
                </c:pt>
                <c:pt idx="16">
                  <c:v>41852</c:v>
                </c:pt>
                <c:pt idx="17">
                  <c:v>41883</c:v>
                </c:pt>
                <c:pt idx="18">
                  <c:v>41913</c:v>
                </c:pt>
                <c:pt idx="19">
                  <c:v>41944</c:v>
                </c:pt>
                <c:pt idx="20">
                  <c:v>41974</c:v>
                </c:pt>
                <c:pt idx="21">
                  <c:v>42005</c:v>
                </c:pt>
                <c:pt idx="22">
                  <c:v>42036</c:v>
                </c:pt>
                <c:pt idx="23">
                  <c:v>42064</c:v>
                </c:pt>
                <c:pt idx="24">
                  <c:v>42095</c:v>
                </c:pt>
                <c:pt idx="25">
                  <c:v>42125</c:v>
                </c:pt>
                <c:pt idx="26">
                  <c:v>42156</c:v>
                </c:pt>
                <c:pt idx="27">
                  <c:v>42186</c:v>
                </c:pt>
                <c:pt idx="28">
                  <c:v>42217</c:v>
                </c:pt>
                <c:pt idx="29">
                  <c:v>42248</c:v>
                </c:pt>
                <c:pt idx="30">
                  <c:v>42278</c:v>
                </c:pt>
                <c:pt idx="31">
                  <c:v>42309</c:v>
                </c:pt>
                <c:pt idx="32">
                  <c:v>42339</c:v>
                </c:pt>
                <c:pt idx="33">
                  <c:v>42370</c:v>
                </c:pt>
                <c:pt idx="34">
                  <c:v>42401</c:v>
                </c:pt>
                <c:pt idx="35">
                  <c:v>42430</c:v>
                </c:pt>
                <c:pt idx="36">
                  <c:v>42461</c:v>
                </c:pt>
                <c:pt idx="37">
                  <c:v>42491</c:v>
                </c:pt>
                <c:pt idx="38">
                  <c:v>42522</c:v>
                </c:pt>
                <c:pt idx="39">
                  <c:v>42552</c:v>
                </c:pt>
                <c:pt idx="40">
                  <c:v>42583</c:v>
                </c:pt>
                <c:pt idx="41">
                  <c:v>42614</c:v>
                </c:pt>
                <c:pt idx="42">
                  <c:v>42644</c:v>
                </c:pt>
                <c:pt idx="43">
                  <c:v>42675</c:v>
                </c:pt>
                <c:pt idx="44">
                  <c:v>42705</c:v>
                </c:pt>
                <c:pt idx="45">
                  <c:v>42736</c:v>
                </c:pt>
                <c:pt idx="46">
                  <c:v>42767</c:v>
                </c:pt>
                <c:pt idx="47">
                  <c:v>42795</c:v>
                </c:pt>
                <c:pt idx="48">
                  <c:v>42826</c:v>
                </c:pt>
                <c:pt idx="49">
                  <c:v>42856</c:v>
                </c:pt>
                <c:pt idx="50">
                  <c:v>42887</c:v>
                </c:pt>
                <c:pt idx="51">
                  <c:v>42917</c:v>
                </c:pt>
                <c:pt idx="52">
                  <c:v>42948</c:v>
                </c:pt>
                <c:pt idx="53">
                  <c:v>42979</c:v>
                </c:pt>
                <c:pt idx="54">
                  <c:v>43009</c:v>
                </c:pt>
                <c:pt idx="55">
                  <c:v>43040</c:v>
                </c:pt>
                <c:pt idx="56">
                  <c:v>43070</c:v>
                </c:pt>
                <c:pt idx="57">
                  <c:v>43101</c:v>
                </c:pt>
              </c:numCache>
            </c:numRef>
          </c:cat>
          <c:val>
            <c:numRef>
              <c:f>Sheet7!$J$14:$J$71</c:f>
              <c:numCache>
                <c:formatCode>General</c:formatCode>
                <c:ptCount val="58"/>
                <c:pt idx="0">
                  <c:v>4</c:v>
                </c:pt>
                <c:pt idx="1">
                  <c:v>4</c:v>
                </c:pt>
                <c:pt idx="2">
                  <c:v>4</c:v>
                </c:pt>
                <c:pt idx="3">
                  <c:v>4</c:v>
                </c:pt>
                <c:pt idx="4">
                  <c:v>4</c:v>
                </c:pt>
                <c:pt idx="5">
                  <c:v>4</c:v>
                </c:pt>
                <c:pt idx="6">
                  <c:v>4</c:v>
                </c:pt>
                <c:pt idx="7">
                  <c:v>4</c:v>
                </c:pt>
                <c:pt idx="8">
                  <c:v>4</c:v>
                </c:pt>
                <c:pt idx="9">
                  <c:v>4</c:v>
                </c:pt>
                <c:pt idx="10">
                  <c:v>4</c:v>
                </c:pt>
                <c:pt idx="11">
                  <c:v>4</c:v>
                </c:pt>
                <c:pt idx="12">
                  <c:v>4</c:v>
                </c:pt>
                <c:pt idx="13">
                  <c:v>4</c:v>
                </c:pt>
                <c:pt idx="14">
                  <c:v>4</c:v>
                </c:pt>
                <c:pt idx="15">
                  <c:v>4</c:v>
                </c:pt>
                <c:pt idx="16">
                  <c:v>4</c:v>
                </c:pt>
                <c:pt idx="17">
                  <c:v>4</c:v>
                </c:pt>
                <c:pt idx="18">
                  <c:v>4</c:v>
                </c:pt>
                <c:pt idx="19">
                  <c:v>4</c:v>
                </c:pt>
                <c:pt idx="20">
                  <c:v>4</c:v>
                </c:pt>
                <c:pt idx="21">
                  <c:v>4</c:v>
                </c:pt>
                <c:pt idx="22">
                  <c:v>4</c:v>
                </c:pt>
                <c:pt idx="23">
                  <c:v>4</c:v>
                </c:pt>
                <c:pt idx="24">
                  <c:v>4</c:v>
                </c:pt>
                <c:pt idx="25">
                  <c:v>4</c:v>
                </c:pt>
                <c:pt idx="26">
                  <c:v>4</c:v>
                </c:pt>
                <c:pt idx="27">
                  <c:v>4</c:v>
                </c:pt>
                <c:pt idx="28">
                  <c:v>4</c:v>
                </c:pt>
                <c:pt idx="29">
                  <c:v>4</c:v>
                </c:pt>
                <c:pt idx="30">
                  <c:v>4</c:v>
                </c:pt>
                <c:pt idx="31">
                  <c:v>4</c:v>
                </c:pt>
                <c:pt idx="32">
                  <c:v>4</c:v>
                </c:pt>
                <c:pt idx="33">
                  <c:v>4</c:v>
                </c:pt>
                <c:pt idx="34">
                  <c:v>4</c:v>
                </c:pt>
                <c:pt idx="35">
                  <c:v>4</c:v>
                </c:pt>
                <c:pt idx="36">
                  <c:v>4</c:v>
                </c:pt>
                <c:pt idx="37">
                  <c:v>4</c:v>
                </c:pt>
                <c:pt idx="38">
                  <c:v>4</c:v>
                </c:pt>
                <c:pt idx="39">
                  <c:v>4</c:v>
                </c:pt>
                <c:pt idx="40">
                  <c:v>4</c:v>
                </c:pt>
                <c:pt idx="41">
                  <c:v>4</c:v>
                </c:pt>
                <c:pt idx="42">
                  <c:v>4</c:v>
                </c:pt>
                <c:pt idx="43">
                  <c:v>4</c:v>
                </c:pt>
                <c:pt idx="44">
                  <c:v>4</c:v>
                </c:pt>
                <c:pt idx="45">
                  <c:v>4</c:v>
                </c:pt>
                <c:pt idx="46">
                  <c:v>4</c:v>
                </c:pt>
                <c:pt idx="47">
                  <c:v>4</c:v>
                </c:pt>
                <c:pt idx="48">
                  <c:v>4</c:v>
                </c:pt>
                <c:pt idx="49">
                  <c:v>4</c:v>
                </c:pt>
                <c:pt idx="50">
                  <c:v>4</c:v>
                </c:pt>
                <c:pt idx="51">
                  <c:v>4</c:v>
                </c:pt>
                <c:pt idx="52">
                  <c:v>4</c:v>
                </c:pt>
                <c:pt idx="53">
                  <c:v>4</c:v>
                </c:pt>
                <c:pt idx="54">
                  <c:v>4</c:v>
                </c:pt>
                <c:pt idx="55">
                  <c:v>4</c:v>
                </c:pt>
                <c:pt idx="56">
                  <c:v>4</c:v>
                </c:pt>
                <c:pt idx="57">
                  <c:v>4</c:v>
                </c:pt>
              </c:numCache>
            </c:numRef>
          </c:val>
          <c:smooth val="0"/>
          <c:extLst xmlns:c16r2="http://schemas.microsoft.com/office/drawing/2015/06/chart">
            <c:ext xmlns:c16="http://schemas.microsoft.com/office/drawing/2014/chart" uri="{C3380CC4-5D6E-409C-BE32-E72D297353CC}">
              <c16:uniqueId val="{00000002-1F87-4231-A342-AEDC832FAF9A}"/>
            </c:ext>
          </c:extLst>
        </c:ser>
        <c:dLbls>
          <c:showLegendKey val="0"/>
          <c:showVal val="0"/>
          <c:showCatName val="0"/>
          <c:showSerName val="0"/>
          <c:showPercent val="0"/>
          <c:showBubbleSize val="0"/>
        </c:dLbls>
        <c:smooth val="0"/>
        <c:axId val="187922800"/>
        <c:axId val="187923184"/>
      </c:lineChart>
      <c:dateAx>
        <c:axId val="187922800"/>
        <c:scaling>
          <c:orientation val="minMax"/>
        </c:scaling>
        <c:delete val="0"/>
        <c:axPos val="b"/>
        <c:numFmt formatCode="mmm\-yy" sourceLinked="1"/>
        <c:majorTickMark val="out"/>
        <c:minorTickMark val="none"/>
        <c:tickLblPos val="low"/>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2"/>
                </a:solidFill>
                <a:latin typeface="+mn-lt"/>
                <a:ea typeface="+mn-ea"/>
                <a:cs typeface="+mn-cs"/>
              </a:defRPr>
            </a:pPr>
            <a:endParaRPr lang="en-US"/>
          </a:p>
        </c:txPr>
        <c:crossAx val="187923184"/>
        <c:crosses val="autoZero"/>
        <c:auto val="1"/>
        <c:lblOffset val="100"/>
        <c:baseTimeUnit val="months"/>
        <c:majorUnit val="3"/>
        <c:majorTimeUnit val="months"/>
      </c:dateAx>
      <c:valAx>
        <c:axId val="187923184"/>
        <c:scaling>
          <c:orientation val="minMax"/>
        </c:scaling>
        <c:delete val="0"/>
        <c:axPos val="l"/>
        <c:majorGridlines>
          <c:spPr>
            <a:ln w="9525" cap="flat" cmpd="sng" algn="ctr">
              <a:solidFill>
                <a:schemeClr val="tx2">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2"/>
                </a:solidFill>
                <a:latin typeface="+mn-lt"/>
                <a:ea typeface="+mn-ea"/>
                <a:cs typeface="+mn-cs"/>
              </a:defRPr>
            </a:pPr>
            <a:endParaRPr lang="en-US"/>
          </a:p>
        </c:txPr>
        <c:crossAx val="187922800"/>
        <c:crosses val="autoZero"/>
        <c:crossBetween val="between"/>
      </c:valAx>
      <c:spPr>
        <a:noFill/>
        <a:ln>
          <a:noFill/>
        </a:ln>
        <a:effectLst/>
      </c:spPr>
    </c:plotArea>
    <c:legend>
      <c:legendPos val="t"/>
      <c:legendEntry>
        <c:idx val="2"/>
        <c:delete val="1"/>
      </c:legendEntry>
      <c:layout>
        <c:manualLayout>
          <c:xMode val="edge"/>
          <c:yMode val="edge"/>
          <c:x val="0.38910368628124858"/>
          <c:y val="2.8342462753735899E-2"/>
          <c:w val="0.21876159756753885"/>
          <c:h val="6.0291912009776689E-2"/>
        </c:manualLayout>
      </c:layout>
      <c:overlay val="1"/>
      <c:spPr>
        <a:noFill/>
        <a:ln>
          <a:noFill/>
        </a:ln>
        <a:effectLst/>
      </c:spPr>
      <c:txPr>
        <a:bodyPr rot="0" spcFirstLastPara="1" vertOverflow="ellipsis" vert="horz" wrap="square" anchor="ctr" anchorCtr="1"/>
        <a:lstStyle/>
        <a:p>
          <a:pPr>
            <a:defRPr sz="1600" b="1" i="0" u="none" strike="noStrike" kern="1200" baseline="0">
              <a:solidFill>
                <a:schemeClr val="tx2"/>
              </a:solidFill>
              <a:latin typeface="+mn-lt"/>
              <a:ea typeface="+mn-ea"/>
              <a:cs typeface="+mn-cs"/>
            </a:defRPr>
          </a:pPr>
          <a:endParaRPr lang="en-US"/>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400"/>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2782296219960232E-2"/>
          <c:y val="8.8665003043984295E-2"/>
          <c:w val="0.91480735856935436"/>
          <c:h val="0.78992750599759876"/>
        </c:manualLayout>
      </c:layout>
      <c:lineChart>
        <c:grouping val="standard"/>
        <c:varyColors val="0"/>
        <c:ser>
          <c:idx val="0"/>
          <c:order val="0"/>
          <c:tx>
            <c:strRef>
              <c:f>Sheet4!$G$1</c:f>
              <c:strCache>
                <c:ptCount val="1"/>
                <c:pt idx="0">
                  <c:v>Real</c:v>
                </c:pt>
              </c:strCache>
            </c:strRef>
          </c:tx>
          <c:spPr>
            <a:ln w="31750" cap="rnd">
              <a:solidFill>
                <a:schemeClr val="accent1"/>
              </a:solidFill>
              <a:round/>
            </a:ln>
            <a:effectLst>
              <a:outerShdw blurRad="40000" dist="23000" dir="5400000" rotWithShape="0">
                <a:srgbClr val="000000">
                  <a:alpha val="35000"/>
                </a:srgbClr>
              </a:outerShdw>
            </a:effectLst>
          </c:spPr>
          <c:marker>
            <c:symbol val="none"/>
          </c:marker>
          <c:cat>
            <c:numRef>
              <c:f>Sheet4!$F$5:$F$50</c:f>
              <c:numCache>
                <c:formatCode>mmm\-yy</c:formatCode>
                <c:ptCount val="46"/>
                <c:pt idx="0">
                  <c:v>41759</c:v>
                </c:pt>
                <c:pt idx="1">
                  <c:v>41790</c:v>
                </c:pt>
                <c:pt idx="2">
                  <c:v>41820</c:v>
                </c:pt>
                <c:pt idx="3">
                  <c:v>41851</c:v>
                </c:pt>
                <c:pt idx="4">
                  <c:v>41882</c:v>
                </c:pt>
                <c:pt idx="5">
                  <c:v>41912</c:v>
                </c:pt>
                <c:pt idx="6">
                  <c:v>41943</c:v>
                </c:pt>
                <c:pt idx="7">
                  <c:v>41973</c:v>
                </c:pt>
                <c:pt idx="8">
                  <c:v>42004</c:v>
                </c:pt>
                <c:pt idx="9">
                  <c:v>42035</c:v>
                </c:pt>
                <c:pt idx="10">
                  <c:v>42063</c:v>
                </c:pt>
                <c:pt idx="11">
                  <c:v>42094</c:v>
                </c:pt>
                <c:pt idx="12">
                  <c:v>42124</c:v>
                </c:pt>
                <c:pt idx="13">
                  <c:v>42155</c:v>
                </c:pt>
                <c:pt idx="14">
                  <c:v>42185</c:v>
                </c:pt>
                <c:pt idx="15">
                  <c:v>42216</c:v>
                </c:pt>
                <c:pt idx="16">
                  <c:v>42247</c:v>
                </c:pt>
                <c:pt idx="17">
                  <c:v>42277</c:v>
                </c:pt>
                <c:pt idx="18">
                  <c:v>42308</c:v>
                </c:pt>
                <c:pt idx="19">
                  <c:v>42338</c:v>
                </c:pt>
                <c:pt idx="20">
                  <c:v>42369</c:v>
                </c:pt>
                <c:pt idx="21">
                  <c:v>42400</c:v>
                </c:pt>
                <c:pt idx="22">
                  <c:v>42429</c:v>
                </c:pt>
                <c:pt idx="23">
                  <c:v>42460</c:v>
                </c:pt>
                <c:pt idx="24">
                  <c:v>42490</c:v>
                </c:pt>
                <c:pt idx="25">
                  <c:v>42521</c:v>
                </c:pt>
                <c:pt idx="26">
                  <c:v>42551</c:v>
                </c:pt>
                <c:pt idx="27">
                  <c:v>42582</c:v>
                </c:pt>
                <c:pt idx="28">
                  <c:v>42613</c:v>
                </c:pt>
                <c:pt idx="29">
                  <c:v>42643</c:v>
                </c:pt>
                <c:pt idx="30">
                  <c:v>42674</c:v>
                </c:pt>
                <c:pt idx="31">
                  <c:v>42704</c:v>
                </c:pt>
                <c:pt idx="32">
                  <c:v>42735</c:v>
                </c:pt>
                <c:pt idx="33">
                  <c:v>42766</c:v>
                </c:pt>
                <c:pt idx="34">
                  <c:v>42794</c:v>
                </c:pt>
                <c:pt idx="35">
                  <c:v>42825</c:v>
                </c:pt>
                <c:pt idx="36">
                  <c:v>42855</c:v>
                </c:pt>
                <c:pt idx="37">
                  <c:v>42886</c:v>
                </c:pt>
                <c:pt idx="38">
                  <c:v>42916</c:v>
                </c:pt>
                <c:pt idx="39">
                  <c:v>42947</c:v>
                </c:pt>
                <c:pt idx="40">
                  <c:v>42978</c:v>
                </c:pt>
                <c:pt idx="41">
                  <c:v>43008</c:v>
                </c:pt>
                <c:pt idx="42">
                  <c:v>43039</c:v>
                </c:pt>
                <c:pt idx="43">
                  <c:v>43069</c:v>
                </c:pt>
                <c:pt idx="44">
                  <c:v>43100</c:v>
                </c:pt>
                <c:pt idx="45">
                  <c:v>43131</c:v>
                </c:pt>
              </c:numCache>
            </c:numRef>
          </c:cat>
          <c:val>
            <c:numRef>
              <c:f>Sheet4!$I$5:$I$50</c:f>
              <c:numCache>
                <c:formatCode>0.0</c:formatCode>
                <c:ptCount val="46"/>
                <c:pt idx="0">
                  <c:v>98.046893850482249</c:v>
                </c:pt>
                <c:pt idx="1">
                  <c:v>100.32257384411041</c:v>
                </c:pt>
                <c:pt idx="2">
                  <c:v>100.37317366279439</c:v>
                </c:pt>
                <c:pt idx="3">
                  <c:v>101.5011748059755</c:v>
                </c:pt>
                <c:pt idx="4">
                  <c:v>101.35846457661307</c:v>
                </c:pt>
                <c:pt idx="5">
                  <c:v>102.2176307571935</c:v>
                </c:pt>
                <c:pt idx="6">
                  <c:v>102.23918253181816</c:v>
                </c:pt>
                <c:pt idx="7">
                  <c:v>102.93305597136427</c:v>
                </c:pt>
                <c:pt idx="8">
                  <c:v>101.89754005233335</c:v>
                </c:pt>
                <c:pt idx="9">
                  <c:v>103.12299269816508</c:v>
                </c:pt>
                <c:pt idx="10">
                  <c:v>104.96164018375232</c:v>
                </c:pt>
                <c:pt idx="11">
                  <c:v>106.0352933735321</c:v>
                </c:pt>
                <c:pt idx="12">
                  <c:v>104.78941339349092</c:v>
                </c:pt>
                <c:pt idx="13">
                  <c:v>102.92912042991107</c:v>
                </c:pt>
                <c:pt idx="14">
                  <c:v>104.30805919241755</c:v>
                </c:pt>
                <c:pt idx="15">
                  <c:v>105.48965866205648</c:v>
                </c:pt>
                <c:pt idx="16">
                  <c:v>105.366719843328</c:v>
                </c:pt>
                <c:pt idx="17">
                  <c:v>105.00090189491638</c:v>
                </c:pt>
                <c:pt idx="18">
                  <c:v>106.86541151005322</c:v>
                </c:pt>
                <c:pt idx="19">
                  <c:v>106.85444821600503</c:v>
                </c:pt>
                <c:pt idx="20">
                  <c:v>106.00352793180271</c:v>
                </c:pt>
                <c:pt idx="21">
                  <c:v>105.95302181648667</c:v>
                </c:pt>
                <c:pt idx="22">
                  <c:v>102.98674800119007</c:v>
                </c:pt>
                <c:pt idx="23">
                  <c:v>103.65663337854524</c:v>
                </c:pt>
                <c:pt idx="24">
                  <c:v>104.23778166646757</c:v>
                </c:pt>
                <c:pt idx="25">
                  <c:v>105.0560931786291</c:v>
                </c:pt>
                <c:pt idx="26">
                  <c:v>105.80637604567106</c:v>
                </c:pt>
                <c:pt idx="27">
                  <c:v>106.99106772645177</c:v>
                </c:pt>
                <c:pt idx="28">
                  <c:v>106.96764188446846</c:v>
                </c:pt>
                <c:pt idx="29">
                  <c:v>107.19702772916919</c:v>
                </c:pt>
                <c:pt idx="30">
                  <c:v>108.23329327514355</c:v>
                </c:pt>
                <c:pt idx="31">
                  <c:v>108.50034787375348</c:v>
                </c:pt>
                <c:pt idx="32">
                  <c:v>108.71258600212239</c:v>
                </c:pt>
                <c:pt idx="33">
                  <c:v>107.4685800894399</c:v>
                </c:pt>
                <c:pt idx="34">
                  <c:v>108.22607811581268</c:v>
                </c:pt>
                <c:pt idx="35">
                  <c:v>110.16526931519238</c:v>
                </c:pt>
                <c:pt idx="36">
                  <c:v>112.21325012474263</c:v>
                </c:pt>
                <c:pt idx="37">
                  <c:v>111.95416031240704</c:v>
                </c:pt>
                <c:pt idx="38">
                  <c:v>111.62526149096115</c:v>
                </c:pt>
                <c:pt idx="39">
                  <c:v>112.46381293059629</c:v>
                </c:pt>
                <c:pt idx="40">
                  <c:v>113.51085436388298</c:v>
                </c:pt>
                <c:pt idx="41">
                  <c:v>111.6673343031632</c:v>
                </c:pt>
                <c:pt idx="42">
                  <c:v>112.06135696532274</c:v>
                </c:pt>
                <c:pt idx="43">
                  <c:v>114.20613335394809</c:v>
                </c:pt>
                <c:pt idx="44">
                  <c:v>114.85324881289549</c:v>
                </c:pt>
                <c:pt idx="45">
                  <c:v>114.34949950688606</c:v>
                </c:pt>
              </c:numCache>
            </c:numRef>
          </c:val>
          <c:smooth val="1"/>
          <c:extLst xmlns:c16r2="http://schemas.microsoft.com/office/drawing/2015/06/chart">
            <c:ext xmlns:c16="http://schemas.microsoft.com/office/drawing/2014/chart" uri="{C3380CC4-5D6E-409C-BE32-E72D297353CC}">
              <c16:uniqueId val="{00000000-2083-4629-BF7E-67F3B5DD4336}"/>
            </c:ext>
          </c:extLst>
        </c:ser>
        <c:ser>
          <c:idx val="1"/>
          <c:order val="1"/>
          <c:tx>
            <c:strRef>
              <c:f>Sheet4!$H$1</c:f>
              <c:strCache>
                <c:ptCount val="1"/>
                <c:pt idx="0">
                  <c:v>Nominal</c:v>
                </c:pt>
              </c:strCache>
            </c:strRef>
          </c:tx>
          <c:spPr>
            <a:ln w="31750" cap="rnd">
              <a:solidFill>
                <a:schemeClr val="accent2"/>
              </a:solidFill>
              <a:round/>
            </a:ln>
            <a:effectLst>
              <a:outerShdw blurRad="40000" dist="23000" dir="5400000" rotWithShape="0">
                <a:srgbClr val="000000">
                  <a:alpha val="35000"/>
                </a:srgbClr>
              </a:outerShdw>
            </a:effectLst>
          </c:spPr>
          <c:marker>
            <c:symbol val="none"/>
          </c:marker>
          <c:cat>
            <c:numRef>
              <c:f>Sheet4!$F$5:$F$50</c:f>
              <c:numCache>
                <c:formatCode>mmm\-yy</c:formatCode>
                <c:ptCount val="46"/>
                <c:pt idx="0">
                  <c:v>41759</c:v>
                </c:pt>
                <c:pt idx="1">
                  <c:v>41790</c:v>
                </c:pt>
                <c:pt idx="2">
                  <c:v>41820</c:v>
                </c:pt>
                <c:pt idx="3">
                  <c:v>41851</c:v>
                </c:pt>
                <c:pt idx="4">
                  <c:v>41882</c:v>
                </c:pt>
                <c:pt idx="5">
                  <c:v>41912</c:v>
                </c:pt>
                <c:pt idx="6">
                  <c:v>41943</c:v>
                </c:pt>
                <c:pt idx="7">
                  <c:v>41973</c:v>
                </c:pt>
                <c:pt idx="8">
                  <c:v>42004</c:v>
                </c:pt>
                <c:pt idx="9">
                  <c:v>42035</c:v>
                </c:pt>
                <c:pt idx="10">
                  <c:v>42063</c:v>
                </c:pt>
                <c:pt idx="11">
                  <c:v>42094</c:v>
                </c:pt>
                <c:pt idx="12">
                  <c:v>42124</c:v>
                </c:pt>
                <c:pt idx="13">
                  <c:v>42155</c:v>
                </c:pt>
                <c:pt idx="14">
                  <c:v>42185</c:v>
                </c:pt>
                <c:pt idx="15">
                  <c:v>42216</c:v>
                </c:pt>
                <c:pt idx="16">
                  <c:v>42247</c:v>
                </c:pt>
                <c:pt idx="17">
                  <c:v>42277</c:v>
                </c:pt>
                <c:pt idx="18">
                  <c:v>42308</c:v>
                </c:pt>
                <c:pt idx="19">
                  <c:v>42338</c:v>
                </c:pt>
                <c:pt idx="20">
                  <c:v>42369</c:v>
                </c:pt>
                <c:pt idx="21">
                  <c:v>42400</c:v>
                </c:pt>
                <c:pt idx="22">
                  <c:v>42429</c:v>
                </c:pt>
                <c:pt idx="23">
                  <c:v>42460</c:v>
                </c:pt>
                <c:pt idx="24">
                  <c:v>42490</c:v>
                </c:pt>
                <c:pt idx="25">
                  <c:v>42521</c:v>
                </c:pt>
                <c:pt idx="26">
                  <c:v>42551</c:v>
                </c:pt>
                <c:pt idx="27">
                  <c:v>42582</c:v>
                </c:pt>
                <c:pt idx="28">
                  <c:v>42613</c:v>
                </c:pt>
                <c:pt idx="29">
                  <c:v>42643</c:v>
                </c:pt>
                <c:pt idx="30">
                  <c:v>42674</c:v>
                </c:pt>
                <c:pt idx="31">
                  <c:v>42704</c:v>
                </c:pt>
                <c:pt idx="32">
                  <c:v>42735</c:v>
                </c:pt>
                <c:pt idx="33">
                  <c:v>42766</c:v>
                </c:pt>
                <c:pt idx="34">
                  <c:v>42794</c:v>
                </c:pt>
                <c:pt idx="35">
                  <c:v>42825</c:v>
                </c:pt>
                <c:pt idx="36">
                  <c:v>42855</c:v>
                </c:pt>
                <c:pt idx="37">
                  <c:v>42886</c:v>
                </c:pt>
                <c:pt idx="38">
                  <c:v>42916</c:v>
                </c:pt>
                <c:pt idx="39">
                  <c:v>42947</c:v>
                </c:pt>
                <c:pt idx="40">
                  <c:v>42978</c:v>
                </c:pt>
                <c:pt idx="41">
                  <c:v>43008</c:v>
                </c:pt>
                <c:pt idx="42">
                  <c:v>43039</c:v>
                </c:pt>
                <c:pt idx="43">
                  <c:v>43069</c:v>
                </c:pt>
                <c:pt idx="44">
                  <c:v>43100</c:v>
                </c:pt>
                <c:pt idx="45">
                  <c:v>43131</c:v>
                </c:pt>
              </c:numCache>
            </c:numRef>
          </c:cat>
          <c:val>
            <c:numRef>
              <c:f>Sheet4!$J$5:$J$50</c:f>
              <c:numCache>
                <c:formatCode>0.0</c:formatCode>
                <c:ptCount val="46"/>
                <c:pt idx="0">
                  <c:v>99.766810623840712</c:v>
                </c:pt>
                <c:pt idx="1">
                  <c:v>101.60847555143893</c:v>
                </c:pt>
                <c:pt idx="2">
                  <c:v>101.07459010242172</c:v>
                </c:pt>
                <c:pt idx="3">
                  <c:v>100.64611104885874</c:v>
                </c:pt>
                <c:pt idx="4">
                  <c:v>99.681416365884942</c:v>
                </c:pt>
                <c:pt idx="5">
                  <c:v>100.8757023523514</c:v>
                </c:pt>
                <c:pt idx="6">
                  <c:v>101.00303985739298</c:v>
                </c:pt>
                <c:pt idx="7">
                  <c:v>101.35530830513989</c:v>
                </c:pt>
                <c:pt idx="8">
                  <c:v>100.94081033393886</c:v>
                </c:pt>
                <c:pt idx="9">
                  <c:v>102.16813005422125</c:v>
                </c:pt>
                <c:pt idx="10">
                  <c:v>104.17153691502622</c:v>
                </c:pt>
                <c:pt idx="11">
                  <c:v>105.26918894987338</c:v>
                </c:pt>
                <c:pt idx="12">
                  <c:v>104.60220907954792</c:v>
                </c:pt>
                <c:pt idx="13">
                  <c:v>102.21418538435472</c:v>
                </c:pt>
                <c:pt idx="14">
                  <c:v>102.64307564622243</c:v>
                </c:pt>
                <c:pt idx="15">
                  <c:v>103.91110498867637</c:v>
                </c:pt>
                <c:pt idx="16">
                  <c:v>102.88884114303575</c:v>
                </c:pt>
                <c:pt idx="17">
                  <c:v>102.00556570440497</c:v>
                </c:pt>
                <c:pt idx="18">
                  <c:v>103.3086848221987</c:v>
                </c:pt>
                <c:pt idx="19">
                  <c:v>102.59441599682549</c:v>
                </c:pt>
                <c:pt idx="20">
                  <c:v>102.2114439956563</c:v>
                </c:pt>
                <c:pt idx="21">
                  <c:v>102.27751146328819</c:v>
                </c:pt>
                <c:pt idx="22">
                  <c:v>100.0221709810985</c:v>
                </c:pt>
                <c:pt idx="23">
                  <c:v>100.95986298539287</c:v>
                </c:pt>
                <c:pt idx="24">
                  <c:v>100.57510908156969</c:v>
                </c:pt>
                <c:pt idx="25">
                  <c:v>100.55276676367757</c:v>
                </c:pt>
                <c:pt idx="26">
                  <c:v>100.41350421779788</c:v>
                </c:pt>
                <c:pt idx="27">
                  <c:v>101.36065401310181</c:v>
                </c:pt>
                <c:pt idx="28">
                  <c:v>101.32446768228266</c:v>
                </c:pt>
                <c:pt idx="29">
                  <c:v>101.84108238249982</c:v>
                </c:pt>
                <c:pt idx="30">
                  <c:v>102.58824787225404</c:v>
                </c:pt>
                <c:pt idx="31">
                  <c:v>102.8219512587943</c:v>
                </c:pt>
                <c:pt idx="32">
                  <c:v>103.62696005008519</c:v>
                </c:pt>
                <c:pt idx="33">
                  <c:v>103.10362894755691</c:v>
                </c:pt>
                <c:pt idx="34">
                  <c:v>103.920425710251</c:v>
                </c:pt>
                <c:pt idx="35">
                  <c:v>105.81075028724614</c:v>
                </c:pt>
                <c:pt idx="36">
                  <c:v>107.53412429250756</c:v>
                </c:pt>
                <c:pt idx="37">
                  <c:v>107.17294633149079</c:v>
                </c:pt>
                <c:pt idx="38">
                  <c:v>106.54037088933049</c:v>
                </c:pt>
                <c:pt idx="39">
                  <c:v>106.02032945324032</c:v>
                </c:pt>
                <c:pt idx="40">
                  <c:v>106.15589112437716</c:v>
                </c:pt>
                <c:pt idx="41">
                  <c:v>104.79643646883095</c:v>
                </c:pt>
                <c:pt idx="42">
                  <c:v>104.62085052269717</c:v>
                </c:pt>
                <c:pt idx="43">
                  <c:v>105.24533886819714</c:v>
                </c:pt>
                <c:pt idx="44">
                  <c:v>105.84159091010338</c:v>
                </c:pt>
                <c:pt idx="45">
                  <c:v>105.37733673402603</c:v>
                </c:pt>
              </c:numCache>
            </c:numRef>
          </c:val>
          <c:smooth val="1"/>
          <c:extLst xmlns:c16r2="http://schemas.microsoft.com/office/drawing/2015/06/chart">
            <c:ext xmlns:c16="http://schemas.microsoft.com/office/drawing/2014/chart" uri="{C3380CC4-5D6E-409C-BE32-E72D297353CC}">
              <c16:uniqueId val="{00000001-2083-4629-BF7E-67F3B5DD4336}"/>
            </c:ext>
          </c:extLst>
        </c:ser>
        <c:dLbls>
          <c:showLegendKey val="0"/>
          <c:showVal val="0"/>
          <c:showCatName val="0"/>
          <c:showSerName val="0"/>
          <c:showPercent val="0"/>
          <c:showBubbleSize val="0"/>
        </c:dLbls>
        <c:smooth val="0"/>
        <c:axId val="187950128"/>
        <c:axId val="187911536"/>
      </c:lineChart>
      <c:dateAx>
        <c:axId val="187950128"/>
        <c:scaling>
          <c:orientation val="minMax"/>
        </c:scaling>
        <c:delete val="0"/>
        <c:axPos val="b"/>
        <c:numFmt formatCode="mmm\-yy" sourceLinked="1"/>
        <c:majorTickMark val="out"/>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2"/>
                </a:solidFill>
                <a:latin typeface="+mn-lt"/>
                <a:ea typeface="+mn-ea"/>
                <a:cs typeface="+mn-cs"/>
              </a:defRPr>
            </a:pPr>
            <a:endParaRPr lang="en-US"/>
          </a:p>
        </c:txPr>
        <c:crossAx val="187911536"/>
        <c:crosses val="autoZero"/>
        <c:auto val="1"/>
        <c:lblOffset val="100"/>
        <c:baseTimeUnit val="months"/>
        <c:majorUnit val="3"/>
        <c:majorTimeUnit val="months"/>
      </c:dateAx>
      <c:valAx>
        <c:axId val="187911536"/>
        <c:scaling>
          <c:orientation val="minMax"/>
          <c:min val="95"/>
        </c:scaling>
        <c:delete val="0"/>
        <c:axPos val="l"/>
        <c:majorGridlines>
          <c:spPr>
            <a:ln w="9525" cap="flat" cmpd="sng" algn="ctr">
              <a:solidFill>
                <a:schemeClr val="tx2">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2"/>
                </a:solidFill>
                <a:latin typeface="+mn-lt"/>
                <a:ea typeface="+mn-ea"/>
                <a:cs typeface="+mn-cs"/>
              </a:defRPr>
            </a:pPr>
            <a:endParaRPr lang="en-US"/>
          </a:p>
        </c:txPr>
        <c:crossAx val="187950128"/>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600" b="1" i="0" u="none" strike="noStrike" kern="1200" baseline="0">
              <a:solidFill>
                <a:schemeClr val="tx2"/>
              </a:solidFill>
              <a:latin typeface="+mn-lt"/>
              <a:ea typeface="+mn-ea"/>
              <a:cs typeface="+mn-cs"/>
            </a:defRPr>
          </a:pPr>
          <a:endParaRPr lang="en-US"/>
        </a:p>
      </c:txPr>
    </c:legend>
    <c:plotVisOnly val="1"/>
    <c:dispBlanksAs val="gap"/>
    <c:showDLblsOverMax val="0"/>
  </c:chart>
  <c:spPr>
    <a:noFill/>
    <a:ln>
      <a:noFill/>
    </a:ln>
    <a:effectLst/>
  </c:spPr>
  <c:txPr>
    <a:bodyPr/>
    <a:lstStyle/>
    <a:p>
      <a:pPr>
        <a:defRPr sz="1200"/>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6621609798775152E-2"/>
          <c:y val="4.3716456946642945E-2"/>
          <c:w val="0.91859044181977256"/>
          <c:h val="0.67042783721996146"/>
        </c:manualLayout>
      </c:layout>
      <c:lineChart>
        <c:grouping val="standard"/>
        <c:varyColors val="0"/>
        <c:ser>
          <c:idx val="0"/>
          <c:order val="0"/>
          <c:tx>
            <c:strRef>
              <c:f>'[Copy of Book1.xlsx]Sheet8'!$F$1</c:f>
              <c:strCache>
                <c:ptCount val="1"/>
                <c:pt idx="0">
                  <c:v>Gross Capital Formation</c:v>
                </c:pt>
              </c:strCache>
            </c:strRef>
          </c:tx>
          <c:spPr>
            <a:ln w="31750" cap="rnd">
              <a:solidFill>
                <a:schemeClr val="accent1"/>
              </a:solidFill>
              <a:round/>
            </a:ln>
            <a:effectLst>
              <a:outerShdw blurRad="40000" dist="23000" dir="5400000" rotWithShape="0">
                <a:srgbClr val="000000">
                  <a:alpha val="35000"/>
                </a:srgbClr>
              </a:outerShdw>
            </a:effectLst>
          </c:spPr>
          <c:marker>
            <c:symbol val="none"/>
          </c:marker>
          <c:cat>
            <c:strRef>
              <c:f>'[Copy of Book1.xlsx]Sheet8'!$E$2:$E$28</c:f>
              <c:strCache>
                <c:ptCount val="27"/>
                <c:pt idx="0">
                  <c:v>1990-91   </c:v>
                </c:pt>
                <c:pt idx="1">
                  <c:v>1991-92   </c:v>
                </c:pt>
                <c:pt idx="2">
                  <c:v>1992-93   </c:v>
                </c:pt>
                <c:pt idx="3">
                  <c:v>1993-94   </c:v>
                </c:pt>
                <c:pt idx="4">
                  <c:v>1994-95   </c:v>
                </c:pt>
                <c:pt idx="5">
                  <c:v>1995-96   </c:v>
                </c:pt>
                <c:pt idx="6">
                  <c:v>1996-97   </c:v>
                </c:pt>
                <c:pt idx="7">
                  <c:v>1997-98   </c:v>
                </c:pt>
                <c:pt idx="8">
                  <c:v>1998-99   </c:v>
                </c:pt>
                <c:pt idx="9">
                  <c:v>1999-00   </c:v>
                </c:pt>
                <c:pt idx="10">
                  <c:v>2000-01   </c:v>
                </c:pt>
                <c:pt idx="11">
                  <c:v>2001-02   </c:v>
                </c:pt>
                <c:pt idx="12">
                  <c:v>2002-03   </c:v>
                </c:pt>
                <c:pt idx="13">
                  <c:v>2003-04   </c:v>
                </c:pt>
                <c:pt idx="14">
                  <c:v>2004-05   </c:v>
                </c:pt>
                <c:pt idx="15">
                  <c:v>2005-06   </c:v>
                </c:pt>
                <c:pt idx="16">
                  <c:v>2006-07   </c:v>
                </c:pt>
                <c:pt idx="17">
                  <c:v>2007-08   </c:v>
                </c:pt>
                <c:pt idx="18">
                  <c:v>2008-09   </c:v>
                </c:pt>
                <c:pt idx="19">
                  <c:v>2009-10   </c:v>
                </c:pt>
                <c:pt idx="20">
                  <c:v>2010-11   </c:v>
                </c:pt>
                <c:pt idx="21">
                  <c:v>2011-12   </c:v>
                </c:pt>
                <c:pt idx="22">
                  <c:v>2012-13   </c:v>
                </c:pt>
                <c:pt idx="23">
                  <c:v>2013-14   </c:v>
                </c:pt>
                <c:pt idx="24">
                  <c:v>2014-15   </c:v>
                </c:pt>
                <c:pt idx="25">
                  <c:v>2015-16   </c:v>
                </c:pt>
                <c:pt idx="26">
                  <c:v>2016-17   </c:v>
                </c:pt>
              </c:strCache>
            </c:strRef>
          </c:cat>
          <c:val>
            <c:numRef>
              <c:f>'[Copy of Book1.xlsx]Sheet8'!$F$2:$F$28</c:f>
              <c:numCache>
                <c:formatCode>General</c:formatCode>
                <c:ptCount val="27"/>
                <c:pt idx="0">
                  <c:v>26.032220425375119</c:v>
                </c:pt>
                <c:pt idx="1">
                  <c:v>21.800333889816361</c:v>
                </c:pt>
                <c:pt idx="2">
                  <c:v>23.037654364820636</c:v>
                </c:pt>
                <c:pt idx="3">
                  <c:v>22.18925119621251</c:v>
                </c:pt>
                <c:pt idx="4">
                  <c:v>24.728717757438385</c:v>
                </c:pt>
                <c:pt idx="5">
                  <c:v>25.274205710326274</c:v>
                </c:pt>
                <c:pt idx="6">
                  <c:v>23.682832878994024</c:v>
                </c:pt>
                <c:pt idx="7">
                  <c:v>25.57196224355982</c:v>
                </c:pt>
                <c:pt idx="8">
                  <c:v>24.205740560215329</c:v>
                </c:pt>
                <c:pt idx="9">
                  <c:v>26.63368147375601</c:v>
                </c:pt>
                <c:pt idx="10">
                  <c:v>24.262691551855344</c:v>
                </c:pt>
                <c:pt idx="11">
                  <c:v>24.243785138665743</c:v>
                </c:pt>
                <c:pt idx="12">
                  <c:v>24.750081515514363</c:v>
                </c:pt>
                <c:pt idx="13">
                  <c:v>26.831433927748797</c:v>
                </c:pt>
                <c:pt idx="14">
                  <c:v>32.818396346441574</c:v>
                </c:pt>
                <c:pt idx="15">
                  <c:v>34.650044444516645</c:v>
                </c:pt>
                <c:pt idx="16">
                  <c:v>35.658622499421384</c:v>
                </c:pt>
                <c:pt idx="17">
                  <c:v>38.113649442861472</c:v>
                </c:pt>
                <c:pt idx="18">
                  <c:v>34.30476710473755</c:v>
                </c:pt>
                <c:pt idx="19">
                  <c:v>36.48031971215039</c:v>
                </c:pt>
                <c:pt idx="20">
                  <c:v>36.503276223437091</c:v>
                </c:pt>
                <c:pt idx="21">
                  <c:v>38.95237978927986</c:v>
                </c:pt>
                <c:pt idx="22">
                  <c:v>38.687816432064245</c:v>
                </c:pt>
                <c:pt idx="23">
                  <c:v>33.7751180851618</c:v>
                </c:pt>
                <c:pt idx="24">
                  <c:v>33.524160872660659</c:v>
                </c:pt>
                <c:pt idx="25">
                  <c:v>32.275028447767774</c:v>
                </c:pt>
                <c:pt idx="26">
                  <c:v>30.6248465905826</c:v>
                </c:pt>
              </c:numCache>
            </c:numRef>
          </c:val>
          <c:smooth val="1"/>
          <c:extLst xmlns:c16r2="http://schemas.microsoft.com/office/drawing/2015/06/chart">
            <c:ext xmlns:c16="http://schemas.microsoft.com/office/drawing/2014/chart" uri="{C3380CC4-5D6E-409C-BE32-E72D297353CC}">
              <c16:uniqueId val="{00000000-1986-41C2-9794-1050F11A7E8A}"/>
            </c:ext>
          </c:extLst>
        </c:ser>
        <c:ser>
          <c:idx val="1"/>
          <c:order val="1"/>
          <c:tx>
            <c:strRef>
              <c:f>'[Copy of Book1.xlsx]Sheet8'!$G$1</c:f>
              <c:strCache>
                <c:ptCount val="1"/>
                <c:pt idx="0">
                  <c:v>Gross Domestic Savings</c:v>
                </c:pt>
              </c:strCache>
            </c:strRef>
          </c:tx>
          <c:spPr>
            <a:ln w="31750" cap="rnd">
              <a:solidFill>
                <a:schemeClr val="accent2"/>
              </a:solidFill>
              <a:round/>
            </a:ln>
            <a:effectLst>
              <a:outerShdw blurRad="40000" dist="23000" dir="5400000" rotWithShape="0">
                <a:srgbClr val="000000">
                  <a:alpha val="35000"/>
                </a:srgbClr>
              </a:outerShdw>
            </a:effectLst>
          </c:spPr>
          <c:marker>
            <c:symbol val="none"/>
          </c:marker>
          <c:cat>
            <c:strRef>
              <c:f>'[Copy of Book1.xlsx]Sheet8'!$E$2:$E$28</c:f>
              <c:strCache>
                <c:ptCount val="27"/>
                <c:pt idx="0">
                  <c:v>1990-91   </c:v>
                </c:pt>
                <c:pt idx="1">
                  <c:v>1991-92   </c:v>
                </c:pt>
                <c:pt idx="2">
                  <c:v>1992-93   </c:v>
                </c:pt>
                <c:pt idx="3">
                  <c:v>1993-94   </c:v>
                </c:pt>
                <c:pt idx="4">
                  <c:v>1994-95   </c:v>
                </c:pt>
                <c:pt idx="5">
                  <c:v>1995-96   </c:v>
                </c:pt>
                <c:pt idx="6">
                  <c:v>1996-97   </c:v>
                </c:pt>
                <c:pt idx="7">
                  <c:v>1997-98   </c:v>
                </c:pt>
                <c:pt idx="8">
                  <c:v>1998-99   </c:v>
                </c:pt>
                <c:pt idx="9">
                  <c:v>1999-00   </c:v>
                </c:pt>
                <c:pt idx="10">
                  <c:v>2000-01   </c:v>
                </c:pt>
                <c:pt idx="11">
                  <c:v>2001-02   </c:v>
                </c:pt>
                <c:pt idx="12">
                  <c:v>2002-03   </c:v>
                </c:pt>
                <c:pt idx="13">
                  <c:v>2003-04   </c:v>
                </c:pt>
                <c:pt idx="14">
                  <c:v>2004-05   </c:v>
                </c:pt>
                <c:pt idx="15">
                  <c:v>2005-06   </c:v>
                </c:pt>
                <c:pt idx="16">
                  <c:v>2006-07   </c:v>
                </c:pt>
                <c:pt idx="17">
                  <c:v>2007-08   </c:v>
                </c:pt>
                <c:pt idx="18">
                  <c:v>2008-09   </c:v>
                </c:pt>
                <c:pt idx="19">
                  <c:v>2009-10   </c:v>
                </c:pt>
                <c:pt idx="20">
                  <c:v>2010-11   </c:v>
                </c:pt>
                <c:pt idx="21">
                  <c:v>2011-12   </c:v>
                </c:pt>
                <c:pt idx="22">
                  <c:v>2012-13   </c:v>
                </c:pt>
                <c:pt idx="23">
                  <c:v>2013-14   </c:v>
                </c:pt>
                <c:pt idx="24">
                  <c:v>2014-15   </c:v>
                </c:pt>
                <c:pt idx="25">
                  <c:v>2015-16   </c:v>
                </c:pt>
                <c:pt idx="26">
                  <c:v>2016-17   </c:v>
                </c:pt>
              </c:strCache>
            </c:strRef>
          </c:cat>
          <c:val>
            <c:numRef>
              <c:f>'[Copy of Book1.xlsx]Sheet8'!$G$2:$G$28</c:f>
              <c:numCache>
                <c:formatCode>General</c:formatCode>
                <c:ptCount val="27"/>
                <c:pt idx="0">
                  <c:v>22.928223918991762</c:v>
                </c:pt>
                <c:pt idx="1">
                  <c:v>21.299202374327582</c:v>
                </c:pt>
                <c:pt idx="2">
                  <c:v>21.253768341413345</c:v>
                </c:pt>
                <c:pt idx="3">
                  <c:v>21.651754912464732</c:v>
                </c:pt>
                <c:pt idx="4">
                  <c:v>23.591273826260771</c:v>
                </c:pt>
                <c:pt idx="5">
                  <c:v>23.580264525464141</c:v>
                </c:pt>
                <c:pt idx="6">
                  <c:v>22.433041612032042</c:v>
                </c:pt>
                <c:pt idx="7">
                  <c:v>24.15361544244</c:v>
                </c:pt>
                <c:pt idx="8">
                  <c:v>23.187540271645769</c:v>
                </c:pt>
                <c:pt idx="9">
                  <c:v>25.54690010033957</c:v>
                </c:pt>
                <c:pt idx="10">
                  <c:v>23.676996509160183</c:v>
                </c:pt>
                <c:pt idx="11">
                  <c:v>24.847729795466169</c:v>
                </c:pt>
                <c:pt idx="12">
                  <c:v>25.873241108106328</c:v>
                </c:pt>
                <c:pt idx="13">
                  <c:v>28.990819295281405</c:v>
                </c:pt>
                <c:pt idx="14">
                  <c:v>32.407003910512863</c:v>
                </c:pt>
                <c:pt idx="15">
                  <c:v>33.442385072165827</c:v>
                </c:pt>
                <c:pt idx="16">
                  <c:v>34.59861091483328</c:v>
                </c:pt>
                <c:pt idx="17">
                  <c:v>36.82170916634751</c:v>
                </c:pt>
                <c:pt idx="18">
                  <c:v>32.017759843468895</c:v>
                </c:pt>
                <c:pt idx="19">
                  <c:v>33.689368363804711</c:v>
                </c:pt>
                <c:pt idx="20">
                  <c:v>33.680668900703552</c:v>
                </c:pt>
                <c:pt idx="21">
                  <c:v>34.646555083871199</c:v>
                </c:pt>
                <c:pt idx="22">
                  <c:v>33.881708525786387</c:v>
                </c:pt>
                <c:pt idx="23">
                  <c:v>32.11987218278518</c:v>
                </c:pt>
                <c:pt idx="24">
                  <c:v>32.242302968104987</c:v>
                </c:pt>
                <c:pt idx="25">
                  <c:v>31.254983658767415</c:v>
                </c:pt>
                <c:pt idx="26">
                  <c:v>29.976784693927357</c:v>
                </c:pt>
              </c:numCache>
            </c:numRef>
          </c:val>
          <c:smooth val="1"/>
          <c:extLst xmlns:c16r2="http://schemas.microsoft.com/office/drawing/2015/06/chart">
            <c:ext xmlns:c16="http://schemas.microsoft.com/office/drawing/2014/chart" uri="{C3380CC4-5D6E-409C-BE32-E72D297353CC}">
              <c16:uniqueId val="{00000001-1986-41C2-9794-1050F11A7E8A}"/>
            </c:ext>
          </c:extLst>
        </c:ser>
        <c:dLbls>
          <c:showLegendKey val="0"/>
          <c:showVal val="0"/>
          <c:showCatName val="0"/>
          <c:showSerName val="0"/>
          <c:showPercent val="0"/>
          <c:showBubbleSize val="0"/>
        </c:dLbls>
        <c:smooth val="0"/>
        <c:axId val="188516184"/>
        <c:axId val="188516568"/>
      </c:lineChart>
      <c:catAx>
        <c:axId val="188516184"/>
        <c:scaling>
          <c:orientation val="minMax"/>
        </c:scaling>
        <c:delete val="0"/>
        <c:axPos val="b"/>
        <c:numFmt formatCode="General" sourceLinked="1"/>
        <c:majorTickMark val="out"/>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2"/>
                </a:solidFill>
                <a:latin typeface="+mn-lt"/>
                <a:ea typeface="+mn-ea"/>
                <a:cs typeface="+mn-cs"/>
              </a:defRPr>
            </a:pPr>
            <a:endParaRPr lang="en-US"/>
          </a:p>
        </c:txPr>
        <c:crossAx val="188516568"/>
        <c:crosses val="autoZero"/>
        <c:auto val="1"/>
        <c:lblAlgn val="ctr"/>
        <c:lblOffset val="100"/>
        <c:tickLblSkip val="2"/>
        <c:noMultiLvlLbl val="0"/>
      </c:catAx>
      <c:valAx>
        <c:axId val="188516568"/>
        <c:scaling>
          <c:orientation val="minMax"/>
          <c:max val="40"/>
          <c:min val="20"/>
        </c:scaling>
        <c:delete val="0"/>
        <c:axPos val="l"/>
        <c:majorGridlines>
          <c:spPr>
            <a:ln w="9525" cap="flat" cmpd="sng" algn="ctr">
              <a:solidFill>
                <a:schemeClr val="tx2">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2"/>
                </a:solidFill>
                <a:latin typeface="+mn-lt"/>
                <a:ea typeface="+mn-ea"/>
                <a:cs typeface="+mn-cs"/>
              </a:defRPr>
            </a:pPr>
            <a:endParaRPr lang="en-US"/>
          </a:p>
        </c:txPr>
        <c:crossAx val="188516184"/>
        <c:crosses val="autoZero"/>
        <c:crossBetween val="between"/>
        <c:majorUnit val="4"/>
      </c:valAx>
      <c:spPr>
        <a:noFill/>
        <a:ln>
          <a:noFill/>
        </a:ln>
        <a:effectLst/>
      </c:spPr>
    </c:plotArea>
    <c:legend>
      <c:legendPos val="t"/>
      <c:layout>
        <c:manualLayout>
          <c:xMode val="edge"/>
          <c:yMode val="edge"/>
          <c:x val="7.5674431321084867E-2"/>
          <c:y val="7.087948464475495E-2"/>
          <c:w val="0.38059547244094494"/>
          <c:h val="0.24030726535646588"/>
        </c:manualLayout>
      </c:layout>
      <c:overlay val="1"/>
      <c:spPr>
        <a:noFill/>
        <a:ln>
          <a:noFill/>
        </a:ln>
        <a:effectLst/>
      </c:spPr>
      <c:txPr>
        <a:bodyPr rot="0" spcFirstLastPara="1" vertOverflow="ellipsis" vert="horz" wrap="square" anchor="ctr" anchorCtr="1"/>
        <a:lstStyle/>
        <a:p>
          <a:pPr>
            <a:defRPr sz="1600" b="1" i="0" u="none" strike="noStrike" kern="1200" baseline="0">
              <a:solidFill>
                <a:schemeClr val="tx2"/>
              </a:solidFill>
              <a:latin typeface="+mn-lt"/>
              <a:ea typeface="+mn-ea"/>
              <a:cs typeface="+mn-cs"/>
            </a:defRPr>
          </a:pPr>
          <a:endParaRPr lang="en-US"/>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400"/>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80" b="1" i="0" u="none" strike="noStrike" kern="1200" baseline="0">
                <a:solidFill>
                  <a:schemeClr val="tx2"/>
                </a:solidFill>
                <a:latin typeface="+mn-lt"/>
                <a:ea typeface="+mn-ea"/>
                <a:cs typeface="+mn-cs"/>
              </a:defRPr>
            </a:pPr>
            <a:r>
              <a:rPr lang="en-IN" dirty="0"/>
              <a:t>Gross Capital</a:t>
            </a:r>
            <a:r>
              <a:rPr lang="en-IN" baseline="0" dirty="0"/>
              <a:t> Formation by Sector</a:t>
            </a:r>
            <a:endParaRPr lang="en-IN" dirty="0"/>
          </a:p>
        </c:rich>
      </c:tx>
      <c:layout>
        <c:manualLayout>
          <c:xMode val="edge"/>
          <c:yMode val="edge"/>
          <c:x val="0.33090966754155732"/>
          <c:y val="5.5932636913846465E-2"/>
        </c:manualLayout>
      </c:layout>
      <c:overlay val="1"/>
      <c:spPr>
        <a:noFill/>
        <a:ln>
          <a:noFill/>
        </a:ln>
        <a:effectLst/>
      </c:spPr>
      <c:txPr>
        <a:bodyPr rot="0" spcFirstLastPara="1" vertOverflow="ellipsis" vert="horz" wrap="square" anchor="ctr" anchorCtr="1"/>
        <a:lstStyle/>
        <a:p>
          <a:pPr>
            <a:defRPr sz="1680" b="1" i="0" u="none" strike="noStrike" kern="1200" baseline="0">
              <a:solidFill>
                <a:schemeClr val="tx2"/>
              </a:solidFill>
              <a:latin typeface="+mn-lt"/>
              <a:ea typeface="+mn-ea"/>
              <a:cs typeface="+mn-cs"/>
            </a:defRPr>
          </a:pPr>
          <a:endParaRPr lang="en-US"/>
        </a:p>
      </c:txPr>
    </c:title>
    <c:autoTitleDeleted val="0"/>
    <c:plotArea>
      <c:layout>
        <c:manualLayout>
          <c:layoutTarget val="inner"/>
          <c:xMode val="edge"/>
          <c:yMode val="edge"/>
          <c:x val="4.7743985126859144E-2"/>
          <c:y val="3.6099227942053891E-2"/>
          <c:w val="0.9369782370953631"/>
          <c:h val="0.63936272403999916"/>
        </c:manualLayout>
      </c:layout>
      <c:lineChart>
        <c:grouping val="standard"/>
        <c:varyColors val="0"/>
        <c:ser>
          <c:idx val="0"/>
          <c:order val="0"/>
          <c:tx>
            <c:strRef>
              <c:f>'[Copy of Book1.xlsx]Sheet8'!$B$1</c:f>
              <c:strCache>
                <c:ptCount val="1"/>
                <c:pt idx="0">
                  <c:v>Private</c:v>
                </c:pt>
              </c:strCache>
            </c:strRef>
          </c:tx>
          <c:spPr>
            <a:ln w="31750" cap="rnd">
              <a:solidFill>
                <a:schemeClr val="accent1"/>
              </a:solidFill>
              <a:round/>
            </a:ln>
            <a:effectLst>
              <a:outerShdw blurRad="40000" dist="23000" dir="5400000" rotWithShape="0">
                <a:srgbClr val="000000">
                  <a:alpha val="35000"/>
                </a:srgbClr>
              </a:outerShdw>
            </a:effectLst>
          </c:spPr>
          <c:marker>
            <c:symbol val="none"/>
          </c:marker>
          <c:cat>
            <c:strRef>
              <c:f>'[Copy of Book1.xlsx]Sheet8'!$A$2:$A$18</c:f>
              <c:strCache>
                <c:ptCount val="17"/>
                <c:pt idx="0">
                  <c:v>2000-01   </c:v>
                </c:pt>
                <c:pt idx="1">
                  <c:v>2001-02   </c:v>
                </c:pt>
                <c:pt idx="2">
                  <c:v>2002-03   </c:v>
                </c:pt>
                <c:pt idx="3">
                  <c:v>2003-04   </c:v>
                </c:pt>
                <c:pt idx="4">
                  <c:v>2004-05   </c:v>
                </c:pt>
                <c:pt idx="5">
                  <c:v>2005-06   </c:v>
                </c:pt>
                <c:pt idx="6">
                  <c:v>2006-07   </c:v>
                </c:pt>
                <c:pt idx="7">
                  <c:v>2007-08   </c:v>
                </c:pt>
                <c:pt idx="8">
                  <c:v>2008-09   </c:v>
                </c:pt>
                <c:pt idx="9">
                  <c:v>2009-10   </c:v>
                </c:pt>
                <c:pt idx="10">
                  <c:v>2010-11   </c:v>
                </c:pt>
                <c:pt idx="11">
                  <c:v>2011-12   </c:v>
                </c:pt>
                <c:pt idx="12">
                  <c:v>2012-13   </c:v>
                </c:pt>
                <c:pt idx="13">
                  <c:v>2013-14   </c:v>
                </c:pt>
                <c:pt idx="14">
                  <c:v>2014-15   </c:v>
                </c:pt>
                <c:pt idx="15">
                  <c:v>2015-16   </c:v>
                </c:pt>
                <c:pt idx="16">
                  <c:v>2016-17   </c:v>
                </c:pt>
              </c:strCache>
            </c:strRef>
          </c:cat>
          <c:val>
            <c:numRef>
              <c:f>'[Copy of Book1.xlsx]Sheet8'!$B$2:$B$18</c:f>
              <c:numCache>
                <c:formatCode>0.0</c:formatCode>
                <c:ptCount val="17"/>
                <c:pt idx="0">
                  <c:v>16.306231293741703</c:v>
                </c:pt>
                <c:pt idx="1">
                  <c:v>17.785550407603214</c:v>
                </c:pt>
                <c:pt idx="2">
                  <c:v>17.975481868071427</c:v>
                </c:pt>
                <c:pt idx="3">
                  <c:v>18.666705613191329</c:v>
                </c:pt>
                <c:pt idx="4">
                  <c:v>23.767684316464482</c:v>
                </c:pt>
                <c:pt idx="5">
                  <c:v>25.216326882041844</c:v>
                </c:pt>
                <c:pt idx="6">
                  <c:v>26.412029135405309</c:v>
                </c:pt>
                <c:pt idx="7">
                  <c:v>28.098229628901823</c:v>
                </c:pt>
                <c:pt idx="8">
                  <c:v>24.798301546536866</c:v>
                </c:pt>
                <c:pt idx="9">
                  <c:v>25.350399138476526</c:v>
                </c:pt>
                <c:pt idx="10">
                  <c:v>26.003354266991174</c:v>
                </c:pt>
                <c:pt idx="11">
                  <c:v>29.158218265311032</c:v>
                </c:pt>
                <c:pt idx="12">
                  <c:v>28.367313392030795</c:v>
                </c:pt>
                <c:pt idx="13">
                  <c:v>25.506791109763014</c:v>
                </c:pt>
                <c:pt idx="14">
                  <c:v>25.49430620175756</c:v>
                </c:pt>
                <c:pt idx="15">
                  <c:v>22.870262576517629</c:v>
                </c:pt>
                <c:pt idx="16">
                  <c:v>21.826833839191572</c:v>
                </c:pt>
              </c:numCache>
            </c:numRef>
          </c:val>
          <c:smooth val="1"/>
          <c:extLst xmlns:c16r2="http://schemas.microsoft.com/office/drawing/2015/06/chart">
            <c:ext xmlns:c16="http://schemas.microsoft.com/office/drawing/2014/chart" uri="{C3380CC4-5D6E-409C-BE32-E72D297353CC}">
              <c16:uniqueId val="{00000000-B230-46B0-A6A0-4D8AE26E3080}"/>
            </c:ext>
          </c:extLst>
        </c:ser>
        <c:ser>
          <c:idx val="1"/>
          <c:order val="1"/>
          <c:tx>
            <c:strRef>
              <c:f>'[Copy of Book1.xlsx]Sheet8'!$C$1</c:f>
              <c:strCache>
                <c:ptCount val="1"/>
                <c:pt idx="0">
                  <c:v>Public</c:v>
                </c:pt>
              </c:strCache>
            </c:strRef>
          </c:tx>
          <c:spPr>
            <a:ln w="31750" cap="rnd">
              <a:solidFill>
                <a:schemeClr val="accent2"/>
              </a:solidFill>
              <a:round/>
            </a:ln>
            <a:effectLst>
              <a:outerShdw blurRad="40000" dist="23000" dir="5400000" rotWithShape="0">
                <a:srgbClr val="000000">
                  <a:alpha val="35000"/>
                </a:srgbClr>
              </a:outerShdw>
            </a:effectLst>
          </c:spPr>
          <c:marker>
            <c:symbol val="none"/>
          </c:marker>
          <c:cat>
            <c:strRef>
              <c:f>'[Copy of Book1.xlsx]Sheet8'!$A$2:$A$18</c:f>
              <c:strCache>
                <c:ptCount val="17"/>
                <c:pt idx="0">
                  <c:v>2000-01   </c:v>
                </c:pt>
                <c:pt idx="1">
                  <c:v>2001-02   </c:v>
                </c:pt>
                <c:pt idx="2">
                  <c:v>2002-03   </c:v>
                </c:pt>
                <c:pt idx="3">
                  <c:v>2003-04   </c:v>
                </c:pt>
                <c:pt idx="4">
                  <c:v>2004-05   </c:v>
                </c:pt>
                <c:pt idx="5">
                  <c:v>2005-06   </c:v>
                </c:pt>
                <c:pt idx="6">
                  <c:v>2006-07   </c:v>
                </c:pt>
                <c:pt idx="7">
                  <c:v>2007-08   </c:v>
                </c:pt>
                <c:pt idx="8">
                  <c:v>2008-09   </c:v>
                </c:pt>
                <c:pt idx="9">
                  <c:v>2009-10   </c:v>
                </c:pt>
                <c:pt idx="10">
                  <c:v>2010-11   </c:v>
                </c:pt>
                <c:pt idx="11">
                  <c:v>2011-12   </c:v>
                </c:pt>
                <c:pt idx="12">
                  <c:v>2012-13   </c:v>
                </c:pt>
                <c:pt idx="13">
                  <c:v>2013-14   </c:v>
                </c:pt>
                <c:pt idx="14">
                  <c:v>2014-15   </c:v>
                </c:pt>
                <c:pt idx="15">
                  <c:v>2015-16   </c:v>
                </c:pt>
                <c:pt idx="16">
                  <c:v>2016-17   </c:v>
                </c:pt>
              </c:strCache>
            </c:strRef>
          </c:cat>
          <c:val>
            <c:numRef>
              <c:f>'[Copy of Book1.xlsx]Sheet8'!$C$2:$C$18</c:f>
              <c:numCache>
                <c:formatCode>0.0</c:formatCode>
                <c:ptCount val="17"/>
                <c:pt idx="0">
                  <c:v>7.132271186035906</c:v>
                </c:pt>
                <c:pt idx="1">
                  <c:v>7.1850652313713335</c:v>
                </c:pt>
                <c:pt idx="2">
                  <c:v>6.442505244789019</c:v>
                </c:pt>
                <c:pt idx="3">
                  <c:v>6.6067148266252058</c:v>
                </c:pt>
                <c:pt idx="4">
                  <c:v>7.420249589091882</c:v>
                </c:pt>
                <c:pt idx="5">
                  <c:v>7.942612828558425</c:v>
                </c:pt>
                <c:pt idx="6">
                  <c:v>8.3022213860506398</c:v>
                </c:pt>
                <c:pt idx="7">
                  <c:v>8.861339979827914</c:v>
                </c:pt>
                <c:pt idx="8">
                  <c:v>9.4444769090505734</c:v>
                </c:pt>
                <c:pt idx="9">
                  <c:v>9.1510316654026109</c:v>
                </c:pt>
                <c:pt idx="10">
                  <c:v>8.4331744841899194</c:v>
                </c:pt>
                <c:pt idx="11">
                  <c:v>7.5358687373851447</c:v>
                </c:pt>
                <c:pt idx="12">
                  <c:v>7.2269429529347979</c:v>
                </c:pt>
                <c:pt idx="13">
                  <c:v>7.0764181997840971</c:v>
                </c:pt>
                <c:pt idx="14">
                  <c:v>7.0939408712875389</c:v>
                </c:pt>
                <c:pt idx="15">
                  <c:v>7.4480406950132538</c:v>
                </c:pt>
                <c:pt idx="16">
                  <c:v>7.3637642330156332</c:v>
                </c:pt>
              </c:numCache>
            </c:numRef>
          </c:val>
          <c:smooth val="1"/>
          <c:extLst xmlns:c16r2="http://schemas.microsoft.com/office/drawing/2015/06/chart">
            <c:ext xmlns:c16="http://schemas.microsoft.com/office/drawing/2014/chart" uri="{C3380CC4-5D6E-409C-BE32-E72D297353CC}">
              <c16:uniqueId val="{00000001-B230-46B0-A6A0-4D8AE26E3080}"/>
            </c:ext>
          </c:extLst>
        </c:ser>
        <c:dLbls>
          <c:showLegendKey val="0"/>
          <c:showVal val="0"/>
          <c:showCatName val="0"/>
          <c:showSerName val="0"/>
          <c:showPercent val="0"/>
          <c:showBubbleSize val="0"/>
        </c:dLbls>
        <c:smooth val="0"/>
        <c:axId val="187155728"/>
        <c:axId val="187156120"/>
      </c:lineChart>
      <c:catAx>
        <c:axId val="187155728"/>
        <c:scaling>
          <c:orientation val="minMax"/>
        </c:scaling>
        <c:delete val="0"/>
        <c:axPos val="b"/>
        <c:numFmt formatCode="General" sourceLinked="1"/>
        <c:majorTickMark val="out"/>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2"/>
                </a:solidFill>
                <a:latin typeface="+mn-lt"/>
                <a:ea typeface="+mn-ea"/>
                <a:cs typeface="+mn-cs"/>
              </a:defRPr>
            </a:pPr>
            <a:endParaRPr lang="en-US"/>
          </a:p>
        </c:txPr>
        <c:crossAx val="187156120"/>
        <c:crosses val="autoZero"/>
        <c:auto val="1"/>
        <c:lblAlgn val="ctr"/>
        <c:lblOffset val="100"/>
        <c:noMultiLvlLbl val="0"/>
      </c:catAx>
      <c:valAx>
        <c:axId val="187156120"/>
        <c:scaling>
          <c:orientation val="minMax"/>
        </c:scaling>
        <c:delete val="0"/>
        <c:axPos val="l"/>
        <c:majorGridlines>
          <c:spPr>
            <a:ln w="9525" cap="flat" cmpd="sng" algn="ctr">
              <a:solidFill>
                <a:schemeClr val="tx2">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2"/>
                </a:solidFill>
                <a:latin typeface="+mn-lt"/>
                <a:ea typeface="+mn-ea"/>
                <a:cs typeface="+mn-cs"/>
              </a:defRPr>
            </a:pPr>
            <a:endParaRPr lang="en-US"/>
          </a:p>
        </c:txPr>
        <c:crossAx val="187155728"/>
        <c:crosses val="autoZero"/>
        <c:crossBetween val="between"/>
        <c:majorUnit val="10"/>
      </c:valAx>
      <c:spPr>
        <a:noFill/>
        <a:ln>
          <a:noFill/>
        </a:ln>
        <a:effectLst/>
      </c:spPr>
    </c:plotArea>
    <c:legend>
      <c:legendPos val="t"/>
      <c:layout>
        <c:manualLayout>
          <c:xMode val="edge"/>
          <c:yMode val="edge"/>
          <c:x val="0.73918033683289586"/>
          <c:y val="0.38812371581070992"/>
          <c:w val="0.22441699475065616"/>
          <c:h val="0.11008910885181739"/>
        </c:manualLayout>
      </c:layout>
      <c:overlay val="1"/>
      <c:spPr>
        <a:noFill/>
        <a:ln>
          <a:noFill/>
        </a:ln>
        <a:effectLst/>
      </c:spPr>
      <c:txPr>
        <a:bodyPr rot="0" spcFirstLastPara="1" vertOverflow="ellipsis" vert="horz" wrap="square" anchor="ctr" anchorCtr="1"/>
        <a:lstStyle/>
        <a:p>
          <a:pPr>
            <a:defRPr sz="1600" b="1" i="0" u="none" strike="noStrike" kern="1200" baseline="0">
              <a:solidFill>
                <a:schemeClr val="tx2"/>
              </a:solidFill>
              <a:latin typeface="+mn-lt"/>
              <a:ea typeface="+mn-ea"/>
              <a:cs typeface="+mn-cs"/>
            </a:defRPr>
          </a:pPr>
          <a:endParaRPr lang="en-US"/>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400"/>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1"/>
          <c:order val="0"/>
          <c:tx>
            <c:strRef>
              <c:f>'[Copy of Book1.xlsx]Sheet6'!$F$13</c:f>
              <c:strCache>
                <c:ptCount val="1"/>
                <c:pt idx="0">
                  <c:v>Industry Credit</c:v>
                </c:pt>
              </c:strCache>
            </c:strRef>
          </c:tx>
          <c:spPr>
            <a:ln w="31750" cap="rnd">
              <a:solidFill>
                <a:schemeClr val="accent2"/>
              </a:solidFill>
              <a:round/>
            </a:ln>
            <a:effectLst>
              <a:outerShdw blurRad="40000" dist="23000" dir="5400000" rotWithShape="0">
                <a:srgbClr val="000000">
                  <a:alpha val="35000"/>
                </a:srgbClr>
              </a:outerShdw>
            </a:effectLst>
          </c:spPr>
          <c:marker>
            <c:symbol val="none"/>
          </c:marker>
          <c:cat>
            <c:numRef>
              <c:f>'[Copy of Book1.xlsx]Sheet6'!$D$14:$D$59</c:f>
              <c:numCache>
                <c:formatCode>mmm\-yy</c:formatCode>
                <c:ptCount val="46"/>
                <c:pt idx="0">
                  <c:v>41747</c:v>
                </c:pt>
                <c:pt idx="1">
                  <c:v>41789</c:v>
                </c:pt>
                <c:pt idx="2">
                  <c:v>41817</c:v>
                </c:pt>
                <c:pt idx="3">
                  <c:v>41845</c:v>
                </c:pt>
                <c:pt idx="4">
                  <c:v>41873</c:v>
                </c:pt>
                <c:pt idx="5">
                  <c:v>41901</c:v>
                </c:pt>
                <c:pt idx="6">
                  <c:v>41943</c:v>
                </c:pt>
                <c:pt idx="7">
                  <c:v>41971</c:v>
                </c:pt>
                <c:pt idx="8">
                  <c:v>41999</c:v>
                </c:pt>
                <c:pt idx="9">
                  <c:v>42027</c:v>
                </c:pt>
                <c:pt idx="10">
                  <c:v>42055</c:v>
                </c:pt>
                <c:pt idx="11">
                  <c:v>42083</c:v>
                </c:pt>
                <c:pt idx="12">
                  <c:v>42111</c:v>
                </c:pt>
                <c:pt idx="13">
                  <c:v>42153</c:v>
                </c:pt>
                <c:pt idx="14">
                  <c:v>42181</c:v>
                </c:pt>
                <c:pt idx="15">
                  <c:v>42209</c:v>
                </c:pt>
                <c:pt idx="16">
                  <c:v>42237</c:v>
                </c:pt>
                <c:pt idx="17">
                  <c:v>42265</c:v>
                </c:pt>
                <c:pt idx="18">
                  <c:v>42276</c:v>
                </c:pt>
                <c:pt idx="19">
                  <c:v>42307</c:v>
                </c:pt>
                <c:pt idx="20">
                  <c:v>42335</c:v>
                </c:pt>
                <c:pt idx="21">
                  <c:v>42363</c:v>
                </c:pt>
                <c:pt idx="22">
                  <c:v>42391</c:v>
                </c:pt>
                <c:pt idx="23">
                  <c:v>42419</c:v>
                </c:pt>
                <c:pt idx="24">
                  <c:v>42447</c:v>
                </c:pt>
                <c:pt idx="25">
                  <c:v>42489</c:v>
                </c:pt>
                <c:pt idx="26">
                  <c:v>42517</c:v>
                </c:pt>
                <c:pt idx="27">
                  <c:v>42545</c:v>
                </c:pt>
                <c:pt idx="28">
                  <c:v>42573</c:v>
                </c:pt>
                <c:pt idx="29">
                  <c:v>42601</c:v>
                </c:pt>
                <c:pt idx="30">
                  <c:v>42643</c:v>
                </c:pt>
                <c:pt idx="31">
                  <c:v>42671</c:v>
                </c:pt>
                <c:pt idx="32">
                  <c:v>42699</c:v>
                </c:pt>
                <c:pt idx="33">
                  <c:v>42727</c:v>
                </c:pt>
                <c:pt idx="34">
                  <c:v>42755</c:v>
                </c:pt>
                <c:pt idx="35">
                  <c:v>42783</c:v>
                </c:pt>
                <c:pt idx="36">
                  <c:v>42825</c:v>
                </c:pt>
                <c:pt idx="37">
                  <c:v>42853</c:v>
                </c:pt>
                <c:pt idx="38">
                  <c:v>42881</c:v>
                </c:pt>
                <c:pt idx="39">
                  <c:v>42909</c:v>
                </c:pt>
                <c:pt idx="40">
                  <c:v>42937</c:v>
                </c:pt>
                <c:pt idx="41">
                  <c:v>42965</c:v>
                </c:pt>
                <c:pt idx="42">
                  <c:v>43007</c:v>
                </c:pt>
                <c:pt idx="43">
                  <c:v>43035</c:v>
                </c:pt>
                <c:pt idx="44">
                  <c:v>43063</c:v>
                </c:pt>
                <c:pt idx="45">
                  <c:v>43091</c:v>
                </c:pt>
              </c:numCache>
            </c:numRef>
          </c:cat>
          <c:val>
            <c:numRef>
              <c:f>'[Copy of Book1.xlsx]Sheet6'!$F$14:$F$59</c:f>
              <c:numCache>
                <c:formatCode>0.0</c:formatCode>
                <c:ptCount val="46"/>
                <c:pt idx="0">
                  <c:v>12.319270354371415</c:v>
                </c:pt>
                <c:pt idx="1">
                  <c:v>11.305149421969428</c:v>
                </c:pt>
                <c:pt idx="2">
                  <c:v>10.229835576659262</c:v>
                </c:pt>
                <c:pt idx="3">
                  <c:v>10.176190243350192</c:v>
                </c:pt>
                <c:pt idx="4">
                  <c:v>7.7688021047304101</c:v>
                </c:pt>
                <c:pt idx="5">
                  <c:v>5.9304441664205454</c:v>
                </c:pt>
                <c:pt idx="6">
                  <c:v>7.8044021342959846</c:v>
                </c:pt>
                <c:pt idx="7">
                  <c:v>7.3387119249846089</c:v>
                </c:pt>
                <c:pt idx="8">
                  <c:v>7.1366812134185054</c:v>
                </c:pt>
                <c:pt idx="9">
                  <c:v>6.4287656665933612</c:v>
                </c:pt>
                <c:pt idx="10">
                  <c:v>5.8976404480226785</c:v>
                </c:pt>
                <c:pt idx="11">
                  <c:v>5.6087801904483259</c:v>
                </c:pt>
                <c:pt idx="12">
                  <c:v>5.9154261762080829</c:v>
                </c:pt>
                <c:pt idx="13">
                  <c:v>5.1715809744868224</c:v>
                </c:pt>
                <c:pt idx="14">
                  <c:v>4.8098246346705009</c:v>
                </c:pt>
                <c:pt idx="15">
                  <c:v>4.8322486828863642</c:v>
                </c:pt>
                <c:pt idx="16">
                  <c:v>4.9524348964895992</c:v>
                </c:pt>
                <c:pt idx="17">
                  <c:v>4.8759921485692859</c:v>
                </c:pt>
                <c:pt idx="18">
                  <c:v>3.7274047072375804</c:v>
                </c:pt>
                <c:pt idx="19">
                  <c:v>4.2752285060343675</c:v>
                </c:pt>
                <c:pt idx="20">
                  <c:v>3.8936987841534654</c:v>
                </c:pt>
                <c:pt idx="21">
                  <c:v>4.4975094826539941</c:v>
                </c:pt>
                <c:pt idx="22">
                  <c:v>4.5510766171323214</c:v>
                </c:pt>
                <c:pt idx="23">
                  <c:v>3.3053547393972149</c:v>
                </c:pt>
                <c:pt idx="24">
                  <c:v>2.7256554472668393</c:v>
                </c:pt>
                <c:pt idx="25">
                  <c:v>0.85793387997565862</c:v>
                </c:pt>
                <c:pt idx="26">
                  <c:v>1.259701453949158</c:v>
                </c:pt>
                <c:pt idx="27">
                  <c:v>0.95138279455966313</c:v>
                </c:pt>
                <c:pt idx="28">
                  <c:v>0.48533587422581181</c:v>
                </c:pt>
                <c:pt idx="29">
                  <c:v>-0.42463725177356304</c:v>
                </c:pt>
                <c:pt idx="30">
                  <c:v>0.86905160797368097</c:v>
                </c:pt>
                <c:pt idx="31">
                  <c:v>-1.7333303151715551</c:v>
                </c:pt>
                <c:pt idx="32">
                  <c:v>-3.3506090466481786</c:v>
                </c:pt>
                <c:pt idx="33">
                  <c:v>-4.3061284915081766</c:v>
                </c:pt>
                <c:pt idx="34">
                  <c:v>-5.0578973004261947</c:v>
                </c:pt>
                <c:pt idx="35">
                  <c:v>-5.2462765041043857</c:v>
                </c:pt>
                <c:pt idx="36">
                  <c:v>-1.8549246212569259</c:v>
                </c:pt>
                <c:pt idx="37">
                  <c:v>-1.3918335939595794</c:v>
                </c:pt>
                <c:pt idx="38">
                  <c:v>-2.119755384246258</c:v>
                </c:pt>
                <c:pt idx="39">
                  <c:v>-1.074230482395</c:v>
                </c:pt>
                <c:pt idx="40">
                  <c:v>-0.32346109439692627</c:v>
                </c:pt>
                <c:pt idx="41">
                  <c:v>-0.26679265951604636</c:v>
                </c:pt>
                <c:pt idx="42">
                  <c:v>-0.4427346386124742</c:v>
                </c:pt>
                <c:pt idx="43">
                  <c:v>-0.21292475532465049</c:v>
                </c:pt>
                <c:pt idx="44">
                  <c:v>0.96310495017566389</c:v>
                </c:pt>
                <c:pt idx="45">
                  <c:v>2.1333212362026677</c:v>
                </c:pt>
              </c:numCache>
            </c:numRef>
          </c:val>
          <c:smooth val="1"/>
          <c:extLst xmlns:c16r2="http://schemas.microsoft.com/office/drawing/2015/06/chart">
            <c:ext xmlns:c16="http://schemas.microsoft.com/office/drawing/2014/chart" uri="{C3380CC4-5D6E-409C-BE32-E72D297353CC}">
              <c16:uniqueId val="{00000001-660F-4BE4-BA2A-D6E7A7CA9C91}"/>
            </c:ext>
          </c:extLst>
        </c:ser>
        <c:dLbls>
          <c:showLegendKey val="0"/>
          <c:showVal val="0"/>
          <c:showCatName val="0"/>
          <c:showSerName val="0"/>
          <c:showPercent val="0"/>
          <c:showBubbleSize val="0"/>
        </c:dLbls>
        <c:smooth val="0"/>
        <c:axId val="187156904"/>
        <c:axId val="187157296"/>
      </c:lineChart>
      <c:dateAx>
        <c:axId val="187156904"/>
        <c:scaling>
          <c:orientation val="minMax"/>
        </c:scaling>
        <c:delete val="0"/>
        <c:axPos val="b"/>
        <c:numFmt formatCode="mmm\-yy" sourceLinked="1"/>
        <c:majorTickMark val="out"/>
        <c:minorTickMark val="none"/>
        <c:tickLblPos val="low"/>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2"/>
                </a:solidFill>
                <a:latin typeface="+mn-lt"/>
                <a:ea typeface="+mn-ea"/>
                <a:cs typeface="+mn-cs"/>
              </a:defRPr>
            </a:pPr>
            <a:endParaRPr lang="en-US"/>
          </a:p>
        </c:txPr>
        <c:crossAx val="187157296"/>
        <c:crosses val="autoZero"/>
        <c:auto val="1"/>
        <c:lblOffset val="100"/>
        <c:baseTimeUnit val="days"/>
        <c:majorUnit val="3"/>
        <c:majorTimeUnit val="months"/>
      </c:dateAx>
      <c:valAx>
        <c:axId val="187157296"/>
        <c:scaling>
          <c:orientation val="minMax"/>
          <c:max val="16"/>
          <c:min val="-8"/>
        </c:scaling>
        <c:delete val="0"/>
        <c:axPos val="l"/>
        <c:majorGridlines>
          <c:spPr>
            <a:ln w="9525" cap="flat" cmpd="sng" algn="ctr">
              <a:solidFill>
                <a:schemeClr val="tx2">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2"/>
                </a:solidFill>
                <a:latin typeface="+mn-lt"/>
                <a:ea typeface="+mn-ea"/>
                <a:cs typeface="+mn-cs"/>
              </a:defRPr>
            </a:pPr>
            <a:endParaRPr lang="en-US"/>
          </a:p>
        </c:txPr>
        <c:crossAx val="187156904"/>
        <c:crosses val="autoZero"/>
        <c:crossBetween val="between"/>
        <c:majorUnit val="4"/>
      </c:valAx>
      <c:spPr>
        <a:noFill/>
        <a:ln>
          <a:noFill/>
        </a:ln>
        <a:effectLst/>
      </c:spPr>
    </c:plotArea>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400"/>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0813712589938128E-2"/>
          <c:y val="7.4237751087087245E-2"/>
          <c:w val="0.94289010517278382"/>
          <c:h val="0.73153427749983502"/>
        </c:manualLayout>
      </c:layout>
      <c:barChart>
        <c:barDir val="col"/>
        <c:grouping val="clustered"/>
        <c:varyColors val="0"/>
        <c:ser>
          <c:idx val="0"/>
          <c:order val="0"/>
          <c:tx>
            <c:strRef>
              <c:f>Sheet9!$P$18</c:f>
              <c:strCache>
                <c:ptCount val="1"/>
                <c:pt idx="0">
                  <c:v>Gross Fiscal</c:v>
                </c:pt>
              </c:strCache>
            </c:strRef>
          </c:tx>
          <c:spPr>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chemeClr>
              </a:solidFill>
              <a:round/>
            </a:ln>
            <a:effectLst>
              <a:outerShdw blurRad="40000" dist="20000" dir="5400000" rotWithShape="0">
                <a:srgbClr val="000000">
                  <a:alpha val="38000"/>
                </a:srgb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50000"/>
                        <a:lumOff val="5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Sheet9!$O$19:$O$30</c:f>
              <c:strCache>
                <c:ptCount val="12"/>
                <c:pt idx="0">
                  <c:v>2007-08   </c:v>
                </c:pt>
                <c:pt idx="1">
                  <c:v>2008-09   </c:v>
                </c:pt>
                <c:pt idx="2">
                  <c:v>2009-10   </c:v>
                </c:pt>
                <c:pt idx="3">
                  <c:v>2010-11   </c:v>
                </c:pt>
                <c:pt idx="4">
                  <c:v>2011-12   </c:v>
                </c:pt>
                <c:pt idx="5">
                  <c:v>2012-13   </c:v>
                </c:pt>
                <c:pt idx="6">
                  <c:v>2013-14   </c:v>
                </c:pt>
                <c:pt idx="7">
                  <c:v>2014-15   </c:v>
                </c:pt>
                <c:pt idx="8">
                  <c:v>2015-16   </c:v>
                </c:pt>
                <c:pt idx="9">
                  <c:v>2016-17   </c:v>
                </c:pt>
                <c:pt idx="10">
                  <c:v>2017-18  RE</c:v>
                </c:pt>
                <c:pt idx="11">
                  <c:v>2018-19 BE</c:v>
                </c:pt>
              </c:strCache>
            </c:strRef>
          </c:cat>
          <c:val>
            <c:numRef>
              <c:f>Sheet9!$P$19:$P$30</c:f>
              <c:numCache>
                <c:formatCode>0.0</c:formatCode>
                <c:ptCount val="12"/>
                <c:pt idx="0">
                  <c:v>2.5448107012305772</c:v>
                </c:pt>
                <c:pt idx="1">
                  <c:v>5.985581333636941</c:v>
                </c:pt>
                <c:pt idx="2">
                  <c:v>6.4602219231850428</c:v>
                </c:pt>
                <c:pt idx="3">
                  <c:v>4.7994023726525112</c:v>
                </c:pt>
                <c:pt idx="4">
                  <c:v>5.9062567017229171</c:v>
                </c:pt>
                <c:pt idx="5">
                  <c:v>4.9294987332154818</c:v>
                </c:pt>
                <c:pt idx="6">
                  <c:v>4.4764056845626854</c:v>
                </c:pt>
                <c:pt idx="7">
                  <c:v>4.0970377590584759</c:v>
                </c:pt>
                <c:pt idx="8">
                  <c:v>3.8708918730061028</c:v>
                </c:pt>
                <c:pt idx="9">
                  <c:v>3.5025831545432053</c:v>
                </c:pt>
                <c:pt idx="10" formatCode="General">
                  <c:v>3.6</c:v>
                </c:pt>
                <c:pt idx="11" formatCode="General">
                  <c:v>3.3</c:v>
                </c:pt>
              </c:numCache>
            </c:numRef>
          </c:val>
          <c:extLst xmlns:c16r2="http://schemas.microsoft.com/office/drawing/2015/06/chart">
            <c:ext xmlns:c16="http://schemas.microsoft.com/office/drawing/2014/chart" uri="{C3380CC4-5D6E-409C-BE32-E72D297353CC}">
              <c16:uniqueId val="{00000000-987F-4116-A3D3-9FDB2F1BAFB8}"/>
            </c:ext>
          </c:extLst>
        </c:ser>
        <c:ser>
          <c:idx val="1"/>
          <c:order val="1"/>
          <c:tx>
            <c:strRef>
              <c:f>Sheet9!$Q$18</c:f>
              <c:strCache>
                <c:ptCount val="1"/>
                <c:pt idx="0">
                  <c:v>Revenue</c:v>
                </c:pt>
              </c:strCache>
            </c:strRef>
          </c:tx>
          <c:spPr>
            <a:gradFill rotWithShape="1">
              <a:gsLst>
                <a:gs pos="0">
                  <a:schemeClr val="accent2">
                    <a:tint val="50000"/>
                    <a:satMod val="300000"/>
                  </a:schemeClr>
                </a:gs>
                <a:gs pos="35000">
                  <a:schemeClr val="accent2">
                    <a:tint val="37000"/>
                    <a:satMod val="300000"/>
                  </a:schemeClr>
                </a:gs>
                <a:gs pos="100000">
                  <a:schemeClr val="accent2">
                    <a:tint val="15000"/>
                    <a:satMod val="350000"/>
                  </a:schemeClr>
                </a:gs>
              </a:gsLst>
              <a:lin ang="16200000" scaled="1"/>
            </a:gradFill>
            <a:ln w="9525" cap="flat" cmpd="sng" algn="ctr">
              <a:solidFill>
                <a:schemeClr val="accent2">
                  <a:shade val="95000"/>
                </a:schemeClr>
              </a:solidFill>
              <a:round/>
            </a:ln>
            <a:effectLst>
              <a:outerShdw blurRad="40000" dist="20000" dir="5400000" rotWithShape="0">
                <a:srgbClr val="000000">
                  <a:alpha val="38000"/>
                </a:srgb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50000"/>
                        <a:lumOff val="5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Sheet9!$O$19:$O$30</c:f>
              <c:strCache>
                <c:ptCount val="12"/>
                <c:pt idx="0">
                  <c:v>2007-08   </c:v>
                </c:pt>
                <c:pt idx="1">
                  <c:v>2008-09   </c:v>
                </c:pt>
                <c:pt idx="2">
                  <c:v>2009-10   </c:v>
                </c:pt>
                <c:pt idx="3">
                  <c:v>2010-11   </c:v>
                </c:pt>
                <c:pt idx="4">
                  <c:v>2011-12   </c:v>
                </c:pt>
                <c:pt idx="5">
                  <c:v>2012-13   </c:v>
                </c:pt>
                <c:pt idx="6">
                  <c:v>2013-14   </c:v>
                </c:pt>
                <c:pt idx="7">
                  <c:v>2014-15   </c:v>
                </c:pt>
                <c:pt idx="8">
                  <c:v>2015-16   </c:v>
                </c:pt>
                <c:pt idx="9">
                  <c:v>2016-17   </c:v>
                </c:pt>
                <c:pt idx="10">
                  <c:v>2017-18  RE</c:v>
                </c:pt>
                <c:pt idx="11">
                  <c:v>2018-19 BE</c:v>
                </c:pt>
              </c:strCache>
            </c:strRef>
          </c:cat>
          <c:val>
            <c:numRef>
              <c:f>Sheet9!$Q$19:$Q$30</c:f>
              <c:numCache>
                <c:formatCode>0.0</c:formatCode>
                <c:ptCount val="12"/>
                <c:pt idx="0">
                  <c:v>1.0541016905650391</c:v>
                </c:pt>
                <c:pt idx="1">
                  <c:v>4.5033066237447077</c:v>
                </c:pt>
                <c:pt idx="2">
                  <c:v>5.2332055178380035</c:v>
                </c:pt>
                <c:pt idx="3">
                  <c:v>3.2405996057355271</c:v>
                </c:pt>
                <c:pt idx="4">
                  <c:v>4.5138869315510561</c:v>
                </c:pt>
                <c:pt idx="5">
                  <c:v>3.663329846657831</c:v>
                </c:pt>
                <c:pt idx="6">
                  <c:v>3.1784155703235069</c:v>
                </c:pt>
                <c:pt idx="7">
                  <c:v>2.9316666137839875</c:v>
                </c:pt>
                <c:pt idx="8">
                  <c:v>2.4900833478542608</c:v>
                </c:pt>
                <c:pt idx="9">
                  <c:v>2.1</c:v>
                </c:pt>
                <c:pt idx="10">
                  <c:v>2.6</c:v>
                </c:pt>
                <c:pt idx="11">
                  <c:v>2.2000000000000002</c:v>
                </c:pt>
              </c:numCache>
            </c:numRef>
          </c:val>
          <c:extLst xmlns:c16r2="http://schemas.microsoft.com/office/drawing/2015/06/chart">
            <c:ext xmlns:c16="http://schemas.microsoft.com/office/drawing/2014/chart" uri="{C3380CC4-5D6E-409C-BE32-E72D297353CC}">
              <c16:uniqueId val="{00000001-987F-4116-A3D3-9FDB2F1BAFB8}"/>
            </c:ext>
          </c:extLst>
        </c:ser>
        <c:dLbls>
          <c:dLblPos val="outEnd"/>
          <c:showLegendKey val="0"/>
          <c:showVal val="1"/>
          <c:showCatName val="0"/>
          <c:showSerName val="0"/>
          <c:showPercent val="0"/>
          <c:showBubbleSize val="0"/>
        </c:dLbls>
        <c:gapWidth val="100"/>
        <c:overlap val="-24"/>
        <c:axId val="189000096"/>
        <c:axId val="189000488"/>
      </c:barChart>
      <c:catAx>
        <c:axId val="1890000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50000"/>
                    <a:lumOff val="50000"/>
                  </a:schemeClr>
                </a:solidFill>
                <a:latin typeface="+mn-lt"/>
                <a:ea typeface="+mn-ea"/>
                <a:cs typeface="+mn-cs"/>
              </a:defRPr>
            </a:pPr>
            <a:endParaRPr lang="en-US"/>
          </a:p>
        </c:txPr>
        <c:crossAx val="189000488"/>
        <c:crosses val="autoZero"/>
        <c:auto val="1"/>
        <c:lblAlgn val="ctr"/>
        <c:lblOffset val="100"/>
        <c:noMultiLvlLbl val="0"/>
      </c:catAx>
      <c:valAx>
        <c:axId val="189000488"/>
        <c:scaling>
          <c:orientation val="minMax"/>
        </c:scaling>
        <c:delete val="1"/>
        <c:axPos val="l"/>
        <c:numFmt formatCode="0.0" sourceLinked="1"/>
        <c:majorTickMark val="none"/>
        <c:minorTickMark val="none"/>
        <c:tickLblPos val="nextTo"/>
        <c:crossAx val="189000096"/>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600" b="1" i="0" u="none" strike="noStrike" kern="1200" baseline="0">
              <a:solidFill>
                <a:schemeClr val="tx1">
                  <a:lumMod val="50000"/>
                  <a:lumOff val="50000"/>
                </a:schemeClr>
              </a:solidFill>
              <a:latin typeface="+mn-lt"/>
              <a:ea typeface="+mn-ea"/>
              <a:cs typeface="+mn-cs"/>
            </a:defRPr>
          </a:pPr>
          <a:endParaRPr lang="en-US"/>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400"/>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'[Copy of Book1.xlsx]Sheet7'!$B$1</c:f>
              <c:strCache>
                <c:ptCount val="1"/>
                <c:pt idx="0">
                  <c:v>Exports</c:v>
                </c:pt>
              </c:strCache>
            </c:strRef>
          </c:tx>
          <c:spPr>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chemeClr>
              </a:solidFill>
              <a:round/>
            </a:ln>
            <a:effectLst>
              <a:outerShdw blurRad="40000" dist="20000" dir="5400000" rotWithShape="0">
                <a:srgbClr val="000000">
                  <a:alpha val="38000"/>
                </a:srgbClr>
              </a:outerShdw>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1">
                        <a:lumMod val="50000"/>
                        <a:lumOff val="5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'[Copy of Book1.xlsx]Sheet7'!$A$2:$A$18</c:f>
              <c:strCache>
                <c:ptCount val="17"/>
                <c:pt idx="0">
                  <c:v>2000-01   </c:v>
                </c:pt>
                <c:pt idx="1">
                  <c:v>2001-02   </c:v>
                </c:pt>
                <c:pt idx="2">
                  <c:v>2002-03   </c:v>
                </c:pt>
                <c:pt idx="3">
                  <c:v>2003-04   </c:v>
                </c:pt>
                <c:pt idx="4">
                  <c:v>2004-05   </c:v>
                </c:pt>
                <c:pt idx="5">
                  <c:v>2005-06   </c:v>
                </c:pt>
                <c:pt idx="6">
                  <c:v>2006-07   </c:v>
                </c:pt>
                <c:pt idx="7">
                  <c:v>2007-08   </c:v>
                </c:pt>
                <c:pt idx="8">
                  <c:v>2008-09   </c:v>
                </c:pt>
                <c:pt idx="9">
                  <c:v>2009-10   </c:v>
                </c:pt>
                <c:pt idx="10">
                  <c:v>2010-11   </c:v>
                </c:pt>
                <c:pt idx="11">
                  <c:v>2011-12   </c:v>
                </c:pt>
                <c:pt idx="12">
                  <c:v>2012-13   </c:v>
                </c:pt>
                <c:pt idx="13">
                  <c:v>2013-14   </c:v>
                </c:pt>
                <c:pt idx="14">
                  <c:v>2014-15   </c:v>
                </c:pt>
                <c:pt idx="15">
                  <c:v>2015-16   </c:v>
                </c:pt>
                <c:pt idx="16">
                  <c:v>2016-17   </c:v>
                </c:pt>
              </c:strCache>
            </c:strRef>
          </c:cat>
          <c:val>
            <c:numRef>
              <c:f>'[Copy of Book1.xlsx]Sheet7'!$B$2:$B$18</c:f>
              <c:numCache>
                <c:formatCode>0.0</c:formatCode>
                <c:ptCount val="17"/>
                <c:pt idx="0">
                  <c:v>16.332684704279803</c:v>
                </c:pt>
                <c:pt idx="1">
                  <c:v>16.488903132421701</c:v>
                </c:pt>
                <c:pt idx="2">
                  <c:v>18.24827792315423</c:v>
                </c:pt>
                <c:pt idx="3">
                  <c:v>19.33230406584121</c:v>
                </c:pt>
                <c:pt idx="4">
                  <c:v>21.384648552884777</c:v>
                </c:pt>
                <c:pt idx="5">
                  <c:v>23.377247169183473</c:v>
                </c:pt>
                <c:pt idx="6">
                  <c:v>25.61332487020066</c:v>
                </c:pt>
                <c:pt idx="7">
                  <c:v>25.38747044869854</c:v>
                </c:pt>
                <c:pt idx="8">
                  <c:v>28.923134355423731</c:v>
                </c:pt>
                <c:pt idx="9">
                  <c:v>25.284971789814705</c:v>
                </c:pt>
                <c:pt idx="10">
                  <c:v>26.115920184298407</c:v>
                </c:pt>
                <c:pt idx="11">
                  <c:v>29.028181419189046</c:v>
                </c:pt>
                <c:pt idx="12">
                  <c:v>29.028346779777209</c:v>
                </c:pt>
                <c:pt idx="13">
                  <c:v>29.776205396002041</c:v>
                </c:pt>
                <c:pt idx="14">
                  <c:v>27.36821805008368</c:v>
                </c:pt>
                <c:pt idx="15">
                  <c:v>23.844613676695442</c:v>
                </c:pt>
                <c:pt idx="16">
                  <c:v>22.914448044783121</c:v>
                </c:pt>
              </c:numCache>
            </c:numRef>
          </c:val>
          <c:extLst xmlns:c16r2="http://schemas.microsoft.com/office/drawing/2015/06/chart">
            <c:ext xmlns:c16="http://schemas.microsoft.com/office/drawing/2014/chart" uri="{C3380CC4-5D6E-409C-BE32-E72D297353CC}">
              <c16:uniqueId val="{00000000-62B3-4355-AC69-25E67B484E2A}"/>
            </c:ext>
          </c:extLst>
        </c:ser>
        <c:dLbls>
          <c:dLblPos val="outEnd"/>
          <c:showLegendKey val="0"/>
          <c:showVal val="1"/>
          <c:showCatName val="0"/>
          <c:showSerName val="0"/>
          <c:showPercent val="0"/>
          <c:showBubbleSize val="0"/>
        </c:dLbls>
        <c:gapWidth val="100"/>
        <c:overlap val="-24"/>
        <c:axId val="189001272"/>
        <c:axId val="189001664"/>
      </c:barChart>
      <c:catAx>
        <c:axId val="1890012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50000"/>
                    <a:lumOff val="50000"/>
                  </a:schemeClr>
                </a:solidFill>
                <a:latin typeface="+mn-lt"/>
                <a:ea typeface="+mn-ea"/>
                <a:cs typeface="+mn-cs"/>
              </a:defRPr>
            </a:pPr>
            <a:endParaRPr lang="en-US"/>
          </a:p>
        </c:txPr>
        <c:crossAx val="189001664"/>
        <c:crosses val="autoZero"/>
        <c:auto val="1"/>
        <c:lblAlgn val="ctr"/>
        <c:lblOffset val="100"/>
        <c:noMultiLvlLbl val="0"/>
      </c:catAx>
      <c:valAx>
        <c:axId val="189001664"/>
        <c:scaling>
          <c:orientation val="minMax"/>
        </c:scaling>
        <c:delete val="1"/>
        <c:axPos val="l"/>
        <c:numFmt formatCode="0.0" sourceLinked="1"/>
        <c:majorTickMark val="none"/>
        <c:minorTickMark val="none"/>
        <c:tickLblPos val="nextTo"/>
        <c:crossAx val="189001272"/>
        <c:crosses val="autoZero"/>
        <c:crossBetween val="between"/>
      </c:valAx>
      <c:spPr>
        <a:noFill/>
        <a:ln>
          <a:noFill/>
        </a:ln>
        <a:effectLst/>
      </c:spPr>
    </c:plotArea>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400"/>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6">
  <cs:axisTitle>
    <cs:lnRef idx="0"/>
    <cs:fillRef idx="0"/>
    <cs:effectRef idx="0"/>
    <cs:fontRef idx="minor">
      <a:schemeClr val="tx1">
        <a:lumMod val="50000"/>
        <a:lumOff val="50000"/>
      </a:schemeClr>
    </cs:fontRef>
    <cs:defRPr sz="1197" kern="1200" cap="all"/>
  </cs:axisTitle>
  <cs:category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50000"/>
        <a:lumOff val="50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
  <cs:dataPoint3D>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3D>
  <cs:dataPointLine>
    <cs:lnRef idx="0">
      <cs:styleClr val="auto"/>
    </cs:lnRef>
    <cs:fillRef idx="2">
      <cs:styleClr val="auto"/>
    </cs:fillRef>
    <cs:effectRef idx="1"/>
    <cs:fontRef idx="minor">
      <a:schemeClr val="dk1"/>
    </cs:fontRef>
    <cs:spPr>
      <a:ln w="15875" cap="rnd">
        <a:solidFill>
          <a:schemeClr val="phClr"/>
        </a:solidFill>
        <a:round/>
      </a:ln>
    </cs:spPr>
  </cs:dataPointLine>
  <cs:dataPointMarker>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Marker>
  <cs:dataPointMarkerLayout symbol="circle" size="4"/>
  <cs:dataPointWireframe>
    <cs:lnRef idx="0">
      <cs:styleClr val="auto"/>
    </cs:lnRef>
    <cs:fillRef idx="2"/>
    <cs:effectRef idx="0"/>
    <cs:fontRef idx="minor">
      <a:schemeClr val="dk1"/>
    </cs:fontRef>
    <cs:spPr>
      <a:ln w="9525" cap="rnd">
        <a:solidFill>
          <a:schemeClr val="phClr"/>
        </a:solidFill>
        <a:round/>
      </a:ln>
    </cs:spPr>
  </cs:dataPointWireframe>
  <cs:dataTable>
    <cs:lnRef idx="0"/>
    <cs:fillRef idx="0"/>
    <cs:effectRef idx="0"/>
    <cs:fontRef idx="minor">
      <a:schemeClr val="tx1">
        <a:lumMod val="50000"/>
        <a:lumOff val="50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prstDash val="dash"/>
      </a:ln>
    </cs:spPr>
  </cs:dropLine>
  <cs:errorBar>
    <cs:lnRef idx="0"/>
    <cs:fillRef idx="0"/>
    <cs:effectRef idx="0"/>
    <cs:fontRef idx="minor">
      <a:schemeClr val="dk1"/>
    </cs:fontRef>
    <cs:spPr>
      <a:ln w="9525">
        <a:solidFill>
          <a:schemeClr val="tx1">
            <a:lumMod val="50000"/>
            <a:lumOff val="50000"/>
          </a:schemeClr>
        </a:solidFill>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50000"/>
        <a:lumOff val="50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prstDash val="dash"/>
      </a:ln>
    </cs:spPr>
  </cs:seriesLine>
  <cs:title>
    <cs:lnRef idx="0"/>
    <cs:fillRef idx="0"/>
    <cs:effectRef idx="0"/>
    <cs:fontRef idx="minor">
      <a:schemeClr val="tx1">
        <a:lumMod val="50000"/>
        <a:lumOff val="50000"/>
      </a:schemeClr>
    </cs:fontRef>
    <cs:defRPr sz="1862" kern="1200" cap="none" spc="20" baseline="0"/>
  </cs:title>
  <cs:trendline>
    <cs:lnRef idx="0">
      <cs:styleClr val="auto"/>
    </cs:lnRef>
    <cs:fillRef idx="2"/>
    <cs:effectRef idx="0"/>
    <cs:fontRef idx="minor">
      <a:schemeClr val="dk1"/>
    </cs:fontRef>
    <cs:spPr>
      <a:ln w="9525" cap="rnd">
        <a:solidFill>
          <a:schemeClr val="phClr"/>
        </a:solidFill>
      </a:ln>
    </cs:spPr>
  </cs:trendline>
  <cs:trendlineLabel>
    <cs:lnRef idx="0"/>
    <cs:fillRef idx="0"/>
    <cs:effectRef idx="0"/>
    <cs:fontRef idx="minor">
      <a:schemeClr val="tx1">
        <a:lumMod val="50000"/>
        <a:lumOff val="50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50000"/>
        <a:lumOff val="50000"/>
      </a:schemeClr>
    </cs:fontRef>
    <cs:defRPr sz="1197" kern="1200"/>
  </cs:valueAxis>
  <cs:wall>
    <cs:lnRef idx="0"/>
    <cs:fillRef idx="0"/>
    <cs:effectRef idx="0"/>
    <cs:fontRef idx="minor">
      <a:schemeClr val="dk1"/>
    </cs:fontRef>
  </cs:wall>
</cs:chartStyle>
</file>

<file path=ppt/charts/style10.xml><?xml version="1.0" encoding="utf-8"?>
<cs:chartStyle xmlns:cs="http://schemas.microsoft.com/office/drawing/2012/chartStyle" xmlns:a="http://schemas.openxmlformats.org/drawingml/2006/main" id="206">
  <cs:axisTitle>
    <cs:lnRef idx="0"/>
    <cs:fillRef idx="0"/>
    <cs:effectRef idx="0"/>
    <cs:fontRef idx="minor">
      <a:schemeClr val="tx1">
        <a:lumMod val="50000"/>
        <a:lumOff val="50000"/>
      </a:schemeClr>
    </cs:fontRef>
    <cs:defRPr sz="1197" kern="1200" cap="all"/>
  </cs:axisTitle>
  <cs:category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50000"/>
        <a:lumOff val="50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
  <cs:dataPoint3D>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3D>
  <cs:dataPointLine>
    <cs:lnRef idx="0">
      <cs:styleClr val="auto"/>
    </cs:lnRef>
    <cs:fillRef idx="2">
      <cs:styleClr val="auto"/>
    </cs:fillRef>
    <cs:effectRef idx="1"/>
    <cs:fontRef idx="minor">
      <a:schemeClr val="dk1"/>
    </cs:fontRef>
    <cs:spPr>
      <a:ln w="15875" cap="rnd">
        <a:solidFill>
          <a:schemeClr val="phClr"/>
        </a:solidFill>
        <a:round/>
      </a:ln>
    </cs:spPr>
  </cs:dataPointLine>
  <cs:dataPointMarker>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Marker>
  <cs:dataPointMarkerLayout symbol="circle" size="4"/>
  <cs:dataPointWireframe>
    <cs:lnRef idx="0">
      <cs:styleClr val="auto"/>
    </cs:lnRef>
    <cs:fillRef idx="2"/>
    <cs:effectRef idx="0"/>
    <cs:fontRef idx="minor">
      <a:schemeClr val="dk1"/>
    </cs:fontRef>
    <cs:spPr>
      <a:ln w="9525" cap="rnd">
        <a:solidFill>
          <a:schemeClr val="phClr"/>
        </a:solidFill>
        <a:round/>
      </a:ln>
    </cs:spPr>
  </cs:dataPointWireframe>
  <cs:dataTable>
    <cs:lnRef idx="0"/>
    <cs:fillRef idx="0"/>
    <cs:effectRef idx="0"/>
    <cs:fontRef idx="minor">
      <a:schemeClr val="tx1">
        <a:lumMod val="50000"/>
        <a:lumOff val="50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prstDash val="dash"/>
      </a:ln>
    </cs:spPr>
  </cs:dropLine>
  <cs:errorBar>
    <cs:lnRef idx="0"/>
    <cs:fillRef idx="0"/>
    <cs:effectRef idx="0"/>
    <cs:fontRef idx="minor">
      <a:schemeClr val="dk1"/>
    </cs:fontRef>
    <cs:spPr>
      <a:ln w="9525">
        <a:solidFill>
          <a:schemeClr val="tx1">
            <a:lumMod val="50000"/>
            <a:lumOff val="50000"/>
          </a:schemeClr>
        </a:solidFill>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50000"/>
        <a:lumOff val="50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prstDash val="dash"/>
      </a:ln>
    </cs:spPr>
  </cs:seriesLine>
  <cs:title>
    <cs:lnRef idx="0"/>
    <cs:fillRef idx="0"/>
    <cs:effectRef idx="0"/>
    <cs:fontRef idx="minor">
      <a:schemeClr val="tx1">
        <a:lumMod val="50000"/>
        <a:lumOff val="50000"/>
      </a:schemeClr>
    </cs:fontRef>
    <cs:defRPr sz="1862" kern="1200" cap="none" spc="20" baseline="0"/>
  </cs:title>
  <cs:trendline>
    <cs:lnRef idx="0">
      <cs:styleClr val="auto"/>
    </cs:lnRef>
    <cs:fillRef idx="2"/>
    <cs:effectRef idx="0"/>
    <cs:fontRef idx="minor">
      <a:schemeClr val="dk1"/>
    </cs:fontRef>
    <cs:spPr>
      <a:ln w="9525" cap="rnd">
        <a:solidFill>
          <a:schemeClr val="phClr"/>
        </a:solidFill>
      </a:ln>
    </cs:spPr>
  </cs:trendline>
  <cs:trendlineLabel>
    <cs:lnRef idx="0"/>
    <cs:fillRef idx="0"/>
    <cs:effectRef idx="0"/>
    <cs:fontRef idx="minor">
      <a:schemeClr val="tx1">
        <a:lumMod val="50000"/>
        <a:lumOff val="50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50000"/>
        <a:lumOff val="50000"/>
      </a:schemeClr>
    </cs:fontRef>
    <cs:defRPr sz="1197" kern="1200"/>
  </cs:valueAxis>
  <cs:wall>
    <cs:lnRef idx="0"/>
    <cs:fillRef idx="0"/>
    <cs:effectRef idx="0"/>
    <cs:fontRef idx="minor">
      <a:schemeClr val="dk1"/>
    </cs:fontRef>
  </cs:wall>
</cs:chartStyle>
</file>

<file path=ppt/charts/style11.xml><?xml version="1.0" encoding="utf-8"?>
<cs:chartStyle xmlns:cs="http://schemas.microsoft.com/office/drawing/2012/chartStyle" xmlns:a="http://schemas.openxmlformats.org/drawingml/2006/main" id="280">
  <cs:axisTitle>
    <cs:lnRef idx="0"/>
    <cs:fillRef idx="0"/>
    <cs:effectRef idx="0"/>
    <cs:fontRef idx="minor">
      <a:schemeClr val="tx1">
        <a:lumMod val="50000"/>
        <a:lumOff val="50000"/>
      </a:schemeClr>
    </cs:fontRef>
    <cs:defRPr sz="1197" kern="1200" cap="all"/>
  </cs:axisTitle>
  <cs:category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50000"/>
        <a:lumOff val="50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
  <cs:dataPoint3D>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3D>
  <cs:dataPointLine>
    <cs:lnRef idx="0">
      <cs:styleClr val="auto"/>
    </cs:lnRef>
    <cs:fillRef idx="2">
      <cs:styleClr val="auto"/>
    </cs:fillRef>
    <cs:effectRef idx="1"/>
    <cs:fontRef idx="minor">
      <a:schemeClr val="dk1"/>
    </cs:fontRef>
    <cs:spPr>
      <a:ln w="15875" cap="rnd">
        <a:solidFill>
          <a:schemeClr val="phClr"/>
        </a:solidFill>
        <a:round/>
      </a:ln>
    </cs:spPr>
  </cs:dataPointLine>
  <cs:dataPointMarker>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Marker>
  <cs:dataPointMarkerLayout symbol="circle" size="4"/>
  <cs:dataPointWireframe>
    <cs:lnRef idx="0">
      <cs:styleClr val="auto"/>
    </cs:lnRef>
    <cs:fillRef idx="2"/>
    <cs:effectRef idx="0"/>
    <cs:fontRef idx="minor">
      <a:schemeClr val="dk1"/>
    </cs:fontRef>
    <cs:spPr>
      <a:ln w="9525" cap="rnd">
        <a:solidFill>
          <a:schemeClr val="phClr"/>
        </a:solidFill>
        <a:round/>
      </a:ln>
    </cs:spPr>
  </cs:dataPointWireframe>
  <cs:dataTable>
    <cs:lnRef idx="0"/>
    <cs:fillRef idx="0"/>
    <cs:effectRef idx="0"/>
    <cs:fontRef idx="minor">
      <a:schemeClr val="tx1">
        <a:lumMod val="50000"/>
        <a:lumOff val="50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prstDash val="dash"/>
      </a:ln>
    </cs:spPr>
  </cs:dropLine>
  <cs:errorBar>
    <cs:lnRef idx="0"/>
    <cs:fillRef idx="0"/>
    <cs:effectRef idx="0"/>
    <cs:fontRef idx="minor">
      <a:schemeClr val="dk1"/>
    </cs:fontRef>
    <cs:spPr>
      <a:ln w="9525">
        <a:solidFill>
          <a:schemeClr val="tx1">
            <a:lumMod val="50000"/>
            <a:lumOff val="50000"/>
          </a:schemeClr>
        </a:solidFill>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50000"/>
        <a:lumOff val="50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prstDash val="dash"/>
      </a:ln>
    </cs:spPr>
  </cs:seriesLine>
  <cs:title>
    <cs:lnRef idx="0"/>
    <cs:fillRef idx="0"/>
    <cs:effectRef idx="0"/>
    <cs:fontRef idx="minor">
      <a:schemeClr val="tx1">
        <a:lumMod val="50000"/>
        <a:lumOff val="50000"/>
      </a:schemeClr>
    </cs:fontRef>
    <cs:defRPr sz="1862" kern="1200" cap="none" spc="20" baseline="0"/>
  </cs:title>
  <cs:trendline>
    <cs:lnRef idx="0">
      <cs:styleClr val="auto"/>
    </cs:lnRef>
    <cs:fillRef idx="2"/>
    <cs:effectRef idx="0"/>
    <cs:fontRef idx="minor">
      <a:schemeClr val="dk1"/>
    </cs:fontRef>
    <cs:spPr>
      <a:ln w="9525" cap="rnd">
        <a:solidFill>
          <a:schemeClr val="phClr"/>
        </a:solidFill>
      </a:ln>
    </cs:spPr>
  </cs:trendline>
  <cs:trendlineLabel>
    <cs:lnRef idx="0"/>
    <cs:fillRef idx="0"/>
    <cs:effectRef idx="0"/>
    <cs:fontRef idx="minor">
      <a:schemeClr val="tx1">
        <a:lumMod val="50000"/>
        <a:lumOff val="50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50000"/>
        <a:lumOff val="50000"/>
      </a:schemeClr>
    </cs:fontRef>
    <cs:defRPr sz="1197" kern="1200"/>
  </cs:valueAxis>
  <cs:wall>
    <cs:lnRef idx="0"/>
    <cs:fillRef idx="0"/>
    <cs:effectRef idx="0"/>
    <cs:fontRef idx="minor">
      <a:schemeClr val="dk1"/>
    </cs:fontRef>
  </cs:wall>
</cs:chartStyle>
</file>

<file path=ppt/charts/style12.xml><?xml version="1.0" encoding="utf-8"?>
<cs:chartStyle xmlns:cs="http://schemas.microsoft.com/office/drawing/2012/chartStyle" xmlns:a="http://schemas.openxmlformats.org/drawingml/2006/main" id="206">
  <cs:axisTitle>
    <cs:lnRef idx="0"/>
    <cs:fillRef idx="0"/>
    <cs:effectRef idx="0"/>
    <cs:fontRef idx="minor">
      <a:schemeClr val="tx1">
        <a:lumMod val="50000"/>
        <a:lumOff val="50000"/>
      </a:schemeClr>
    </cs:fontRef>
    <cs:defRPr sz="1197" kern="1200" cap="all"/>
  </cs:axisTitle>
  <cs:category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50000"/>
        <a:lumOff val="50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
  <cs:dataPoint3D>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3D>
  <cs:dataPointLine>
    <cs:lnRef idx="0">
      <cs:styleClr val="auto"/>
    </cs:lnRef>
    <cs:fillRef idx="2">
      <cs:styleClr val="auto"/>
    </cs:fillRef>
    <cs:effectRef idx="1"/>
    <cs:fontRef idx="minor">
      <a:schemeClr val="dk1"/>
    </cs:fontRef>
    <cs:spPr>
      <a:ln w="15875" cap="rnd">
        <a:solidFill>
          <a:schemeClr val="phClr"/>
        </a:solidFill>
        <a:round/>
      </a:ln>
    </cs:spPr>
  </cs:dataPointLine>
  <cs:dataPointMarker>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Marker>
  <cs:dataPointMarkerLayout symbol="circle" size="4"/>
  <cs:dataPointWireframe>
    <cs:lnRef idx="0">
      <cs:styleClr val="auto"/>
    </cs:lnRef>
    <cs:fillRef idx="2"/>
    <cs:effectRef idx="0"/>
    <cs:fontRef idx="minor">
      <a:schemeClr val="dk1"/>
    </cs:fontRef>
    <cs:spPr>
      <a:ln w="9525" cap="rnd">
        <a:solidFill>
          <a:schemeClr val="phClr"/>
        </a:solidFill>
        <a:round/>
      </a:ln>
    </cs:spPr>
  </cs:dataPointWireframe>
  <cs:dataTable>
    <cs:lnRef idx="0"/>
    <cs:fillRef idx="0"/>
    <cs:effectRef idx="0"/>
    <cs:fontRef idx="minor">
      <a:schemeClr val="tx1">
        <a:lumMod val="50000"/>
        <a:lumOff val="50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prstDash val="dash"/>
      </a:ln>
    </cs:spPr>
  </cs:dropLine>
  <cs:errorBar>
    <cs:lnRef idx="0"/>
    <cs:fillRef idx="0"/>
    <cs:effectRef idx="0"/>
    <cs:fontRef idx="minor">
      <a:schemeClr val="dk1"/>
    </cs:fontRef>
    <cs:spPr>
      <a:ln w="9525">
        <a:solidFill>
          <a:schemeClr val="tx1">
            <a:lumMod val="50000"/>
            <a:lumOff val="50000"/>
          </a:schemeClr>
        </a:solidFill>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50000"/>
        <a:lumOff val="50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prstDash val="dash"/>
      </a:ln>
    </cs:spPr>
  </cs:seriesLine>
  <cs:title>
    <cs:lnRef idx="0"/>
    <cs:fillRef idx="0"/>
    <cs:effectRef idx="0"/>
    <cs:fontRef idx="minor">
      <a:schemeClr val="tx1">
        <a:lumMod val="50000"/>
        <a:lumOff val="50000"/>
      </a:schemeClr>
    </cs:fontRef>
    <cs:defRPr sz="1862" kern="1200" cap="none" spc="20" baseline="0"/>
  </cs:title>
  <cs:trendline>
    <cs:lnRef idx="0">
      <cs:styleClr val="auto"/>
    </cs:lnRef>
    <cs:fillRef idx="2"/>
    <cs:effectRef idx="0"/>
    <cs:fontRef idx="minor">
      <a:schemeClr val="dk1"/>
    </cs:fontRef>
    <cs:spPr>
      <a:ln w="9525" cap="rnd">
        <a:solidFill>
          <a:schemeClr val="phClr"/>
        </a:solidFill>
      </a:ln>
    </cs:spPr>
  </cs:trendline>
  <cs:trendlineLabel>
    <cs:lnRef idx="0"/>
    <cs:fillRef idx="0"/>
    <cs:effectRef idx="0"/>
    <cs:fontRef idx="minor">
      <a:schemeClr val="tx1">
        <a:lumMod val="50000"/>
        <a:lumOff val="50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50000"/>
        <a:lumOff val="50000"/>
      </a:schemeClr>
    </cs:fontRef>
    <cs:defRPr sz="1197" kern="1200"/>
  </cs:valueAxis>
  <cs:wall>
    <cs:lnRef idx="0"/>
    <cs:fillRef idx="0"/>
    <cs:effectRef idx="0"/>
    <cs:fontRef idx="minor">
      <a:schemeClr val="dk1"/>
    </cs:fontRef>
  </cs:wall>
</cs:chartStyle>
</file>

<file path=ppt/charts/style13.xml><?xml version="1.0" encoding="utf-8"?>
<cs:chartStyle xmlns:cs="http://schemas.microsoft.com/office/drawing/2012/chartStyle" xmlns:a="http://schemas.openxmlformats.org/drawingml/2006/main" id="206">
  <cs:axisTitle>
    <cs:lnRef idx="0"/>
    <cs:fillRef idx="0"/>
    <cs:effectRef idx="0"/>
    <cs:fontRef idx="minor">
      <a:schemeClr val="tx1">
        <a:lumMod val="50000"/>
        <a:lumOff val="50000"/>
      </a:schemeClr>
    </cs:fontRef>
    <cs:defRPr sz="1197" kern="1200" cap="all"/>
  </cs:axisTitle>
  <cs:category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50000"/>
        <a:lumOff val="50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
  <cs:dataPoint3D>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3D>
  <cs:dataPointLine>
    <cs:lnRef idx="0">
      <cs:styleClr val="auto"/>
    </cs:lnRef>
    <cs:fillRef idx="2">
      <cs:styleClr val="auto"/>
    </cs:fillRef>
    <cs:effectRef idx="1"/>
    <cs:fontRef idx="minor">
      <a:schemeClr val="dk1"/>
    </cs:fontRef>
    <cs:spPr>
      <a:ln w="15875" cap="rnd">
        <a:solidFill>
          <a:schemeClr val="phClr"/>
        </a:solidFill>
        <a:round/>
      </a:ln>
    </cs:spPr>
  </cs:dataPointLine>
  <cs:dataPointMarker>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Marker>
  <cs:dataPointMarkerLayout symbol="circle" size="4"/>
  <cs:dataPointWireframe>
    <cs:lnRef idx="0">
      <cs:styleClr val="auto"/>
    </cs:lnRef>
    <cs:fillRef idx="2"/>
    <cs:effectRef idx="0"/>
    <cs:fontRef idx="minor">
      <a:schemeClr val="dk1"/>
    </cs:fontRef>
    <cs:spPr>
      <a:ln w="9525" cap="rnd">
        <a:solidFill>
          <a:schemeClr val="phClr"/>
        </a:solidFill>
        <a:round/>
      </a:ln>
    </cs:spPr>
  </cs:dataPointWireframe>
  <cs:dataTable>
    <cs:lnRef idx="0"/>
    <cs:fillRef idx="0"/>
    <cs:effectRef idx="0"/>
    <cs:fontRef idx="minor">
      <a:schemeClr val="tx1">
        <a:lumMod val="50000"/>
        <a:lumOff val="50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prstDash val="dash"/>
      </a:ln>
    </cs:spPr>
  </cs:dropLine>
  <cs:errorBar>
    <cs:lnRef idx="0"/>
    <cs:fillRef idx="0"/>
    <cs:effectRef idx="0"/>
    <cs:fontRef idx="minor">
      <a:schemeClr val="dk1"/>
    </cs:fontRef>
    <cs:spPr>
      <a:ln w="9525">
        <a:solidFill>
          <a:schemeClr val="tx1">
            <a:lumMod val="50000"/>
            <a:lumOff val="50000"/>
          </a:schemeClr>
        </a:solidFill>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50000"/>
        <a:lumOff val="50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prstDash val="dash"/>
      </a:ln>
    </cs:spPr>
  </cs:seriesLine>
  <cs:title>
    <cs:lnRef idx="0"/>
    <cs:fillRef idx="0"/>
    <cs:effectRef idx="0"/>
    <cs:fontRef idx="minor">
      <a:schemeClr val="tx1">
        <a:lumMod val="50000"/>
        <a:lumOff val="50000"/>
      </a:schemeClr>
    </cs:fontRef>
    <cs:defRPr sz="1862" kern="1200" cap="none" spc="20" baseline="0"/>
  </cs:title>
  <cs:trendline>
    <cs:lnRef idx="0">
      <cs:styleClr val="auto"/>
    </cs:lnRef>
    <cs:fillRef idx="2"/>
    <cs:effectRef idx="0"/>
    <cs:fontRef idx="minor">
      <a:schemeClr val="dk1"/>
    </cs:fontRef>
    <cs:spPr>
      <a:ln w="9525" cap="rnd">
        <a:solidFill>
          <a:schemeClr val="phClr"/>
        </a:solidFill>
      </a:ln>
    </cs:spPr>
  </cs:trendline>
  <cs:trendlineLabel>
    <cs:lnRef idx="0"/>
    <cs:fillRef idx="0"/>
    <cs:effectRef idx="0"/>
    <cs:fontRef idx="minor">
      <a:schemeClr val="tx1">
        <a:lumMod val="50000"/>
        <a:lumOff val="50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50000"/>
        <a:lumOff val="50000"/>
      </a:schemeClr>
    </cs:fontRef>
    <cs:defRPr sz="1197"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06">
  <cs:axisTitle>
    <cs:lnRef idx="0"/>
    <cs:fillRef idx="0"/>
    <cs:effectRef idx="0"/>
    <cs:fontRef idx="minor">
      <a:schemeClr val="tx1">
        <a:lumMod val="50000"/>
        <a:lumOff val="50000"/>
      </a:schemeClr>
    </cs:fontRef>
    <cs:defRPr sz="1197" kern="1200" cap="all"/>
  </cs:axisTitle>
  <cs:category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50000"/>
        <a:lumOff val="50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
  <cs:dataPoint3D>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3D>
  <cs:dataPointLine>
    <cs:lnRef idx="0">
      <cs:styleClr val="auto"/>
    </cs:lnRef>
    <cs:fillRef idx="2">
      <cs:styleClr val="auto"/>
    </cs:fillRef>
    <cs:effectRef idx="1"/>
    <cs:fontRef idx="minor">
      <a:schemeClr val="dk1"/>
    </cs:fontRef>
    <cs:spPr>
      <a:ln w="15875" cap="rnd">
        <a:solidFill>
          <a:schemeClr val="phClr"/>
        </a:solidFill>
        <a:round/>
      </a:ln>
    </cs:spPr>
  </cs:dataPointLine>
  <cs:dataPointMarker>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Marker>
  <cs:dataPointMarkerLayout symbol="circle" size="4"/>
  <cs:dataPointWireframe>
    <cs:lnRef idx="0">
      <cs:styleClr val="auto"/>
    </cs:lnRef>
    <cs:fillRef idx="2"/>
    <cs:effectRef idx="0"/>
    <cs:fontRef idx="minor">
      <a:schemeClr val="dk1"/>
    </cs:fontRef>
    <cs:spPr>
      <a:ln w="9525" cap="rnd">
        <a:solidFill>
          <a:schemeClr val="phClr"/>
        </a:solidFill>
        <a:round/>
      </a:ln>
    </cs:spPr>
  </cs:dataPointWireframe>
  <cs:dataTable>
    <cs:lnRef idx="0"/>
    <cs:fillRef idx="0"/>
    <cs:effectRef idx="0"/>
    <cs:fontRef idx="minor">
      <a:schemeClr val="tx1">
        <a:lumMod val="50000"/>
        <a:lumOff val="50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prstDash val="dash"/>
      </a:ln>
    </cs:spPr>
  </cs:dropLine>
  <cs:errorBar>
    <cs:lnRef idx="0"/>
    <cs:fillRef idx="0"/>
    <cs:effectRef idx="0"/>
    <cs:fontRef idx="minor">
      <a:schemeClr val="dk1"/>
    </cs:fontRef>
    <cs:spPr>
      <a:ln w="9525">
        <a:solidFill>
          <a:schemeClr val="tx1">
            <a:lumMod val="50000"/>
            <a:lumOff val="50000"/>
          </a:schemeClr>
        </a:solidFill>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50000"/>
        <a:lumOff val="50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prstDash val="dash"/>
      </a:ln>
    </cs:spPr>
  </cs:seriesLine>
  <cs:title>
    <cs:lnRef idx="0"/>
    <cs:fillRef idx="0"/>
    <cs:effectRef idx="0"/>
    <cs:fontRef idx="minor">
      <a:schemeClr val="tx1">
        <a:lumMod val="50000"/>
        <a:lumOff val="50000"/>
      </a:schemeClr>
    </cs:fontRef>
    <cs:defRPr sz="1862" kern="1200" cap="none" spc="20" baseline="0"/>
  </cs:title>
  <cs:trendline>
    <cs:lnRef idx="0">
      <cs:styleClr val="auto"/>
    </cs:lnRef>
    <cs:fillRef idx="2"/>
    <cs:effectRef idx="0"/>
    <cs:fontRef idx="minor">
      <a:schemeClr val="dk1"/>
    </cs:fontRef>
    <cs:spPr>
      <a:ln w="9525" cap="rnd">
        <a:solidFill>
          <a:schemeClr val="phClr"/>
        </a:solidFill>
      </a:ln>
    </cs:spPr>
  </cs:trendline>
  <cs:trendlineLabel>
    <cs:lnRef idx="0"/>
    <cs:fillRef idx="0"/>
    <cs:effectRef idx="0"/>
    <cs:fontRef idx="minor">
      <a:schemeClr val="tx1">
        <a:lumMod val="50000"/>
        <a:lumOff val="50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50000"/>
        <a:lumOff val="50000"/>
      </a:schemeClr>
    </cs:fontRef>
    <cs:defRPr sz="1197" kern="1200"/>
  </cs:valueAxis>
  <cs:wall>
    <cs:lnRef idx="0"/>
    <cs:fillRef idx="0"/>
    <cs:effectRef idx="0"/>
    <cs:fontRef idx="minor">
      <a:schemeClr val="dk1"/>
    </cs:fontRef>
  </cs:wall>
</cs:chartStyle>
</file>

<file path=ppt/charts/style3.xml><?xml version="1.0" encoding="utf-8"?>
<cs:chartStyle xmlns:cs="http://schemas.microsoft.com/office/drawing/2012/chartStyle" xmlns:a="http://schemas.openxmlformats.org/drawingml/2006/main" id="231">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charts/style4.xml><?xml version="1.0" encoding="utf-8"?>
<cs:chartStyle xmlns:cs="http://schemas.microsoft.com/office/drawing/2012/chartStyle" xmlns:a="http://schemas.openxmlformats.org/drawingml/2006/main" id="231">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charts/style5.xml><?xml version="1.0" encoding="utf-8"?>
<cs:chartStyle xmlns:cs="http://schemas.microsoft.com/office/drawing/2012/chartStyle" xmlns:a="http://schemas.openxmlformats.org/drawingml/2006/main" id="231">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charts/style6.xml><?xml version="1.0" encoding="utf-8"?>
<cs:chartStyle xmlns:cs="http://schemas.microsoft.com/office/drawing/2012/chartStyle" xmlns:a="http://schemas.openxmlformats.org/drawingml/2006/main" id="231">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charts/style7.xml><?xml version="1.0" encoding="utf-8"?>
<cs:chartStyle xmlns:cs="http://schemas.microsoft.com/office/drawing/2012/chartStyle" xmlns:a="http://schemas.openxmlformats.org/drawingml/2006/main" id="231">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charts/style8.xml><?xml version="1.0" encoding="utf-8"?>
<cs:chartStyle xmlns:cs="http://schemas.microsoft.com/office/drawing/2012/chartStyle" xmlns:a="http://schemas.openxmlformats.org/drawingml/2006/main" id="206">
  <cs:axisTitle>
    <cs:lnRef idx="0"/>
    <cs:fillRef idx="0"/>
    <cs:effectRef idx="0"/>
    <cs:fontRef idx="minor">
      <a:schemeClr val="tx1">
        <a:lumMod val="50000"/>
        <a:lumOff val="50000"/>
      </a:schemeClr>
    </cs:fontRef>
    <cs:defRPr sz="1197" kern="1200" cap="all"/>
  </cs:axisTitle>
  <cs:category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50000"/>
        <a:lumOff val="50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
  <cs:dataPoint3D>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3D>
  <cs:dataPointLine>
    <cs:lnRef idx="0">
      <cs:styleClr val="auto"/>
    </cs:lnRef>
    <cs:fillRef idx="2">
      <cs:styleClr val="auto"/>
    </cs:fillRef>
    <cs:effectRef idx="1"/>
    <cs:fontRef idx="minor">
      <a:schemeClr val="dk1"/>
    </cs:fontRef>
    <cs:spPr>
      <a:ln w="15875" cap="rnd">
        <a:solidFill>
          <a:schemeClr val="phClr"/>
        </a:solidFill>
        <a:round/>
      </a:ln>
    </cs:spPr>
  </cs:dataPointLine>
  <cs:dataPointMarker>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Marker>
  <cs:dataPointMarkerLayout symbol="circle" size="4"/>
  <cs:dataPointWireframe>
    <cs:lnRef idx="0">
      <cs:styleClr val="auto"/>
    </cs:lnRef>
    <cs:fillRef idx="2"/>
    <cs:effectRef idx="0"/>
    <cs:fontRef idx="minor">
      <a:schemeClr val="dk1"/>
    </cs:fontRef>
    <cs:spPr>
      <a:ln w="9525" cap="rnd">
        <a:solidFill>
          <a:schemeClr val="phClr"/>
        </a:solidFill>
        <a:round/>
      </a:ln>
    </cs:spPr>
  </cs:dataPointWireframe>
  <cs:dataTable>
    <cs:lnRef idx="0"/>
    <cs:fillRef idx="0"/>
    <cs:effectRef idx="0"/>
    <cs:fontRef idx="minor">
      <a:schemeClr val="tx1">
        <a:lumMod val="50000"/>
        <a:lumOff val="50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prstDash val="dash"/>
      </a:ln>
    </cs:spPr>
  </cs:dropLine>
  <cs:errorBar>
    <cs:lnRef idx="0"/>
    <cs:fillRef idx="0"/>
    <cs:effectRef idx="0"/>
    <cs:fontRef idx="minor">
      <a:schemeClr val="dk1"/>
    </cs:fontRef>
    <cs:spPr>
      <a:ln w="9525">
        <a:solidFill>
          <a:schemeClr val="tx1">
            <a:lumMod val="50000"/>
            <a:lumOff val="50000"/>
          </a:schemeClr>
        </a:solidFill>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50000"/>
        <a:lumOff val="50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prstDash val="dash"/>
      </a:ln>
    </cs:spPr>
  </cs:seriesLine>
  <cs:title>
    <cs:lnRef idx="0"/>
    <cs:fillRef idx="0"/>
    <cs:effectRef idx="0"/>
    <cs:fontRef idx="minor">
      <a:schemeClr val="tx1">
        <a:lumMod val="50000"/>
        <a:lumOff val="50000"/>
      </a:schemeClr>
    </cs:fontRef>
    <cs:defRPr sz="1862" kern="1200" cap="none" spc="20" baseline="0"/>
  </cs:title>
  <cs:trendline>
    <cs:lnRef idx="0">
      <cs:styleClr val="auto"/>
    </cs:lnRef>
    <cs:fillRef idx="2"/>
    <cs:effectRef idx="0"/>
    <cs:fontRef idx="minor">
      <a:schemeClr val="dk1"/>
    </cs:fontRef>
    <cs:spPr>
      <a:ln w="9525" cap="rnd">
        <a:solidFill>
          <a:schemeClr val="phClr"/>
        </a:solidFill>
      </a:ln>
    </cs:spPr>
  </cs:trendline>
  <cs:trendlineLabel>
    <cs:lnRef idx="0"/>
    <cs:fillRef idx="0"/>
    <cs:effectRef idx="0"/>
    <cs:fontRef idx="minor">
      <a:schemeClr val="tx1">
        <a:lumMod val="50000"/>
        <a:lumOff val="50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50000"/>
        <a:lumOff val="50000"/>
      </a:schemeClr>
    </cs:fontRef>
    <cs:defRPr sz="1197" kern="1200"/>
  </cs:valueAxis>
  <cs:wall>
    <cs:lnRef idx="0"/>
    <cs:fillRef idx="0"/>
    <cs:effectRef idx="0"/>
    <cs:fontRef idx="minor">
      <a:schemeClr val="dk1"/>
    </cs:fontRef>
  </cs:wall>
</cs:chartStyle>
</file>

<file path=ppt/charts/style9.xml><?xml version="1.0" encoding="utf-8"?>
<cs:chartStyle xmlns:cs="http://schemas.microsoft.com/office/drawing/2012/chartStyle" xmlns:a="http://schemas.openxmlformats.org/drawingml/2006/main" id="206">
  <cs:axisTitle>
    <cs:lnRef idx="0"/>
    <cs:fillRef idx="0"/>
    <cs:effectRef idx="0"/>
    <cs:fontRef idx="minor">
      <a:schemeClr val="tx1">
        <a:lumMod val="50000"/>
        <a:lumOff val="50000"/>
      </a:schemeClr>
    </cs:fontRef>
    <cs:defRPr sz="1197" kern="1200" cap="all"/>
  </cs:axisTitle>
  <cs:category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50000"/>
        <a:lumOff val="50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
  <cs:dataPoint3D>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3D>
  <cs:dataPointLine>
    <cs:lnRef idx="0">
      <cs:styleClr val="auto"/>
    </cs:lnRef>
    <cs:fillRef idx="2">
      <cs:styleClr val="auto"/>
    </cs:fillRef>
    <cs:effectRef idx="1"/>
    <cs:fontRef idx="minor">
      <a:schemeClr val="dk1"/>
    </cs:fontRef>
    <cs:spPr>
      <a:ln w="15875" cap="rnd">
        <a:solidFill>
          <a:schemeClr val="phClr"/>
        </a:solidFill>
        <a:round/>
      </a:ln>
    </cs:spPr>
  </cs:dataPointLine>
  <cs:dataPointMarker>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Marker>
  <cs:dataPointMarkerLayout symbol="circle" size="4"/>
  <cs:dataPointWireframe>
    <cs:lnRef idx="0">
      <cs:styleClr val="auto"/>
    </cs:lnRef>
    <cs:fillRef idx="2"/>
    <cs:effectRef idx="0"/>
    <cs:fontRef idx="minor">
      <a:schemeClr val="dk1"/>
    </cs:fontRef>
    <cs:spPr>
      <a:ln w="9525" cap="rnd">
        <a:solidFill>
          <a:schemeClr val="phClr"/>
        </a:solidFill>
        <a:round/>
      </a:ln>
    </cs:spPr>
  </cs:dataPointWireframe>
  <cs:dataTable>
    <cs:lnRef idx="0"/>
    <cs:fillRef idx="0"/>
    <cs:effectRef idx="0"/>
    <cs:fontRef idx="minor">
      <a:schemeClr val="tx1">
        <a:lumMod val="50000"/>
        <a:lumOff val="50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prstDash val="dash"/>
      </a:ln>
    </cs:spPr>
  </cs:dropLine>
  <cs:errorBar>
    <cs:lnRef idx="0"/>
    <cs:fillRef idx="0"/>
    <cs:effectRef idx="0"/>
    <cs:fontRef idx="minor">
      <a:schemeClr val="dk1"/>
    </cs:fontRef>
    <cs:spPr>
      <a:ln w="9525">
        <a:solidFill>
          <a:schemeClr val="tx1">
            <a:lumMod val="50000"/>
            <a:lumOff val="50000"/>
          </a:schemeClr>
        </a:solidFill>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50000"/>
        <a:lumOff val="50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prstDash val="dash"/>
      </a:ln>
    </cs:spPr>
  </cs:seriesLine>
  <cs:title>
    <cs:lnRef idx="0"/>
    <cs:fillRef idx="0"/>
    <cs:effectRef idx="0"/>
    <cs:fontRef idx="minor">
      <a:schemeClr val="tx1">
        <a:lumMod val="50000"/>
        <a:lumOff val="50000"/>
      </a:schemeClr>
    </cs:fontRef>
    <cs:defRPr sz="1862" kern="1200" cap="none" spc="20" baseline="0"/>
  </cs:title>
  <cs:trendline>
    <cs:lnRef idx="0">
      <cs:styleClr val="auto"/>
    </cs:lnRef>
    <cs:fillRef idx="2"/>
    <cs:effectRef idx="0"/>
    <cs:fontRef idx="minor">
      <a:schemeClr val="dk1"/>
    </cs:fontRef>
    <cs:spPr>
      <a:ln w="9525" cap="rnd">
        <a:solidFill>
          <a:schemeClr val="phClr"/>
        </a:solidFill>
      </a:ln>
    </cs:spPr>
  </cs:trendline>
  <cs:trendlineLabel>
    <cs:lnRef idx="0"/>
    <cs:fillRef idx="0"/>
    <cs:effectRef idx="0"/>
    <cs:fontRef idx="minor">
      <a:schemeClr val="tx1">
        <a:lumMod val="50000"/>
        <a:lumOff val="50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50000"/>
        <a:lumOff val="50000"/>
      </a:schemeClr>
    </cs:fontRef>
    <cs:defRPr sz="1197" kern="1200"/>
  </cs:valueAxis>
  <cs:wall>
    <cs:lnRef idx="0"/>
    <cs:fillRef idx="0"/>
    <cs:effectRef idx="0"/>
    <cs:fontRef idx="minor">
      <a:schemeClr val="dk1"/>
    </cs:fontRef>
  </cs:wall>
</cs:chartStyle>
</file>

<file path=ppt/drawings/_rels/drawing1.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png"/><Relationship Id="rId2" Type="http://schemas.openxmlformats.org/officeDocument/2006/relationships/image" Target="../media/image3.png"/><Relationship Id="rId1" Type="http://schemas.openxmlformats.org/officeDocument/2006/relationships/image" Target="../media/image2.png"/><Relationship Id="rId6" Type="http://schemas.openxmlformats.org/officeDocument/2006/relationships/image" Target="../media/image7.png"/><Relationship Id="rId11" Type="http://schemas.openxmlformats.org/officeDocument/2006/relationships/image" Target="../media/image12.png"/><Relationship Id="rId5" Type="http://schemas.openxmlformats.org/officeDocument/2006/relationships/image" Target="../media/image6.pn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png"/><Relationship Id="rId14" Type="http://schemas.openxmlformats.org/officeDocument/2006/relationships/image" Target="../media/image15.png"/></Relationships>
</file>

<file path=ppt/drawings/drawing1.xml><?xml version="1.0" encoding="utf-8"?>
<c:userShapes xmlns:c="http://schemas.openxmlformats.org/drawingml/2006/chart">
  <cdr:relSizeAnchor xmlns:cdr="http://schemas.openxmlformats.org/drawingml/2006/chartDrawing">
    <cdr:from>
      <cdr:x>0.09259</cdr:x>
      <cdr:y>0.05051</cdr:y>
    </cdr:from>
    <cdr:to>
      <cdr:x>0.14815</cdr:x>
      <cdr:y>0.13469</cdr:y>
    </cdr:to>
    <cdr:sp macro="" textlink="">
      <cdr:nvSpPr>
        <cdr:cNvPr id="7" name="TextBox 1"/>
        <cdr:cNvSpPr txBox="1"/>
      </cdr:nvSpPr>
      <cdr:spPr>
        <a:xfrm xmlns:a="http://schemas.openxmlformats.org/drawingml/2006/main">
          <a:off x="762000" y="228600"/>
          <a:ext cx="457200" cy="38100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Calibri"/>
            </a:defRPr>
          </a:lvl1pPr>
          <a:lvl2pPr marL="457200" indent="0">
            <a:defRPr sz="1100">
              <a:latin typeface="Calibri"/>
            </a:defRPr>
          </a:lvl2pPr>
          <a:lvl3pPr marL="914400" indent="0">
            <a:defRPr sz="1100">
              <a:latin typeface="Calibri"/>
            </a:defRPr>
          </a:lvl3pPr>
          <a:lvl4pPr marL="1371600" indent="0">
            <a:defRPr sz="1100">
              <a:latin typeface="Calibri"/>
            </a:defRPr>
          </a:lvl4pPr>
          <a:lvl5pPr marL="1828800" indent="0">
            <a:defRPr sz="1100">
              <a:latin typeface="Calibri"/>
            </a:defRPr>
          </a:lvl5pPr>
          <a:lvl6pPr marL="2286000" indent="0">
            <a:defRPr sz="1100">
              <a:latin typeface="Calibri"/>
            </a:defRPr>
          </a:lvl6pPr>
          <a:lvl7pPr marL="2743200" indent="0">
            <a:defRPr sz="1100">
              <a:latin typeface="Calibri"/>
            </a:defRPr>
          </a:lvl7pPr>
          <a:lvl8pPr marL="3200400" indent="0">
            <a:defRPr sz="1100">
              <a:latin typeface="Calibri"/>
            </a:defRPr>
          </a:lvl8pPr>
          <a:lvl9pPr marL="3657600" indent="0">
            <a:defRPr sz="1100">
              <a:latin typeface="Calibri"/>
            </a:defRPr>
          </a:lvl9pPr>
        </a:lstStyle>
        <a:p xmlns:a="http://schemas.openxmlformats.org/drawingml/2006/main">
          <a:endParaRPr lang="en-US" sz="900" dirty="0">
            <a:latin typeface="Cambria" pitchFamily="18" charset="0"/>
          </a:endParaRPr>
        </a:p>
      </cdr:txBody>
    </cdr:sp>
  </cdr:relSizeAnchor>
  <cdr:relSizeAnchor xmlns:cdr="http://schemas.openxmlformats.org/drawingml/2006/chartDrawing">
    <cdr:from>
      <cdr:x>0.00926</cdr:x>
      <cdr:y>0</cdr:y>
    </cdr:from>
    <cdr:to>
      <cdr:x>0.03704</cdr:x>
      <cdr:y>0.05051</cdr:y>
    </cdr:to>
    <cdr:sp macro="" textlink="">
      <cdr:nvSpPr>
        <cdr:cNvPr id="10" name="TextBox 1"/>
        <cdr:cNvSpPr txBox="1"/>
      </cdr:nvSpPr>
      <cdr:spPr>
        <a:xfrm xmlns:a="http://schemas.openxmlformats.org/drawingml/2006/main">
          <a:off x="76200" y="0"/>
          <a:ext cx="228600" cy="22860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Calibri"/>
            </a:defRPr>
          </a:lvl1pPr>
          <a:lvl2pPr marL="457200" indent="0">
            <a:defRPr sz="1100">
              <a:latin typeface="Calibri"/>
            </a:defRPr>
          </a:lvl2pPr>
          <a:lvl3pPr marL="914400" indent="0">
            <a:defRPr sz="1100">
              <a:latin typeface="Calibri"/>
            </a:defRPr>
          </a:lvl3pPr>
          <a:lvl4pPr marL="1371600" indent="0">
            <a:defRPr sz="1100">
              <a:latin typeface="Calibri"/>
            </a:defRPr>
          </a:lvl4pPr>
          <a:lvl5pPr marL="1828800" indent="0">
            <a:defRPr sz="1100">
              <a:latin typeface="Calibri"/>
            </a:defRPr>
          </a:lvl5pPr>
          <a:lvl6pPr marL="2286000" indent="0">
            <a:defRPr sz="1100">
              <a:latin typeface="Calibri"/>
            </a:defRPr>
          </a:lvl6pPr>
          <a:lvl7pPr marL="2743200" indent="0">
            <a:defRPr sz="1100">
              <a:latin typeface="Calibri"/>
            </a:defRPr>
          </a:lvl7pPr>
          <a:lvl8pPr marL="3200400" indent="0">
            <a:defRPr sz="1100">
              <a:latin typeface="Calibri"/>
            </a:defRPr>
          </a:lvl8pPr>
          <a:lvl9pPr marL="3657600" indent="0">
            <a:defRPr sz="1100">
              <a:latin typeface="Calibri"/>
            </a:defRPr>
          </a:lvl9pPr>
        </a:lstStyle>
        <a:p xmlns:a="http://schemas.openxmlformats.org/drawingml/2006/main">
          <a:endParaRPr lang="en-US" sz="900" dirty="0">
            <a:latin typeface="Cambria" pitchFamily="18" charset="0"/>
          </a:endParaRPr>
        </a:p>
      </cdr:txBody>
    </cdr:sp>
  </cdr:relSizeAnchor>
  <cdr:relSizeAnchor xmlns:cdr="http://schemas.openxmlformats.org/drawingml/2006/chartDrawing">
    <cdr:from>
      <cdr:x>0.15238</cdr:x>
      <cdr:y>0.08418</cdr:y>
    </cdr:from>
    <cdr:to>
      <cdr:x>0.20115</cdr:x>
      <cdr:y>0.12863</cdr:y>
    </cdr:to>
    <cdr:pic>
      <cdr:nvPicPr>
        <cdr:cNvPr id="14" name="chart">
          <a:extLst xmlns:a="http://schemas.openxmlformats.org/drawingml/2006/main">
            <a:ext uri="{FF2B5EF4-FFF2-40B4-BE49-F238E27FC236}">
              <a16:creationId xmlns="" xmlns:a16="http://schemas.microsoft.com/office/drawing/2014/main" id="{947D2E51-9D32-45A0-BC3C-C04E23DEC4B3}"/>
            </a:ext>
          </a:extLst>
        </cdr:cNvPr>
        <cdr:cNvPicPr>
          <a:picLocks xmlns:a="http://schemas.openxmlformats.org/drawingml/2006/main" noChangeAspect="1"/>
        </cdr:cNvPicPr>
      </cdr:nvPicPr>
      <cdr:blipFill>
        <a:blip xmlns:a="http://schemas.openxmlformats.org/drawingml/2006/main" xmlns:r="http://schemas.openxmlformats.org/officeDocument/2006/relationships" r:embed="rId1"/>
        <a:stretch xmlns:a="http://schemas.openxmlformats.org/drawingml/2006/main">
          <a:fillRect/>
        </a:stretch>
      </cdr:blipFill>
      <cdr:spPr>
        <a:xfrm xmlns:a="http://schemas.openxmlformats.org/drawingml/2006/main">
          <a:off x="1219200" y="381000"/>
          <a:ext cx="390178" cy="201185"/>
        </a:xfrm>
        <a:prstGeom xmlns:a="http://schemas.openxmlformats.org/drawingml/2006/main" prst="rect">
          <a:avLst/>
        </a:prstGeom>
      </cdr:spPr>
    </cdr:pic>
  </cdr:relSizeAnchor>
  <cdr:relSizeAnchor xmlns:cdr="http://schemas.openxmlformats.org/drawingml/2006/chartDrawing">
    <cdr:from>
      <cdr:x>0.20952</cdr:x>
      <cdr:y>0.08418</cdr:y>
    </cdr:from>
    <cdr:to>
      <cdr:x>0.25829</cdr:x>
      <cdr:y>0.12863</cdr:y>
    </cdr:to>
    <cdr:pic>
      <cdr:nvPicPr>
        <cdr:cNvPr id="15" name="chart">
          <a:extLst xmlns:a="http://schemas.openxmlformats.org/drawingml/2006/main">
            <a:ext uri="{FF2B5EF4-FFF2-40B4-BE49-F238E27FC236}">
              <a16:creationId xmlns="" xmlns:a16="http://schemas.microsoft.com/office/drawing/2014/main" id="{5BC0E42B-E983-47DA-B6C6-3AD0D61125BB}"/>
            </a:ext>
          </a:extLst>
        </cdr:cNvPr>
        <cdr:cNvPicPr>
          <a:picLocks xmlns:a="http://schemas.openxmlformats.org/drawingml/2006/main" noChangeAspect="1"/>
        </cdr:cNvPicPr>
      </cdr:nvPicPr>
      <cdr:blipFill>
        <a:blip xmlns:a="http://schemas.openxmlformats.org/drawingml/2006/main" xmlns:r="http://schemas.openxmlformats.org/officeDocument/2006/relationships" r:embed="rId2"/>
        <a:stretch xmlns:a="http://schemas.openxmlformats.org/drawingml/2006/main">
          <a:fillRect/>
        </a:stretch>
      </cdr:blipFill>
      <cdr:spPr>
        <a:xfrm xmlns:a="http://schemas.openxmlformats.org/drawingml/2006/main">
          <a:off x="1676400" y="381000"/>
          <a:ext cx="390178" cy="201185"/>
        </a:xfrm>
        <a:prstGeom xmlns:a="http://schemas.openxmlformats.org/drawingml/2006/main" prst="rect">
          <a:avLst/>
        </a:prstGeom>
      </cdr:spPr>
    </cdr:pic>
  </cdr:relSizeAnchor>
  <cdr:relSizeAnchor xmlns:cdr="http://schemas.openxmlformats.org/drawingml/2006/chartDrawing">
    <cdr:from>
      <cdr:x>0.25714</cdr:x>
      <cdr:y>0.08418</cdr:y>
    </cdr:from>
    <cdr:to>
      <cdr:x>0.30591</cdr:x>
      <cdr:y>0.12863</cdr:y>
    </cdr:to>
    <cdr:pic>
      <cdr:nvPicPr>
        <cdr:cNvPr id="17" name="chart">
          <a:extLst xmlns:a="http://schemas.openxmlformats.org/drawingml/2006/main">
            <a:ext uri="{FF2B5EF4-FFF2-40B4-BE49-F238E27FC236}">
              <a16:creationId xmlns="" xmlns:a16="http://schemas.microsoft.com/office/drawing/2014/main" id="{746DCB05-2D39-4A1C-898E-BD6C97E4A11E}"/>
            </a:ext>
          </a:extLst>
        </cdr:cNvPr>
        <cdr:cNvPicPr>
          <a:picLocks xmlns:a="http://schemas.openxmlformats.org/drawingml/2006/main" noChangeAspect="1"/>
        </cdr:cNvPicPr>
      </cdr:nvPicPr>
      <cdr:blipFill>
        <a:blip xmlns:a="http://schemas.openxmlformats.org/drawingml/2006/main" xmlns:r="http://schemas.openxmlformats.org/officeDocument/2006/relationships" r:embed="rId3"/>
        <a:stretch xmlns:a="http://schemas.openxmlformats.org/drawingml/2006/main">
          <a:fillRect/>
        </a:stretch>
      </cdr:blipFill>
      <cdr:spPr>
        <a:xfrm xmlns:a="http://schemas.openxmlformats.org/drawingml/2006/main">
          <a:off x="2057400" y="381000"/>
          <a:ext cx="390178" cy="201185"/>
        </a:xfrm>
        <a:prstGeom xmlns:a="http://schemas.openxmlformats.org/drawingml/2006/main" prst="rect">
          <a:avLst/>
        </a:prstGeom>
      </cdr:spPr>
    </cdr:pic>
  </cdr:relSizeAnchor>
  <cdr:relSizeAnchor xmlns:cdr="http://schemas.openxmlformats.org/drawingml/2006/chartDrawing">
    <cdr:from>
      <cdr:x>0.31429</cdr:x>
      <cdr:y>0.08418</cdr:y>
    </cdr:from>
    <cdr:to>
      <cdr:x>0.35467</cdr:x>
      <cdr:y>0.12863</cdr:y>
    </cdr:to>
    <cdr:pic>
      <cdr:nvPicPr>
        <cdr:cNvPr id="18" name="chart">
          <a:extLst xmlns:a="http://schemas.openxmlformats.org/drawingml/2006/main">
            <a:ext uri="{FF2B5EF4-FFF2-40B4-BE49-F238E27FC236}">
              <a16:creationId xmlns="" xmlns:a16="http://schemas.microsoft.com/office/drawing/2014/main" id="{8F6EB48B-4527-41E7-96AD-B3E3102E923A}"/>
            </a:ext>
          </a:extLst>
        </cdr:cNvPr>
        <cdr:cNvPicPr>
          <a:picLocks xmlns:a="http://schemas.openxmlformats.org/drawingml/2006/main" noChangeAspect="1"/>
        </cdr:cNvPicPr>
      </cdr:nvPicPr>
      <cdr:blipFill>
        <a:blip xmlns:a="http://schemas.openxmlformats.org/drawingml/2006/main" xmlns:r="http://schemas.openxmlformats.org/officeDocument/2006/relationships" r:embed="rId4"/>
        <a:stretch xmlns:a="http://schemas.openxmlformats.org/drawingml/2006/main">
          <a:fillRect/>
        </a:stretch>
      </cdr:blipFill>
      <cdr:spPr>
        <a:xfrm xmlns:a="http://schemas.openxmlformats.org/drawingml/2006/main">
          <a:off x="2514600" y="381000"/>
          <a:ext cx="323116" cy="201185"/>
        </a:xfrm>
        <a:prstGeom xmlns:a="http://schemas.openxmlformats.org/drawingml/2006/main" prst="rect">
          <a:avLst/>
        </a:prstGeom>
      </cdr:spPr>
    </cdr:pic>
  </cdr:relSizeAnchor>
  <cdr:relSizeAnchor xmlns:cdr="http://schemas.openxmlformats.org/drawingml/2006/chartDrawing">
    <cdr:from>
      <cdr:x>0.35238</cdr:x>
      <cdr:y>0.06734</cdr:y>
    </cdr:from>
    <cdr:to>
      <cdr:x>0.40115</cdr:x>
      <cdr:y>0.1118</cdr:y>
    </cdr:to>
    <cdr:pic>
      <cdr:nvPicPr>
        <cdr:cNvPr id="19" name="chart">
          <a:extLst xmlns:a="http://schemas.openxmlformats.org/drawingml/2006/main">
            <a:ext uri="{FF2B5EF4-FFF2-40B4-BE49-F238E27FC236}">
              <a16:creationId xmlns="" xmlns:a16="http://schemas.microsoft.com/office/drawing/2014/main" id="{C0C3DE06-265A-49A4-A571-A1FFD6BDE832}"/>
            </a:ext>
          </a:extLst>
        </cdr:cNvPr>
        <cdr:cNvPicPr>
          <a:picLocks xmlns:a="http://schemas.openxmlformats.org/drawingml/2006/main" noChangeAspect="1"/>
        </cdr:cNvPicPr>
      </cdr:nvPicPr>
      <cdr:blipFill>
        <a:blip xmlns:a="http://schemas.openxmlformats.org/drawingml/2006/main" xmlns:r="http://schemas.openxmlformats.org/officeDocument/2006/relationships" r:embed="rId5"/>
        <a:stretch xmlns:a="http://schemas.openxmlformats.org/drawingml/2006/main">
          <a:fillRect/>
        </a:stretch>
      </cdr:blipFill>
      <cdr:spPr>
        <a:xfrm xmlns:a="http://schemas.openxmlformats.org/drawingml/2006/main">
          <a:off x="2819400" y="304800"/>
          <a:ext cx="390178" cy="201185"/>
        </a:xfrm>
        <a:prstGeom xmlns:a="http://schemas.openxmlformats.org/drawingml/2006/main" prst="rect">
          <a:avLst/>
        </a:prstGeom>
      </cdr:spPr>
    </cdr:pic>
  </cdr:relSizeAnchor>
  <cdr:relSizeAnchor xmlns:cdr="http://schemas.openxmlformats.org/drawingml/2006/chartDrawing">
    <cdr:from>
      <cdr:x>0.40952</cdr:x>
      <cdr:y>0.08279</cdr:y>
    </cdr:from>
    <cdr:to>
      <cdr:x>0.45829</cdr:x>
      <cdr:y>0.1265</cdr:y>
    </cdr:to>
    <cdr:pic>
      <cdr:nvPicPr>
        <cdr:cNvPr id="20" name="chart">
          <a:extLst xmlns:a="http://schemas.openxmlformats.org/drawingml/2006/main">
            <a:ext uri="{FF2B5EF4-FFF2-40B4-BE49-F238E27FC236}">
              <a16:creationId xmlns="" xmlns:a16="http://schemas.microsoft.com/office/drawing/2014/main" id="{5AB97D64-7455-4471-91B6-4CCA8EE9679E}"/>
            </a:ext>
          </a:extLst>
        </cdr:cNvPr>
        <cdr:cNvPicPr>
          <a:picLocks xmlns:a="http://schemas.openxmlformats.org/drawingml/2006/main" noChangeAspect="1"/>
        </cdr:cNvPicPr>
      </cdr:nvPicPr>
      <cdr:blipFill>
        <a:blip xmlns:a="http://schemas.openxmlformats.org/drawingml/2006/main" xmlns:r="http://schemas.openxmlformats.org/officeDocument/2006/relationships" r:embed="rId6"/>
        <a:stretch xmlns:a="http://schemas.openxmlformats.org/drawingml/2006/main">
          <a:fillRect/>
        </a:stretch>
      </cdr:blipFill>
      <cdr:spPr>
        <a:xfrm xmlns:a="http://schemas.openxmlformats.org/drawingml/2006/main">
          <a:off x="3276600" y="381000"/>
          <a:ext cx="390178" cy="201185"/>
        </a:xfrm>
        <a:prstGeom xmlns:a="http://schemas.openxmlformats.org/drawingml/2006/main" prst="rect">
          <a:avLst/>
        </a:prstGeom>
      </cdr:spPr>
    </cdr:pic>
  </cdr:relSizeAnchor>
  <cdr:relSizeAnchor xmlns:cdr="http://schemas.openxmlformats.org/drawingml/2006/chartDrawing">
    <cdr:from>
      <cdr:x>0.45714</cdr:x>
      <cdr:y>0.08279</cdr:y>
    </cdr:from>
    <cdr:to>
      <cdr:x>0.50591</cdr:x>
      <cdr:y>0.1265</cdr:y>
    </cdr:to>
    <cdr:pic>
      <cdr:nvPicPr>
        <cdr:cNvPr id="21" name="chart">
          <a:extLst xmlns:a="http://schemas.openxmlformats.org/drawingml/2006/main">
            <a:ext uri="{FF2B5EF4-FFF2-40B4-BE49-F238E27FC236}">
              <a16:creationId xmlns="" xmlns:a16="http://schemas.microsoft.com/office/drawing/2014/main" id="{A48C8CE6-2F76-4AFF-9F41-1631B78DECB8}"/>
            </a:ext>
          </a:extLst>
        </cdr:cNvPr>
        <cdr:cNvPicPr>
          <a:picLocks xmlns:a="http://schemas.openxmlformats.org/drawingml/2006/main" noChangeAspect="1"/>
        </cdr:cNvPicPr>
      </cdr:nvPicPr>
      <cdr:blipFill>
        <a:blip xmlns:a="http://schemas.openxmlformats.org/drawingml/2006/main" xmlns:r="http://schemas.openxmlformats.org/officeDocument/2006/relationships" r:embed="rId7"/>
        <a:stretch xmlns:a="http://schemas.openxmlformats.org/drawingml/2006/main">
          <a:fillRect/>
        </a:stretch>
      </cdr:blipFill>
      <cdr:spPr>
        <a:xfrm xmlns:a="http://schemas.openxmlformats.org/drawingml/2006/main">
          <a:off x="3657600" y="381000"/>
          <a:ext cx="390178" cy="201185"/>
        </a:xfrm>
        <a:prstGeom xmlns:a="http://schemas.openxmlformats.org/drawingml/2006/main" prst="rect">
          <a:avLst/>
        </a:prstGeom>
      </cdr:spPr>
    </cdr:pic>
  </cdr:relSizeAnchor>
  <cdr:relSizeAnchor xmlns:cdr="http://schemas.openxmlformats.org/drawingml/2006/chartDrawing">
    <cdr:from>
      <cdr:x>0.51429</cdr:x>
      <cdr:y>0.06623</cdr:y>
    </cdr:from>
    <cdr:to>
      <cdr:x>0.5619</cdr:x>
      <cdr:y>0.1159</cdr:y>
    </cdr:to>
    <cdr:pic>
      <cdr:nvPicPr>
        <cdr:cNvPr id="22" name="chart">
          <a:extLst xmlns:a="http://schemas.openxmlformats.org/drawingml/2006/main">
            <a:ext uri="{FF2B5EF4-FFF2-40B4-BE49-F238E27FC236}">
              <a16:creationId xmlns="" xmlns:a16="http://schemas.microsoft.com/office/drawing/2014/main" id="{6F5AB757-F860-41AA-941A-254C96F34507}"/>
            </a:ext>
          </a:extLst>
        </cdr:cNvPr>
        <cdr:cNvPicPr>
          <a:picLocks xmlns:a="http://schemas.openxmlformats.org/drawingml/2006/main" noChangeAspect="1"/>
        </cdr:cNvPicPr>
      </cdr:nvPicPr>
      <cdr:blipFill>
        <a:blip xmlns:a="http://schemas.openxmlformats.org/drawingml/2006/main" xmlns:r="http://schemas.openxmlformats.org/officeDocument/2006/relationships" r:embed="rId7"/>
        <a:stretch xmlns:a="http://schemas.openxmlformats.org/drawingml/2006/main">
          <a:fillRect/>
        </a:stretch>
      </cdr:blipFill>
      <cdr:spPr>
        <a:xfrm xmlns:a="http://schemas.openxmlformats.org/drawingml/2006/main">
          <a:off x="4114800" y="304800"/>
          <a:ext cx="381000" cy="228600"/>
        </a:xfrm>
        <a:prstGeom xmlns:a="http://schemas.openxmlformats.org/drawingml/2006/main" prst="rect">
          <a:avLst/>
        </a:prstGeom>
      </cdr:spPr>
    </cdr:pic>
  </cdr:relSizeAnchor>
  <cdr:relSizeAnchor xmlns:cdr="http://schemas.openxmlformats.org/drawingml/2006/chartDrawing">
    <cdr:from>
      <cdr:x>0.55621</cdr:x>
      <cdr:y>0.08279</cdr:y>
    </cdr:from>
    <cdr:to>
      <cdr:x>0.59864</cdr:x>
      <cdr:y>0.12895</cdr:y>
    </cdr:to>
    <cdr:pic>
      <cdr:nvPicPr>
        <cdr:cNvPr id="23" name="chart">
          <a:extLst xmlns:a="http://schemas.openxmlformats.org/drawingml/2006/main">
            <a:ext uri="{FF2B5EF4-FFF2-40B4-BE49-F238E27FC236}">
              <a16:creationId xmlns="" xmlns:a16="http://schemas.microsoft.com/office/drawing/2014/main" id="{2186BE9B-A55D-409E-A716-C912566DC0C9}"/>
            </a:ext>
          </a:extLst>
        </cdr:cNvPr>
        <cdr:cNvPicPr>
          <a:picLocks xmlns:a="http://schemas.openxmlformats.org/drawingml/2006/main" noChangeAspect="1"/>
        </cdr:cNvPicPr>
      </cdr:nvPicPr>
      <cdr:blipFill>
        <a:blip xmlns:a="http://schemas.openxmlformats.org/drawingml/2006/main" xmlns:r="http://schemas.openxmlformats.org/officeDocument/2006/relationships" r:embed="rId7"/>
        <a:stretch xmlns:a="http://schemas.openxmlformats.org/drawingml/2006/main">
          <a:fillRect/>
        </a:stretch>
      </cdr:blipFill>
      <cdr:spPr>
        <a:xfrm xmlns:a="http://schemas.openxmlformats.org/drawingml/2006/main">
          <a:off x="4450250" y="381000"/>
          <a:ext cx="339466" cy="212461"/>
        </a:xfrm>
        <a:prstGeom xmlns:a="http://schemas.openxmlformats.org/drawingml/2006/main" prst="rect">
          <a:avLst/>
        </a:prstGeom>
      </cdr:spPr>
    </cdr:pic>
  </cdr:relSizeAnchor>
  <cdr:relSizeAnchor xmlns:cdr="http://schemas.openxmlformats.org/drawingml/2006/chartDrawing">
    <cdr:from>
      <cdr:x>0.61905</cdr:x>
      <cdr:y>0.08279</cdr:y>
    </cdr:from>
    <cdr:to>
      <cdr:x>0.66781</cdr:x>
      <cdr:y>0.1265</cdr:y>
    </cdr:to>
    <cdr:pic>
      <cdr:nvPicPr>
        <cdr:cNvPr id="24" name="chart">
          <a:extLst xmlns:a="http://schemas.openxmlformats.org/drawingml/2006/main">
            <a:ext uri="{FF2B5EF4-FFF2-40B4-BE49-F238E27FC236}">
              <a16:creationId xmlns="" xmlns:a16="http://schemas.microsoft.com/office/drawing/2014/main" id="{871B0AA0-388A-49D5-B199-A86FA130C4EC}"/>
            </a:ext>
          </a:extLst>
        </cdr:cNvPr>
        <cdr:cNvPicPr>
          <a:picLocks xmlns:a="http://schemas.openxmlformats.org/drawingml/2006/main" noChangeAspect="1"/>
        </cdr:cNvPicPr>
      </cdr:nvPicPr>
      <cdr:blipFill>
        <a:blip xmlns:a="http://schemas.openxmlformats.org/drawingml/2006/main" xmlns:r="http://schemas.openxmlformats.org/officeDocument/2006/relationships" r:embed="rId8"/>
        <a:stretch xmlns:a="http://schemas.openxmlformats.org/drawingml/2006/main">
          <a:fillRect/>
        </a:stretch>
      </cdr:blipFill>
      <cdr:spPr>
        <a:xfrm xmlns:a="http://schemas.openxmlformats.org/drawingml/2006/main">
          <a:off x="4953000" y="381000"/>
          <a:ext cx="390178" cy="201185"/>
        </a:xfrm>
        <a:prstGeom xmlns:a="http://schemas.openxmlformats.org/drawingml/2006/main" prst="rect">
          <a:avLst/>
        </a:prstGeom>
      </cdr:spPr>
    </cdr:pic>
  </cdr:relSizeAnchor>
  <cdr:relSizeAnchor xmlns:cdr="http://schemas.openxmlformats.org/drawingml/2006/chartDrawing">
    <cdr:from>
      <cdr:x>0.66667</cdr:x>
      <cdr:y>0.08279</cdr:y>
    </cdr:from>
    <cdr:to>
      <cdr:x>0.71543</cdr:x>
      <cdr:y>0.1265</cdr:y>
    </cdr:to>
    <cdr:pic>
      <cdr:nvPicPr>
        <cdr:cNvPr id="25" name="chart">
          <a:extLst xmlns:a="http://schemas.openxmlformats.org/drawingml/2006/main">
            <a:ext uri="{FF2B5EF4-FFF2-40B4-BE49-F238E27FC236}">
              <a16:creationId xmlns="" xmlns:a16="http://schemas.microsoft.com/office/drawing/2014/main" id="{75EED5C5-4032-4961-B03C-A7AFA6974EA2}"/>
            </a:ext>
          </a:extLst>
        </cdr:cNvPr>
        <cdr:cNvPicPr>
          <a:picLocks xmlns:a="http://schemas.openxmlformats.org/drawingml/2006/main" noChangeAspect="1"/>
        </cdr:cNvPicPr>
      </cdr:nvPicPr>
      <cdr:blipFill>
        <a:blip xmlns:a="http://schemas.openxmlformats.org/drawingml/2006/main" xmlns:r="http://schemas.openxmlformats.org/officeDocument/2006/relationships" r:embed="rId9"/>
        <a:stretch xmlns:a="http://schemas.openxmlformats.org/drawingml/2006/main">
          <a:fillRect/>
        </a:stretch>
      </cdr:blipFill>
      <cdr:spPr>
        <a:xfrm xmlns:a="http://schemas.openxmlformats.org/drawingml/2006/main">
          <a:off x="5334000" y="381000"/>
          <a:ext cx="390178" cy="201185"/>
        </a:xfrm>
        <a:prstGeom xmlns:a="http://schemas.openxmlformats.org/drawingml/2006/main" prst="rect">
          <a:avLst/>
        </a:prstGeom>
      </cdr:spPr>
    </cdr:pic>
  </cdr:relSizeAnchor>
  <cdr:relSizeAnchor xmlns:cdr="http://schemas.openxmlformats.org/drawingml/2006/chartDrawing">
    <cdr:from>
      <cdr:x>0.71429</cdr:x>
      <cdr:y>0.06623</cdr:y>
    </cdr:from>
    <cdr:to>
      <cdr:x>0.76305</cdr:x>
      <cdr:y>0.10995</cdr:y>
    </cdr:to>
    <cdr:pic>
      <cdr:nvPicPr>
        <cdr:cNvPr id="26" name="chart">
          <a:extLst xmlns:a="http://schemas.openxmlformats.org/drawingml/2006/main">
            <a:ext uri="{FF2B5EF4-FFF2-40B4-BE49-F238E27FC236}">
              <a16:creationId xmlns="" xmlns:a16="http://schemas.microsoft.com/office/drawing/2014/main" id="{D010E564-3B2F-411F-8C59-077475F3646D}"/>
            </a:ext>
          </a:extLst>
        </cdr:cNvPr>
        <cdr:cNvPicPr>
          <a:picLocks xmlns:a="http://schemas.openxmlformats.org/drawingml/2006/main" noChangeAspect="1"/>
        </cdr:cNvPicPr>
      </cdr:nvPicPr>
      <cdr:blipFill>
        <a:blip xmlns:a="http://schemas.openxmlformats.org/drawingml/2006/main" xmlns:r="http://schemas.openxmlformats.org/officeDocument/2006/relationships" r:embed="rId10"/>
        <a:stretch xmlns:a="http://schemas.openxmlformats.org/drawingml/2006/main">
          <a:fillRect/>
        </a:stretch>
      </cdr:blipFill>
      <cdr:spPr>
        <a:xfrm xmlns:a="http://schemas.openxmlformats.org/drawingml/2006/main">
          <a:off x="5715000" y="304800"/>
          <a:ext cx="390178" cy="201185"/>
        </a:xfrm>
        <a:prstGeom xmlns:a="http://schemas.openxmlformats.org/drawingml/2006/main" prst="rect">
          <a:avLst/>
        </a:prstGeom>
      </cdr:spPr>
    </cdr:pic>
  </cdr:relSizeAnchor>
  <cdr:relSizeAnchor xmlns:cdr="http://schemas.openxmlformats.org/drawingml/2006/chartDrawing">
    <cdr:from>
      <cdr:x>0.77143</cdr:x>
      <cdr:y>0.08279</cdr:y>
    </cdr:from>
    <cdr:to>
      <cdr:x>0.81181</cdr:x>
      <cdr:y>0.1265</cdr:y>
    </cdr:to>
    <cdr:pic>
      <cdr:nvPicPr>
        <cdr:cNvPr id="27" name="chart">
          <a:extLst xmlns:a="http://schemas.openxmlformats.org/drawingml/2006/main">
            <a:ext uri="{FF2B5EF4-FFF2-40B4-BE49-F238E27FC236}">
              <a16:creationId xmlns="" xmlns:a16="http://schemas.microsoft.com/office/drawing/2014/main" id="{13E80D31-47FC-45B5-8972-6B466713ADB8}"/>
            </a:ext>
          </a:extLst>
        </cdr:cNvPr>
        <cdr:cNvPicPr>
          <a:picLocks xmlns:a="http://schemas.openxmlformats.org/drawingml/2006/main" noChangeAspect="1"/>
        </cdr:cNvPicPr>
      </cdr:nvPicPr>
      <cdr:blipFill>
        <a:blip xmlns:a="http://schemas.openxmlformats.org/drawingml/2006/main" xmlns:r="http://schemas.openxmlformats.org/officeDocument/2006/relationships" r:embed="rId4"/>
        <a:stretch xmlns:a="http://schemas.openxmlformats.org/drawingml/2006/main">
          <a:fillRect/>
        </a:stretch>
      </cdr:blipFill>
      <cdr:spPr>
        <a:xfrm xmlns:a="http://schemas.openxmlformats.org/drawingml/2006/main">
          <a:off x="6172200" y="381000"/>
          <a:ext cx="323116" cy="201185"/>
        </a:xfrm>
        <a:prstGeom xmlns:a="http://schemas.openxmlformats.org/drawingml/2006/main" prst="rect">
          <a:avLst/>
        </a:prstGeom>
      </cdr:spPr>
    </cdr:pic>
  </cdr:relSizeAnchor>
  <cdr:relSizeAnchor xmlns:cdr="http://schemas.openxmlformats.org/drawingml/2006/chartDrawing">
    <cdr:from>
      <cdr:x>0.82857</cdr:x>
      <cdr:y>0.08279</cdr:y>
    </cdr:from>
    <cdr:to>
      <cdr:x>0.87734</cdr:x>
      <cdr:y>0.1265</cdr:y>
    </cdr:to>
    <cdr:pic>
      <cdr:nvPicPr>
        <cdr:cNvPr id="28" name="chart">
          <a:extLst xmlns:a="http://schemas.openxmlformats.org/drawingml/2006/main">
            <a:ext uri="{FF2B5EF4-FFF2-40B4-BE49-F238E27FC236}">
              <a16:creationId xmlns="" xmlns:a16="http://schemas.microsoft.com/office/drawing/2014/main" id="{388CCBCC-C5DC-4419-BCD3-C30251BFA01F}"/>
            </a:ext>
          </a:extLst>
        </cdr:cNvPr>
        <cdr:cNvPicPr>
          <a:picLocks xmlns:a="http://schemas.openxmlformats.org/drawingml/2006/main" noChangeAspect="1"/>
        </cdr:cNvPicPr>
      </cdr:nvPicPr>
      <cdr:blipFill>
        <a:blip xmlns:a="http://schemas.openxmlformats.org/drawingml/2006/main" xmlns:r="http://schemas.openxmlformats.org/officeDocument/2006/relationships" r:embed="rId11"/>
        <a:stretch xmlns:a="http://schemas.openxmlformats.org/drawingml/2006/main">
          <a:fillRect/>
        </a:stretch>
      </cdr:blipFill>
      <cdr:spPr>
        <a:xfrm xmlns:a="http://schemas.openxmlformats.org/drawingml/2006/main">
          <a:off x="6629400" y="381000"/>
          <a:ext cx="390178" cy="201185"/>
        </a:xfrm>
        <a:prstGeom xmlns:a="http://schemas.openxmlformats.org/drawingml/2006/main" prst="rect">
          <a:avLst/>
        </a:prstGeom>
      </cdr:spPr>
    </cdr:pic>
  </cdr:relSizeAnchor>
  <cdr:relSizeAnchor xmlns:cdr="http://schemas.openxmlformats.org/drawingml/2006/chartDrawing">
    <cdr:from>
      <cdr:x>0.87619</cdr:x>
      <cdr:y>0.08279</cdr:y>
    </cdr:from>
    <cdr:to>
      <cdr:x>0.92496</cdr:x>
      <cdr:y>0.1265</cdr:y>
    </cdr:to>
    <cdr:pic>
      <cdr:nvPicPr>
        <cdr:cNvPr id="29" name="chart">
          <a:extLst xmlns:a="http://schemas.openxmlformats.org/drawingml/2006/main">
            <a:ext uri="{FF2B5EF4-FFF2-40B4-BE49-F238E27FC236}">
              <a16:creationId xmlns="" xmlns:a16="http://schemas.microsoft.com/office/drawing/2014/main" id="{19A06115-C255-4BE7-A438-F705B0DC3F45}"/>
            </a:ext>
          </a:extLst>
        </cdr:cNvPr>
        <cdr:cNvPicPr>
          <a:picLocks xmlns:a="http://schemas.openxmlformats.org/drawingml/2006/main" noChangeAspect="1"/>
        </cdr:cNvPicPr>
      </cdr:nvPicPr>
      <cdr:blipFill>
        <a:blip xmlns:a="http://schemas.openxmlformats.org/drawingml/2006/main" xmlns:r="http://schemas.openxmlformats.org/officeDocument/2006/relationships" r:embed="rId12"/>
        <a:stretch xmlns:a="http://schemas.openxmlformats.org/drawingml/2006/main">
          <a:fillRect/>
        </a:stretch>
      </cdr:blipFill>
      <cdr:spPr>
        <a:xfrm xmlns:a="http://schemas.openxmlformats.org/drawingml/2006/main">
          <a:off x="7010400" y="381000"/>
          <a:ext cx="390178" cy="201185"/>
        </a:xfrm>
        <a:prstGeom xmlns:a="http://schemas.openxmlformats.org/drawingml/2006/main" prst="rect">
          <a:avLst/>
        </a:prstGeom>
      </cdr:spPr>
    </cdr:pic>
  </cdr:relSizeAnchor>
  <cdr:relSizeAnchor xmlns:cdr="http://schemas.openxmlformats.org/drawingml/2006/chartDrawing">
    <cdr:from>
      <cdr:x>0.92381</cdr:x>
      <cdr:y>0.08279</cdr:y>
    </cdr:from>
    <cdr:to>
      <cdr:x>0.97258</cdr:x>
      <cdr:y>0.1265</cdr:y>
    </cdr:to>
    <cdr:pic>
      <cdr:nvPicPr>
        <cdr:cNvPr id="30" name="chart">
          <a:extLst xmlns:a="http://schemas.openxmlformats.org/drawingml/2006/main">
            <a:ext uri="{FF2B5EF4-FFF2-40B4-BE49-F238E27FC236}">
              <a16:creationId xmlns="" xmlns:a16="http://schemas.microsoft.com/office/drawing/2014/main" id="{8A9F61A2-7D2C-4DA1-8117-4621A74C350A}"/>
            </a:ext>
          </a:extLst>
        </cdr:cNvPr>
        <cdr:cNvPicPr>
          <a:picLocks xmlns:a="http://schemas.openxmlformats.org/drawingml/2006/main" noChangeAspect="1"/>
        </cdr:cNvPicPr>
      </cdr:nvPicPr>
      <cdr:blipFill>
        <a:blip xmlns:a="http://schemas.openxmlformats.org/drawingml/2006/main" xmlns:r="http://schemas.openxmlformats.org/officeDocument/2006/relationships" r:embed="rId2"/>
        <a:stretch xmlns:a="http://schemas.openxmlformats.org/drawingml/2006/main">
          <a:fillRect/>
        </a:stretch>
      </cdr:blipFill>
      <cdr:spPr>
        <a:xfrm xmlns:a="http://schemas.openxmlformats.org/drawingml/2006/main">
          <a:off x="7391400" y="381000"/>
          <a:ext cx="390178" cy="201185"/>
        </a:xfrm>
        <a:prstGeom xmlns:a="http://schemas.openxmlformats.org/drawingml/2006/main" prst="rect">
          <a:avLst/>
        </a:prstGeom>
      </cdr:spPr>
    </cdr:pic>
  </cdr:relSizeAnchor>
  <cdr:relSizeAnchor xmlns:cdr="http://schemas.openxmlformats.org/drawingml/2006/chartDrawing">
    <cdr:from>
      <cdr:x>0.09524</cdr:x>
      <cdr:y>0.08279</cdr:y>
    </cdr:from>
    <cdr:to>
      <cdr:x>0.144</cdr:x>
      <cdr:y>0.1265</cdr:y>
    </cdr:to>
    <cdr:pic>
      <cdr:nvPicPr>
        <cdr:cNvPr id="31" name="chart">
          <a:extLst xmlns:a="http://schemas.openxmlformats.org/drawingml/2006/main">
            <a:ext uri="{FF2B5EF4-FFF2-40B4-BE49-F238E27FC236}">
              <a16:creationId xmlns="" xmlns:a16="http://schemas.microsoft.com/office/drawing/2014/main" id="{CA31B9C7-FE7B-446D-B16A-99ECEA12A99B}"/>
            </a:ext>
          </a:extLst>
        </cdr:cNvPr>
        <cdr:cNvPicPr>
          <a:picLocks xmlns:a="http://schemas.openxmlformats.org/drawingml/2006/main" noChangeAspect="1"/>
        </cdr:cNvPicPr>
      </cdr:nvPicPr>
      <cdr:blipFill>
        <a:blip xmlns:a="http://schemas.openxmlformats.org/drawingml/2006/main" xmlns:r="http://schemas.openxmlformats.org/officeDocument/2006/relationships" r:embed="rId13"/>
        <a:stretch xmlns:a="http://schemas.openxmlformats.org/drawingml/2006/main">
          <a:fillRect/>
        </a:stretch>
      </cdr:blipFill>
      <cdr:spPr>
        <a:xfrm xmlns:a="http://schemas.openxmlformats.org/drawingml/2006/main">
          <a:off x="762000" y="381000"/>
          <a:ext cx="390178" cy="201185"/>
        </a:xfrm>
        <a:prstGeom xmlns:a="http://schemas.openxmlformats.org/drawingml/2006/main" prst="rect">
          <a:avLst/>
        </a:prstGeom>
      </cdr:spPr>
    </cdr:pic>
  </cdr:relSizeAnchor>
  <cdr:relSizeAnchor xmlns:cdr="http://schemas.openxmlformats.org/drawingml/2006/chartDrawing">
    <cdr:from>
      <cdr:x>0.04762</cdr:x>
      <cdr:y>0.06623</cdr:y>
    </cdr:from>
    <cdr:to>
      <cdr:x>0.088</cdr:x>
      <cdr:y>0.10995</cdr:y>
    </cdr:to>
    <cdr:pic>
      <cdr:nvPicPr>
        <cdr:cNvPr id="32" name="chart">
          <a:extLst xmlns:a="http://schemas.openxmlformats.org/drawingml/2006/main">
            <a:ext uri="{FF2B5EF4-FFF2-40B4-BE49-F238E27FC236}">
              <a16:creationId xmlns="" xmlns:a16="http://schemas.microsoft.com/office/drawing/2014/main" id="{659E0F49-E9CC-4380-8029-9AD7F39D21A8}"/>
            </a:ext>
          </a:extLst>
        </cdr:cNvPr>
        <cdr:cNvPicPr>
          <a:picLocks xmlns:a="http://schemas.openxmlformats.org/drawingml/2006/main" noChangeAspect="1"/>
        </cdr:cNvPicPr>
      </cdr:nvPicPr>
      <cdr:blipFill>
        <a:blip xmlns:a="http://schemas.openxmlformats.org/drawingml/2006/main" xmlns:r="http://schemas.openxmlformats.org/officeDocument/2006/relationships" r:embed="rId14"/>
        <a:stretch xmlns:a="http://schemas.openxmlformats.org/drawingml/2006/main">
          <a:fillRect/>
        </a:stretch>
      </cdr:blipFill>
      <cdr:spPr>
        <a:xfrm xmlns:a="http://schemas.openxmlformats.org/drawingml/2006/main">
          <a:off x="381000" y="304800"/>
          <a:ext cx="323116" cy="201185"/>
        </a:xfrm>
        <a:prstGeom xmlns:a="http://schemas.openxmlformats.org/drawingml/2006/main" prst="rect">
          <a:avLst/>
        </a:prstGeom>
      </cdr:spPr>
    </cdr:pic>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3C8241-3A8F-4440-805A-76D3C3356AC5}" type="datetimeFigureOut">
              <a:rPr lang="en-US" smtClean="0"/>
              <a:pPr/>
              <a:t>11/2/2018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3A8CCE6-7003-4E09-B3D7-ECC63A32C045}" type="slidenum">
              <a:rPr lang="en-US" smtClean="0"/>
              <a:pPr/>
              <a:t>‹#›</a:t>
            </a:fld>
            <a:endParaRPr lang="en-US"/>
          </a:p>
        </p:txBody>
      </p:sp>
    </p:spTree>
    <p:extLst>
      <p:ext uri="{BB962C8B-B14F-4D97-AF65-F5344CB8AC3E}">
        <p14:creationId xmlns:p14="http://schemas.microsoft.com/office/powerpoint/2010/main" val="28730566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GDP (constant</a:t>
            </a:r>
            <a:r>
              <a:rPr lang="en-US" baseline="0" dirty="0"/>
              <a:t> 2010 USD) : </a:t>
            </a:r>
            <a:r>
              <a:rPr lang="en-US" sz="1200" b="0" i="0" kern="1200" dirty="0">
                <a:solidFill>
                  <a:schemeClr val="tx1"/>
                </a:solidFill>
                <a:latin typeface="+mn-lt"/>
                <a:ea typeface="+mn-ea"/>
                <a:cs typeface="+mn-cs"/>
              </a:rPr>
              <a:t>Dollar figures for GDP are converted from domestic currencies using 2010 official exchange rates. </a:t>
            </a:r>
          </a:p>
          <a:p>
            <a:r>
              <a:rPr lang="en-US" sz="1200" b="0" i="0" kern="1200" dirty="0">
                <a:solidFill>
                  <a:schemeClr val="tx1"/>
                </a:solidFill>
                <a:latin typeface="+mn-lt"/>
                <a:ea typeface="+mn-ea"/>
                <a:cs typeface="+mn-cs"/>
              </a:rPr>
              <a:t>GDP at purchaser's prices is the sum of gross value added by all resident producers in the economy plus any product taxes and minus any subsidies not included in the value of the products</a:t>
            </a:r>
          </a:p>
          <a:p>
            <a:endParaRPr lang="en-US" dirty="0"/>
          </a:p>
        </p:txBody>
      </p:sp>
      <p:sp>
        <p:nvSpPr>
          <p:cNvPr id="4" name="Slide Number Placeholder 3"/>
          <p:cNvSpPr>
            <a:spLocks noGrp="1"/>
          </p:cNvSpPr>
          <p:nvPr>
            <p:ph type="sldNum" sz="quarter" idx="10"/>
          </p:nvPr>
        </p:nvSpPr>
        <p:spPr/>
        <p:txBody>
          <a:bodyPr/>
          <a:lstStyle/>
          <a:p>
            <a:fld id="{A3A8CCE6-7003-4E09-B3D7-ECC63A32C045}" type="slidenum">
              <a:rPr lang="en-US" smtClean="0"/>
              <a:pPr/>
              <a:t>3</a:t>
            </a:fld>
            <a:endParaRPr lang="en-US"/>
          </a:p>
        </p:txBody>
      </p:sp>
    </p:spTree>
    <p:extLst>
      <p:ext uri="{BB962C8B-B14F-4D97-AF65-F5344CB8AC3E}">
        <p14:creationId xmlns:p14="http://schemas.microsoft.com/office/powerpoint/2010/main" val="20227087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IN" altLang="en-US" dirty="0"/>
          </a:p>
        </p:txBody>
      </p:sp>
      <p:sp>
        <p:nvSpPr>
          <p:cNvPr id="481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7066" indent="-291179">
              <a:defRPr>
                <a:solidFill>
                  <a:schemeClr val="tx1"/>
                </a:solidFill>
                <a:latin typeface="Calibri" panose="020F0502020204030204" pitchFamily="34" charset="0"/>
              </a:defRPr>
            </a:lvl2pPr>
            <a:lvl3pPr marL="1164717" indent="-232943">
              <a:defRPr>
                <a:solidFill>
                  <a:schemeClr val="tx1"/>
                </a:solidFill>
                <a:latin typeface="Calibri" panose="020F0502020204030204" pitchFamily="34" charset="0"/>
              </a:defRPr>
            </a:lvl3pPr>
            <a:lvl4pPr marL="1630604" indent="-232943">
              <a:defRPr>
                <a:solidFill>
                  <a:schemeClr val="tx1"/>
                </a:solidFill>
                <a:latin typeface="Calibri" panose="020F0502020204030204" pitchFamily="34" charset="0"/>
              </a:defRPr>
            </a:lvl4pPr>
            <a:lvl5pPr marL="2096491" indent="-232943">
              <a:defRPr>
                <a:solidFill>
                  <a:schemeClr val="tx1"/>
                </a:solidFill>
                <a:latin typeface="Calibri" panose="020F0502020204030204" pitchFamily="34" charset="0"/>
              </a:defRPr>
            </a:lvl5pPr>
            <a:lvl6pPr marL="2562377" indent="-232943" eaLnBrk="0" fontAlgn="base" hangingPunct="0">
              <a:spcBef>
                <a:spcPct val="0"/>
              </a:spcBef>
              <a:spcAft>
                <a:spcPct val="0"/>
              </a:spcAft>
              <a:defRPr>
                <a:solidFill>
                  <a:schemeClr val="tx1"/>
                </a:solidFill>
                <a:latin typeface="Calibri" panose="020F0502020204030204" pitchFamily="34" charset="0"/>
              </a:defRPr>
            </a:lvl6pPr>
            <a:lvl7pPr marL="3028264" indent="-232943" eaLnBrk="0" fontAlgn="base" hangingPunct="0">
              <a:spcBef>
                <a:spcPct val="0"/>
              </a:spcBef>
              <a:spcAft>
                <a:spcPct val="0"/>
              </a:spcAft>
              <a:defRPr>
                <a:solidFill>
                  <a:schemeClr val="tx1"/>
                </a:solidFill>
                <a:latin typeface="Calibri" panose="020F0502020204030204" pitchFamily="34" charset="0"/>
              </a:defRPr>
            </a:lvl7pPr>
            <a:lvl8pPr marL="3494151" indent="-232943" eaLnBrk="0" fontAlgn="base" hangingPunct="0">
              <a:spcBef>
                <a:spcPct val="0"/>
              </a:spcBef>
              <a:spcAft>
                <a:spcPct val="0"/>
              </a:spcAft>
              <a:defRPr>
                <a:solidFill>
                  <a:schemeClr val="tx1"/>
                </a:solidFill>
                <a:latin typeface="Calibri" panose="020F0502020204030204" pitchFamily="34" charset="0"/>
              </a:defRPr>
            </a:lvl8pPr>
            <a:lvl9pPr marL="3960038" indent="-232943" eaLnBrk="0" fontAlgn="base" hangingPunct="0">
              <a:spcBef>
                <a:spcPct val="0"/>
              </a:spcBef>
              <a:spcAft>
                <a:spcPct val="0"/>
              </a:spcAft>
              <a:defRPr>
                <a:solidFill>
                  <a:schemeClr val="tx1"/>
                </a:solidFill>
                <a:latin typeface="Calibri" panose="020F0502020204030204" pitchFamily="34" charset="0"/>
              </a:defRPr>
            </a:lvl9pPr>
          </a:lstStyle>
          <a:p>
            <a:fld id="{9AC33958-72E3-4851-A41D-57C2B84CEF29}" type="slidenum">
              <a:rPr lang="en-IN" altLang="en-US" smtClean="0"/>
              <a:pPr/>
              <a:t>15</a:t>
            </a:fld>
            <a:endParaRPr lang="en-IN" altLang="en-US"/>
          </a:p>
        </p:txBody>
      </p:sp>
    </p:spTree>
    <p:extLst>
      <p:ext uri="{BB962C8B-B14F-4D97-AF65-F5344CB8AC3E}">
        <p14:creationId xmlns:p14="http://schemas.microsoft.com/office/powerpoint/2010/main" val="49750757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spcBef>
                <a:spcPts val="611"/>
              </a:spcBef>
              <a:buFont typeface="Wingdings" pitchFamily="2" charset="2"/>
              <a:buNone/>
            </a:pPr>
            <a:endParaRPr lang="en-IN" dirty="0"/>
          </a:p>
        </p:txBody>
      </p:sp>
      <p:sp>
        <p:nvSpPr>
          <p:cNvPr id="4" name="Slide Number Placeholder 3"/>
          <p:cNvSpPr>
            <a:spLocks noGrp="1"/>
          </p:cNvSpPr>
          <p:nvPr>
            <p:ph type="sldNum" sz="quarter" idx="10"/>
          </p:nvPr>
        </p:nvSpPr>
        <p:spPr/>
        <p:txBody>
          <a:bodyPr/>
          <a:lstStyle/>
          <a:p>
            <a:fld id="{5CD7CA9C-2762-439B-BF69-EF7751B1B964}" type="slidenum">
              <a:rPr lang="en-IN" smtClean="0"/>
              <a:pPr/>
              <a:t>16</a:t>
            </a:fld>
            <a:endParaRPr lang="en-IN"/>
          </a:p>
        </p:txBody>
      </p:sp>
    </p:spTree>
    <p:extLst>
      <p:ext uri="{BB962C8B-B14F-4D97-AF65-F5344CB8AC3E}">
        <p14:creationId xmlns:p14="http://schemas.microsoft.com/office/powerpoint/2010/main" val="97301230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latin typeface="+mn-lt"/>
                <a:ea typeface="+mn-ea"/>
                <a:cs typeface="+mn-cs"/>
              </a:rPr>
              <a:t>Total imports and Exports are the sum of figures in the column consisting of animal, vegetable, food products, minerals, fuels, chemicals, plastic, hides and skins, wood, textiles, footwear, stone and glass, metals, mach and </a:t>
            </a:r>
            <a:r>
              <a:rPr lang="en-US" sz="1200" kern="1200" dirty="0" err="1">
                <a:solidFill>
                  <a:schemeClr val="tx1"/>
                </a:solidFill>
                <a:latin typeface="+mn-lt"/>
                <a:ea typeface="+mn-ea"/>
                <a:cs typeface="+mn-cs"/>
              </a:rPr>
              <a:t>elec</a:t>
            </a:r>
            <a:r>
              <a:rPr lang="en-US" sz="1200" kern="1200" dirty="0">
                <a:solidFill>
                  <a:schemeClr val="tx1"/>
                </a:solidFill>
                <a:latin typeface="+mn-lt"/>
                <a:ea typeface="+mn-ea"/>
                <a:cs typeface="+mn-cs"/>
              </a:rPr>
              <a:t>, transportation and miscellaneous.</a:t>
            </a:r>
          </a:p>
          <a:p>
            <a:endParaRPr lang="en-US" dirty="0"/>
          </a:p>
        </p:txBody>
      </p:sp>
      <p:sp>
        <p:nvSpPr>
          <p:cNvPr id="4" name="Slide Number Placeholder 3"/>
          <p:cNvSpPr>
            <a:spLocks noGrp="1"/>
          </p:cNvSpPr>
          <p:nvPr>
            <p:ph type="sldNum" sz="quarter" idx="10"/>
          </p:nvPr>
        </p:nvSpPr>
        <p:spPr/>
        <p:txBody>
          <a:bodyPr/>
          <a:lstStyle/>
          <a:p>
            <a:fld id="{A3A8CCE6-7003-4E09-B3D7-ECC63A32C045}" type="slidenum">
              <a:rPr lang="en-US" smtClean="0"/>
              <a:pPr/>
              <a:t>19</a:t>
            </a:fld>
            <a:endParaRPr lang="en-US"/>
          </a:p>
        </p:txBody>
      </p:sp>
    </p:spTree>
    <p:extLst>
      <p:ext uri="{BB962C8B-B14F-4D97-AF65-F5344CB8AC3E}">
        <p14:creationId xmlns:p14="http://schemas.microsoft.com/office/powerpoint/2010/main" val="148211508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28600" lvl="0" indent="-228600">
              <a:buFont typeface="+mj-lt"/>
              <a:buAutoNum type="arabicPeriod"/>
            </a:pPr>
            <a:r>
              <a:rPr lang="en-US" sz="1200" kern="1200" dirty="0">
                <a:solidFill>
                  <a:schemeClr val="tx1"/>
                </a:solidFill>
                <a:latin typeface="+mn-lt"/>
                <a:ea typeface="+mn-ea"/>
                <a:cs typeface="+mn-cs"/>
              </a:rPr>
              <a:t>Since Indian data for bilateral trade in services was not available for the countries of interest, mirror data has been used for EU,</a:t>
            </a:r>
            <a:r>
              <a:rPr lang="en-US" sz="1200" kern="1200" baseline="0" dirty="0">
                <a:solidFill>
                  <a:schemeClr val="tx1"/>
                </a:solidFill>
                <a:latin typeface="+mn-lt"/>
                <a:ea typeface="+mn-ea"/>
                <a:cs typeface="+mn-cs"/>
              </a:rPr>
              <a:t> </a:t>
            </a:r>
            <a:r>
              <a:rPr lang="en-US" sz="1200" kern="1200" dirty="0">
                <a:solidFill>
                  <a:schemeClr val="tx1"/>
                </a:solidFill>
                <a:latin typeface="+mn-lt"/>
                <a:ea typeface="+mn-ea"/>
                <a:cs typeface="+mn-cs"/>
              </a:rPr>
              <a:t>USA,</a:t>
            </a:r>
            <a:r>
              <a:rPr lang="en-US" sz="1200" kern="1200" baseline="0" dirty="0">
                <a:solidFill>
                  <a:schemeClr val="tx1"/>
                </a:solidFill>
                <a:latin typeface="+mn-lt"/>
                <a:ea typeface="+mn-ea"/>
                <a:cs typeface="+mn-cs"/>
              </a:rPr>
              <a:t> China, </a:t>
            </a:r>
            <a:r>
              <a:rPr lang="en-US" sz="1200" kern="1200" dirty="0">
                <a:solidFill>
                  <a:schemeClr val="tx1"/>
                </a:solidFill>
                <a:latin typeface="+mn-lt"/>
                <a:ea typeface="+mn-ea"/>
                <a:cs typeface="+mn-cs"/>
              </a:rPr>
              <a:t>Australia and New Zealand from European Commission,</a:t>
            </a:r>
            <a:r>
              <a:rPr lang="en-US" sz="1200" kern="1200" baseline="0" dirty="0">
                <a:solidFill>
                  <a:schemeClr val="tx1"/>
                </a:solidFill>
                <a:latin typeface="+mn-lt"/>
                <a:ea typeface="+mn-ea"/>
                <a:cs typeface="+mn-cs"/>
              </a:rPr>
              <a:t> </a:t>
            </a:r>
            <a:r>
              <a:rPr lang="en-US" sz="1200" kern="1200" dirty="0">
                <a:solidFill>
                  <a:schemeClr val="tx1"/>
                </a:solidFill>
                <a:latin typeface="+mn-lt"/>
                <a:ea typeface="+mn-ea"/>
                <a:cs typeface="+mn-cs"/>
              </a:rPr>
              <a:t>Office of the United States Trade Representative and International</a:t>
            </a:r>
            <a:r>
              <a:rPr lang="en-US" sz="1200" kern="1200" baseline="0" dirty="0">
                <a:solidFill>
                  <a:schemeClr val="tx1"/>
                </a:solidFill>
                <a:latin typeface="+mn-lt"/>
                <a:ea typeface="+mn-ea"/>
                <a:cs typeface="+mn-cs"/>
              </a:rPr>
              <a:t> Trade Centre (ITC)</a:t>
            </a:r>
            <a:r>
              <a:rPr lang="en-US" sz="1200" kern="1200" dirty="0">
                <a:solidFill>
                  <a:schemeClr val="tx1"/>
                </a:solidFill>
                <a:latin typeface="+mn-lt"/>
                <a:ea typeface="+mn-ea"/>
                <a:cs typeface="+mn-cs"/>
              </a:rPr>
              <a:t>  respectively (i.e. exports from EU (USA) to India has been filled in the imports column and similarly imports from India to EU (USA) has been filled in the exports column in the above table).</a:t>
            </a:r>
          </a:p>
          <a:p>
            <a:pPr marL="228600" lvl="0" indent="-228600">
              <a:buFont typeface="+mj-lt"/>
              <a:buAutoNum type="arabicPeriod"/>
            </a:pPr>
            <a:r>
              <a:rPr lang="en-US" sz="1200" kern="1200" dirty="0">
                <a:solidFill>
                  <a:schemeClr val="tx1"/>
                </a:solidFill>
                <a:latin typeface="+mn-lt"/>
                <a:ea typeface="+mn-ea"/>
                <a:cs typeface="+mn-cs"/>
              </a:rPr>
              <a:t>The figures for EU imports and exports were given in Euro billions. Therefore,</a:t>
            </a:r>
            <a:r>
              <a:rPr lang="en-US" sz="1200" kern="1200" baseline="0" dirty="0">
                <a:solidFill>
                  <a:schemeClr val="tx1"/>
                </a:solidFill>
                <a:latin typeface="+mn-lt"/>
                <a:ea typeface="+mn-ea"/>
                <a:cs typeface="+mn-cs"/>
              </a:rPr>
              <a:t> </a:t>
            </a:r>
            <a:r>
              <a:rPr lang="en-US" sz="1200" kern="1200" dirty="0">
                <a:solidFill>
                  <a:schemeClr val="tx1"/>
                </a:solidFill>
                <a:latin typeface="+mn-lt"/>
                <a:ea typeface="+mn-ea"/>
                <a:cs typeface="+mn-cs"/>
              </a:rPr>
              <a:t>1 Euro=1.16 USD has been used as the exchange rate for conversion.</a:t>
            </a:r>
          </a:p>
        </p:txBody>
      </p:sp>
      <p:sp>
        <p:nvSpPr>
          <p:cNvPr id="4" name="Slide Number Placeholder 3"/>
          <p:cNvSpPr>
            <a:spLocks noGrp="1"/>
          </p:cNvSpPr>
          <p:nvPr>
            <p:ph type="sldNum" sz="quarter" idx="10"/>
          </p:nvPr>
        </p:nvSpPr>
        <p:spPr/>
        <p:txBody>
          <a:bodyPr/>
          <a:lstStyle/>
          <a:p>
            <a:fld id="{A3A8CCE6-7003-4E09-B3D7-ECC63A32C045}" type="slidenum">
              <a:rPr lang="en-US" smtClean="0"/>
              <a:pPr/>
              <a:t>22</a:t>
            </a:fld>
            <a:endParaRPr lang="en-US"/>
          </a:p>
        </p:txBody>
      </p:sp>
    </p:spTree>
    <p:extLst>
      <p:ext uri="{BB962C8B-B14F-4D97-AF65-F5344CB8AC3E}">
        <p14:creationId xmlns:p14="http://schemas.microsoft.com/office/powerpoint/2010/main" val="75095487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BF47876-1E88-4E82-8136-4E9A16DC8083}" type="slidenum">
              <a:rPr lang="en-IN" smtClean="0"/>
              <a:pPr/>
              <a:t>25</a:t>
            </a:fld>
            <a:endParaRPr lang="en-IN"/>
          </a:p>
        </p:txBody>
      </p:sp>
    </p:spTree>
    <p:extLst>
      <p:ext uri="{BB962C8B-B14F-4D97-AF65-F5344CB8AC3E}">
        <p14:creationId xmlns:p14="http://schemas.microsoft.com/office/powerpoint/2010/main" val="205535800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BF47876-1E88-4E82-8136-4E9A16DC8083}" type="slidenum">
              <a:rPr lang="en-IN" smtClean="0"/>
              <a:pPr/>
              <a:t>26</a:t>
            </a:fld>
            <a:endParaRPr lang="en-IN"/>
          </a:p>
        </p:txBody>
      </p:sp>
    </p:spTree>
    <p:extLst>
      <p:ext uri="{BB962C8B-B14F-4D97-AF65-F5344CB8AC3E}">
        <p14:creationId xmlns:p14="http://schemas.microsoft.com/office/powerpoint/2010/main" val="240444101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BF47876-1E88-4E82-8136-4E9A16DC8083}" type="slidenum">
              <a:rPr kumimoji="0" lang="en-IN"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n-IN"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938772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BF47876-1E88-4E82-8136-4E9A16DC8083}" type="slidenum">
              <a:rPr kumimoji="0" lang="en-IN"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en-IN"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7709521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369582803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945165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 typeface="Wingdings" pitchFamily="2" charset="2"/>
              <a:buNone/>
            </a:pPr>
            <a:endParaRPr lang="en-IN" i="1"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5CD7CA9C-2762-439B-BF69-EF7751B1B964}" type="slidenum">
              <a:rPr lang="en-IN" smtClean="0"/>
              <a:pPr/>
              <a:t>5</a:t>
            </a:fld>
            <a:endParaRPr lang="en-IN" dirty="0"/>
          </a:p>
        </p:txBody>
      </p:sp>
    </p:spTree>
    <p:extLst>
      <p:ext uri="{BB962C8B-B14F-4D97-AF65-F5344CB8AC3E}">
        <p14:creationId xmlns:p14="http://schemas.microsoft.com/office/powerpoint/2010/main" val="211874056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1" kern="1200" baseline="0" dirty="0">
                <a:solidFill>
                  <a:schemeClr val="tx1"/>
                </a:solidFill>
                <a:latin typeface="+mn-lt"/>
                <a:ea typeface="+mn-ea"/>
                <a:cs typeface="+mn-cs"/>
              </a:rPr>
              <a:t>Comprehensive Economic Cooperation Agreement (CECA) and Comprehensive Economic Partnership Agreement (CEPA): </a:t>
            </a:r>
          </a:p>
          <a:p>
            <a:r>
              <a:rPr lang="en-US" sz="1200" kern="1200" baseline="0" dirty="0">
                <a:solidFill>
                  <a:schemeClr val="tx1"/>
                </a:solidFill>
                <a:latin typeface="+mn-lt"/>
                <a:ea typeface="+mn-ea"/>
                <a:cs typeface="+mn-cs"/>
              </a:rPr>
              <a:t>a)These terms describe agreements which consist of an integrated package on goods, services and investment along with other areas including IPR, competition etc. </a:t>
            </a:r>
          </a:p>
          <a:p>
            <a:r>
              <a:rPr lang="en-US" sz="1200" kern="1200" baseline="0" dirty="0">
                <a:solidFill>
                  <a:schemeClr val="tx1"/>
                </a:solidFill>
                <a:latin typeface="+mn-lt"/>
                <a:ea typeface="+mn-ea"/>
                <a:cs typeface="+mn-cs"/>
              </a:rPr>
              <a:t>b)While a traditional FTA focuses mainly on goods, a CECA/CEPA is more ambitious in terms of a holistic coverage of many areas like services, investment, competition, government procurement, disputes etc. </a:t>
            </a:r>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3A8CCE6-7003-4E09-B3D7-ECC63A32C04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35</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9622036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CD7CA9C-2762-439B-BF69-EF7751B1B964}" type="slidenum">
              <a:rPr lang="en-IN" smtClean="0"/>
              <a:pPr/>
              <a:t>6</a:t>
            </a:fld>
            <a:endParaRPr lang="en-IN" dirty="0"/>
          </a:p>
        </p:txBody>
      </p:sp>
    </p:spTree>
    <p:extLst>
      <p:ext uri="{BB962C8B-B14F-4D97-AF65-F5344CB8AC3E}">
        <p14:creationId xmlns:p14="http://schemas.microsoft.com/office/powerpoint/2010/main" val="41225875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IN" altLang="en-US"/>
          </a:p>
        </p:txBody>
      </p:sp>
      <p:sp>
        <p:nvSpPr>
          <p:cNvPr id="256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7066" indent="-291179">
              <a:defRPr>
                <a:solidFill>
                  <a:schemeClr val="tx1"/>
                </a:solidFill>
                <a:latin typeface="Calibri" panose="020F0502020204030204" pitchFamily="34" charset="0"/>
              </a:defRPr>
            </a:lvl2pPr>
            <a:lvl3pPr marL="1164717" indent="-232943">
              <a:defRPr>
                <a:solidFill>
                  <a:schemeClr val="tx1"/>
                </a:solidFill>
                <a:latin typeface="Calibri" panose="020F0502020204030204" pitchFamily="34" charset="0"/>
              </a:defRPr>
            </a:lvl3pPr>
            <a:lvl4pPr marL="1630604" indent="-232943">
              <a:defRPr>
                <a:solidFill>
                  <a:schemeClr val="tx1"/>
                </a:solidFill>
                <a:latin typeface="Calibri" panose="020F0502020204030204" pitchFamily="34" charset="0"/>
              </a:defRPr>
            </a:lvl4pPr>
            <a:lvl5pPr marL="2096491" indent="-232943">
              <a:defRPr>
                <a:solidFill>
                  <a:schemeClr val="tx1"/>
                </a:solidFill>
                <a:latin typeface="Calibri" panose="020F0502020204030204" pitchFamily="34" charset="0"/>
              </a:defRPr>
            </a:lvl5pPr>
            <a:lvl6pPr marL="2562377" indent="-232943" eaLnBrk="0" fontAlgn="base" hangingPunct="0">
              <a:spcBef>
                <a:spcPct val="0"/>
              </a:spcBef>
              <a:spcAft>
                <a:spcPct val="0"/>
              </a:spcAft>
              <a:defRPr>
                <a:solidFill>
                  <a:schemeClr val="tx1"/>
                </a:solidFill>
                <a:latin typeface="Calibri" panose="020F0502020204030204" pitchFamily="34" charset="0"/>
              </a:defRPr>
            </a:lvl6pPr>
            <a:lvl7pPr marL="3028264" indent="-232943" eaLnBrk="0" fontAlgn="base" hangingPunct="0">
              <a:spcBef>
                <a:spcPct val="0"/>
              </a:spcBef>
              <a:spcAft>
                <a:spcPct val="0"/>
              </a:spcAft>
              <a:defRPr>
                <a:solidFill>
                  <a:schemeClr val="tx1"/>
                </a:solidFill>
                <a:latin typeface="Calibri" panose="020F0502020204030204" pitchFamily="34" charset="0"/>
              </a:defRPr>
            </a:lvl7pPr>
            <a:lvl8pPr marL="3494151" indent="-232943" eaLnBrk="0" fontAlgn="base" hangingPunct="0">
              <a:spcBef>
                <a:spcPct val="0"/>
              </a:spcBef>
              <a:spcAft>
                <a:spcPct val="0"/>
              </a:spcAft>
              <a:defRPr>
                <a:solidFill>
                  <a:schemeClr val="tx1"/>
                </a:solidFill>
                <a:latin typeface="Calibri" panose="020F0502020204030204" pitchFamily="34" charset="0"/>
              </a:defRPr>
            </a:lvl8pPr>
            <a:lvl9pPr marL="3960038" indent="-232943" eaLnBrk="0" fontAlgn="base" hangingPunct="0">
              <a:spcBef>
                <a:spcPct val="0"/>
              </a:spcBef>
              <a:spcAft>
                <a:spcPct val="0"/>
              </a:spcAft>
              <a:defRPr>
                <a:solidFill>
                  <a:schemeClr val="tx1"/>
                </a:solidFill>
                <a:latin typeface="Calibri" panose="020F0502020204030204" pitchFamily="34" charset="0"/>
              </a:defRPr>
            </a:lvl9pPr>
          </a:lstStyle>
          <a:p>
            <a:fld id="{CE6FCDC3-10AD-4B68-9CF8-82452594BAB3}" type="slidenum">
              <a:rPr lang="en-IN" altLang="en-US" smtClean="0"/>
              <a:pPr/>
              <a:t>8</a:t>
            </a:fld>
            <a:endParaRPr lang="en-IN" altLang="en-US"/>
          </a:p>
        </p:txBody>
      </p:sp>
    </p:spTree>
    <p:extLst>
      <p:ext uri="{BB962C8B-B14F-4D97-AF65-F5344CB8AC3E}">
        <p14:creationId xmlns:p14="http://schemas.microsoft.com/office/powerpoint/2010/main" val="15938183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CD7CA9C-2762-439B-BF69-EF7751B1B964}" type="slidenum">
              <a:rPr lang="en-IN" smtClean="0"/>
              <a:pPr/>
              <a:t>9</a:t>
            </a:fld>
            <a:endParaRPr lang="en-IN" dirty="0"/>
          </a:p>
        </p:txBody>
      </p:sp>
    </p:spTree>
    <p:extLst>
      <p:ext uri="{BB962C8B-B14F-4D97-AF65-F5344CB8AC3E}">
        <p14:creationId xmlns:p14="http://schemas.microsoft.com/office/powerpoint/2010/main" val="22843664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IN" altLang="en-US" dirty="0"/>
          </a:p>
        </p:txBody>
      </p:sp>
      <p:sp>
        <p:nvSpPr>
          <p:cNvPr id="317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7066" indent="-291179">
              <a:defRPr>
                <a:solidFill>
                  <a:schemeClr val="tx1"/>
                </a:solidFill>
                <a:latin typeface="Calibri" panose="020F0502020204030204" pitchFamily="34" charset="0"/>
              </a:defRPr>
            </a:lvl2pPr>
            <a:lvl3pPr marL="1164717" indent="-232943">
              <a:defRPr>
                <a:solidFill>
                  <a:schemeClr val="tx1"/>
                </a:solidFill>
                <a:latin typeface="Calibri" panose="020F0502020204030204" pitchFamily="34" charset="0"/>
              </a:defRPr>
            </a:lvl3pPr>
            <a:lvl4pPr marL="1630604" indent="-232943">
              <a:defRPr>
                <a:solidFill>
                  <a:schemeClr val="tx1"/>
                </a:solidFill>
                <a:latin typeface="Calibri" panose="020F0502020204030204" pitchFamily="34" charset="0"/>
              </a:defRPr>
            </a:lvl4pPr>
            <a:lvl5pPr marL="2096491" indent="-232943">
              <a:defRPr>
                <a:solidFill>
                  <a:schemeClr val="tx1"/>
                </a:solidFill>
                <a:latin typeface="Calibri" panose="020F0502020204030204" pitchFamily="34" charset="0"/>
              </a:defRPr>
            </a:lvl5pPr>
            <a:lvl6pPr marL="2562377" indent="-232943" eaLnBrk="0" fontAlgn="base" hangingPunct="0">
              <a:spcBef>
                <a:spcPct val="0"/>
              </a:spcBef>
              <a:spcAft>
                <a:spcPct val="0"/>
              </a:spcAft>
              <a:defRPr>
                <a:solidFill>
                  <a:schemeClr val="tx1"/>
                </a:solidFill>
                <a:latin typeface="Calibri" panose="020F0502020204030204" pitchFamily="34" charset="0"/>
              </a:defRPr>
            </a:lvl6pPr>
            <a:lvl7pPr marL="3028264" indent="-232943" eaLnBrk="0" fontAlgn="base" hangingPunct="0">
              <a:spcBef>
                <a:spcPct val="0"/>
              </a:spcBef>
              <a:spcAft>
                <a:spcPct val="0"/>
              </a:spcAft>
              <a:defRPr>
                <a:solidFill>
                  <a:schemeClr val="tx1"/>
                </a:solidFill>
                <a:latin typeface="Calibri" panose="020F0502020204030204" pitchFamily="34" charset="0"/>
              </a:defRPr>
            </a:lvl7pPr>
            <a:lvl8pPr marL="3494151" indent="-232943" eaLnBrk="0" fontAlgn="base" hangingPunct="0">
              <a:spcBef>
                <a:spcPct val="0"/>
              </a:spcBef>
              <a:spcAft>
                <a:spcPct val="0"/>
              </a:spcAft>
              <a:defRPr>
                <a:solidFill>
                  <a:schemeClr val="tx1"/>
                </a:solidFill>
                <a:latin typeface="Calibri" panose="020F0502020204030204" pitchFamily="34" charset="0"/>
              </a:defRPr>
            </a:lvl8pPr>
            <a:lvl9pPr marL="3960038" indent="-232943" eaLnBrk="0" fontAlgn="base" hangingPunct="0">
              <a:spcBef>
                <a:spcPct val="0"/>
              </a:spcBef>
              <a:spcAft>
                <a:spcPct val="0"/>
              </a:spcAft>
              <a:defRPr>
                <a:solidFill>
                  <a:schemeClr val="tx1"/>
                </a:solidFill>
                <a:latin typeface="Calibri" panose="020F0502020204030204" pitchFamily="34" charset="0"/>
              </a:defRPr>
            </a:lvl9pPr>
          </a:lstStyle>
          <a:p>
            <a:fld id="{23844CB9-6F3C-4EB5-B60B-B06CC736D17B}" type="slidenum">
              <a:rPr lang="en-IN" altLang="en-US" smtClean="0"/>
              <a:pPr/>
              <a:t>10</a:t>
            </a:fld>
            <a:endParaRPr lang="en-IN" altLang="en-US" dirty="0"/>
          </a:p>
        </p:txBody>
      </p:sp>
    </p:spTree>
    <p:extLst>
      <p:ext uri="{BB962C8B-B14F-4D97-AF65-F5344CB8AC3E}">
        <p14:creationId xmlns:p14="http://schemas.microsoft.com/office/powerpoint/2010/main" val="12850722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5CD7CA9C-2762-439B-BF69-EF7751B1B964}" type="slidenum">
              <a:rPr lang="en-IN" smtClean="0"/>
              <a:pPr/>
              <a:t>11</a:t>
            </a:fld>
            <a:endParaRPr lang="en-IN"/>
          </a:p>
        </p:txBody>
      </p:sp>
    </p:spTree>
    <p:extLst>
      <p:ext uri="{BB962C8B-B14F-4D97-AF65-F5344CB8AC3E}">
        <p14:creationId xmlns:p14="http://schemas.microsoft.com/office/powerpoint/2010/main" val="40114227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IN" altLang="en-US"/>
          </a:p>
        </p:txBody>
      </p:sp>
      <p:sp>
        <p:nvSpPr>
          <p:cNvPr id="358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7066" indent="-291179">
              <a:defRPr>
                <a:solidFill>
                  <a:schemeClr val="tx1"/>
                </a:solidFill>
                <a:latin typeface="Calibri" panose="020F0502020204030204" pitchFamily="34" charset="0"/>
              </a:defRPr>
            </a:lvl2pPr>
            <a:lvl3pPr marL="1164717" indent="-232943">
              <a:defRPr>
                <a:solidFill>
                  <a:schemeClr val="tx1"/>
                </a:solidFill>
                <a:latin typeface="Calibri" panose="020F0502020204030204" pitchFamily="34" charset="0"/>
              </a:defRPr>
            </a:lvl3pPr>
            <a:lvl4pPr marL="1630604" indent="-232943">
              <a:defRPr>
                <a:solidFill>
                  <a:schemeClr val="tx1"/>
                </a:solidFill>
                <a:latin typeface="Calibri" panose="020F0502020204030204" pitchFamily="34" charset="0"/>
              </a:defRPr>
            </a:lvl4pPr>
            <a:lvl5pPr marL="2096491" indent="-232943">
              <a:defRPr>
                <a:solidFill>
                  <a:schemeClr val="tx1"/>
                </a:solidFill>
                <a:latin typeface="Calibri" panose="020F0502020204030204" pitchFamily="34" charset="0"/>
              </a:defRPr>
            </a:lvl5pPr>
            <a:lvl6pPr marL="2562377" indent="-232943" eaLnBrk="0" fontAlgn="base" hangingPunct="0">
              <a:spcBef>
                <a:spcPct val="0"/>
              </a:spcBef>
              <a:spcAft>
                <a:spcPct val="0"/>
              </a:spcAft>
              <a:defRPr>
                <a:solidFill>
                  <a:schemeClr val="tx1"/>
                </a:solidFill>
                <a:latin typeface="Calibri" panose="020F0502020204030204" pitchFamily="34" charset="0"/>
              </a:defRPr>
            </a:lvl6pPr>
            <a:lvl7pPr marL="3028264" indent="-232943" eaLnBrk="0" fontAlgn="base" hangingPunct="0">
              <a:spcBef>
                <a:spcPct val="0"/>
              </a:spcBef>
              <a:spcAft>
                <a:spcPct val="0"/>
              </a:spcAft>
              <a:defRPr>
                <a:solidFill>
                  <a:schemeClr val="tx1"/>
                </a:solidFill>
                <a:latin typeface="Calibri" panose="020F0502020204030204" pitchFamily="34" charset="0"/>
              </a:defRPr>
            </a:lvl7pPr>
            <a:lvl8pPr marL="3494151" indent="-232943" eaLnBrk="0" fontAlgn="base" hangingPunct="0">
              <a:spcBef>
                <a:spcPct val="0"/>
              </a:spcBef>
              <a:spcAft>
                <a:spcPct val="0"/>
              </a:spcAft>
              <a:defRPr>
                <a:solidFill>
                  <a:schemeClr val="tx1"/>
                </a:solidFill>
                <a:latin typeface="Calibri" panose="020F0502020204030204" pitchFamily="34" charset="0"/>
              </a:defRPr>
            </a:lvl8pPr>
            <a:lvl9pPr marL="3960038" indent="-232943" eaLnBrk="0" fontAlgn="base" hangingPunct="0">
              <a:spcBef>
                <a:spcPct val="0"/>
              </a:spcBef>
              <a:spcAft>
                <a:spcPct val="0"/>
              </a:spcAft>
              <a:defRPr>
                <a:solidFill>
                  <a:schemeClr val="tx1"/>
                </a:solidFill>
                <a:latin typeface="Calibri" panose="020F0502020204030204" pitchFamily="34" charset="0"/>
              </a:defRPr>
            </a:lvl9pPr>
          </a:lstStyle>
          <a:p>
            <a:fld id="{139EE5D7-4B3F-430C-BAF3-13A7765D0D89}" type="slidenum">
              <a:rPr lang="en-IN" altLang="en-US" smtClean="0"/>
              <a:pPr/>
              <a:t>12</a:t>
            </a:fld>
            <a:endParaRPr lang="en-IN" altLang="en-US"/>
          </a:p>
        </p:txBody>
      </p:sp>
    </p:spTree>
    <p:extLst>
      <p:ext uri="{BB962C8B-B14F-4D97-AF65-F5344CB8AC3E}">
        <p14:creationId xmlns:p14="http://schemas.microsoft.com/office/powerpoint/2010/main" val="3501437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11812" indent="0">
              <a:spcBef>
                <a:spcPts val="408"/>
              </a:spcBef>
              <a:buClr>
                <a:schemeClr val="accent1"/>
              </a:buClr>
              <a:buSzPct val="68000"/>
              <a:buFont typeface="Wingdings 3"/>
              <a:buNone/>
              <a:defRPr/>
            </a:pPr>
            <a:endParaRPr lang="en-IN" sz="1100" dirty="0">
              <a:latin typeface="Cambria" pitchFamily="18" charset="0"/>
            </a:endParaRPr>
          </a:p>
        </p:txBody>
      </p:sp>
      <p:sp>
        <p:nvSpPr>
          <p:cNvPr id="4" name="Slide Number Placeholder 3"/>
          <p:cNvSpPr>
            <a:spLocks noGrp="1"/>
          </p:cNvSpPr>
          <p:nvPr>
            <p:ph type="sldNum" sz="quarter" idx="10"/>
          </p:nvPr>
        </p:nvSpPr>
        <p:spPr/>
        <p:txBody>
          <a:bodyPr/>
          <a:lstStyle/>
          <a:p>
            <a:fld id="{5CD7CA9C-2762-439B-BF69-EF7751B1B964}" type="slidenum">
              <a:rPr lang="en-IN" smtClean="0"/>
              <a:pPr/>
              <a:t>13</a:t>
            </a:fld>
            <a:endParaRPr lang="en-IN"/>
          </a:p>
        </p:txBody>
      </p:sp>
    </p:spTree>
    <p:extLst>
      <p:ext uri="{BB962C8B-B14F-4D97-AF65-F5344CB8AC3E}">
        <p14:creationId xmlns:p14="http://schemas.microsoft.com/office/powerpoint/2010/main" val="12835965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A69F074B-B771-4496-8B86-6192E28E9893}" type="datetimeFigureOut">
              <a:rPr lang="en-US" smtClean="0"/>
              <a:pPr/>
              <a:t>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E3B408-1AF6-4DBB-BBD7-A95743078D8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69F074B-B771-4496-8B86-6192E28E9893}" type="datetimeFigureOut">
              <a:rPr lang="en-US" smtClean="0"/>
              <a:pPr/>
              <a:t>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E3B408-1AF6-4DBB-BBD7-A95743078D8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69F074B-B771-4496-8B86-6192E28E9893}" type="datetimeFigureOut">
              <a:rPr lang="en-US" smtClean="0"/>
              <a:pPr/>
              <a:t>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E3B408-1AF6-4DBB-BBD7-A95743078D87}"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IN" dirty="0"/>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
        <p:nvSpPr>
          <p:cNvPr id="5" name="Text Placeholder 4">
            <a:extLst>
              <a:ext uri="{FF2B5EF4-FFF2-40B4-BE49-F238E27FC236}">
                <a16:creationId xmlns="" xmlns:a16="http://schemas.microsoft.com/office/drawing/2014/main" id="{2D2024DD-4CED-479F-BBB3-FC35288B82FE}"/>
              </a:ext>
            </a:extLst>
          </p:cNvPr>
          <p:cNvSpPr>
            <a:spLocks noGrp="1"/>
          </p:cNvSpPr>
          <p:nvPr>
            <p:ph type="body" sz="quarter" idx="10"/>
          </p:nvPr>
        </p:nvSpPr>
        <p:spPr>
          <a:xfrm>
            <a:off x="296466" y="6731000"/>
            <a:ext cx="685800" cy="9144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358908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84"/>
        <p:cNvGrpSpPr/>
        <p:nvPr/>
      </p:nvGrpSpPr>
      <p:grpSpPr>
        <a:xfrm>
          <a:off x="0" y="0"/>
          <a:ext cx="0" cy="0"/>
          <a:chOff x="0" y="0"/>
          <a:chExt cx="0" cy="0"/>
        </a:xfrm>
      </p:grpSpPr>
      <p:grpSp>
        <p:nvGrpSpPr>
          <p:cNvPr id="4" name="Shape 85"/>
          <p:cNvGrpSpPr>
            <a:grpSpLocks/>
          </p:cNvGrpSpPr>
          <p:nvPr/>
        </p:nvGrpSpPr>
        <p:grpSpPr bwMode="auto">
          <a:xfrm>
            <a:off x="625476" y="400051"/>
            <a:ext cx="1000125" cy="1331383"/>
            <a:chOff x="348199" y="179450"/>
            <a:chExt cx="1116300" cy="1116300"/>
          </a:xfrm>
        </p:grpSpPr>
        <p:sp>
          <p:nvSpPr>
            <p:cNvPr id="5" name="Shape 86"/>
            <p:cNvSpPr/>
            <p:nvPr/>
          </p:nvSpPr>
          <p:spPr>
            <a:xfrm rot="-5400000">
              <a:off x="575364" y="406254"/>
              <a:ext cx="661971" cy="662692"/>
            </a:xfrm>
            <a:prstGeom prst="pie">
              <a:avLst>
                <a:gd name="adj1" fmla="val 10792838"/>
                <a:gd name="adj2" fmla="val 16200000"/>
              </a:avLst>
            </a:prstGeom>
            <a:solidFill>
              <a:schemeClr val="dk2">
                <a:alpha val="12549"/>
              </a:schemeClr>
            </a:solidFill>
            <a:ln>
              <a:noFill/>
            </a:ln>
          </p:spPr>
          <p:txBody>
            <a:bodyPr lIns="91425" tIns="91425" rIns="91425" bIns="91425"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prstClr val="black"/>
                </a:solidFill>
                <a:effectLst/>
                <a:uLnTx/>
                <a:uFillTx/>
                <a:latin typeface="Arial"/>
                <a:ea typeface="Arial"/>
                <a:cs typeface="Arial"/>
                <a:sym typeface="Arial"/>
              </a:endParaRPr>
            </a:p>
          </p:txBody>
        </p:sp>
        <p:sp>
          <p:nvSpPr>
            <p:cNvPr id="6" name="Shape 87"/>
            <p:cNvSpPr/>
            <p:nvPr/>
          </p:nvSpPr>
          <p:spPr>
            <a:xfrm rot="-5400000">
              <a:off x="348199" y="179450"/>
              <a:ext cx="1116300" cy="1116300"/>
            </a:xfrm>
            <a:prstGeom prst="pie">
              <a:avLst>
                <a:gd name="adj1" fmla="val 10792838"/>
                <a:gd name="adj2" fmla="val 16200000"/>
              </a:avLst>
            </a:prstGeom>
            <a:solidFill>
              <a:schemeClr val="dk2">
                <a:alpha val="12549"/>
              </a:schemeClr>
            </a:solidFill>
            <a:ln>
              <a:noFill/>
            </a:ln>
          </p:spPr>
          <p:txBody>
            <a:bodyPr lIns="91425" tIns="91425" rIns="91425" bIns="91425"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prstClr val="black"/>
                </a:solidFill>
                <a:effectLst/>
                <a:uLnTx/>
                <a:uFillTx/>
                <a:latin typeface="Arial"/>
                <a:ea typeface="Arial"/>
                <a:cs typeface="Arial"/>
                <a:sym typeface="Arial"/>
              </a:endParaRPr>
            </a:p>
          </p:txBody>
        </p:sp>
      </p:grpSp>
      <p:sp>
        <p:nvSpPr>
          <p:cNvPr id="88" name="Shape 88"/>
          <p:cNvSpPr txBox="1">
            <a:spLocks noGrp="1"/>
          </p:cNvSpPr>
          <p:nvPr>
            <p:ph type="title"/>
          </p:nvPr>
        </p:nvSpPr>
        <p:spPr>
          <a:xfrm>
            <a:off x="1303800" y="798100"/>
            <a:ext cx="7030500" cy="1332400"/>
          </a:xfrm>
          <a:prstGeom prst="rect">
            <a:avLst/>
          </a:prstGeom>
        </p:spPr>
        <p:txBody>
          <a:bodyPr/>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89" name="Shape 89"/>
          <p:cNvSpPr txBox="1">
            <a:spLocks noGrp="1"/>
          </p:cNvSpPr>
          <p:nvPr>
            <p:ph type="body" idx="1"/>
          </p:nvPr>
        </p:nvSpPr>
        <p:spPr>
          <a:xfrm>
            <a:off x="1303800" y="2653400"/>
            <a:ext cx="7030500" cy="3388800"/>
          </a:xfrm>
          <a:prstGeom prst="rect">
            <a:avLst/>
          </a:prstGeom>
        </p:spPr>
        <p:txBody>
          <a:bodyPr/>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7" name="Shape 90"/>
          <p:cNvSpPr txBox="1">
            <a:spLocks noGrp="1"/>
          </p:cNvSpPr>
          <p:nvPr>
            <p:ph type="sldNum" idx="10"/>
          </p:nvPr>
        </p:nvSpPr>
        <p:spPr/>
        <p:txBody>
          <a:bodyPr/>
          <a:lstStyle>
            <a:lvl1pPr algn="l">
              <a:defRPr sz="1400">
                <a:solidFill>
                  <a:srgbClr val="000000"/>
                </a:solidFill>
                <a:latin typeface="Arial" charset="0"/>
                <a:sym typeface="Arial" charset="0"/>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00F36733-0548-5F41-A4F6-E35870414154}" type="slidenum">
              <a:rPr kumimoji="0" lang="en-US" altLang="en-US" sz="1400" b="0" i="0" u="none" strike="noStrike" kern="1200" cap="none" spc="0" normalizeH="0" baseline="0" noProof="0">
                <a:ln>
                  <a:noFill/>
                </a:ln>
                <a:solidFill>
                  <a:srgbClr val="000000"/>
                </a:solidFill>
                <a:effectLst/>
                <a:uLnTx/>
                <a:uFillTx/>
                <a:latin typeface="Arial" charset="0"/>
                <a:ea typeface="+mn-ea"/>
                <a:cs typeface="+mn-cs"/>
                <a:sym typeface="Arial" charset="0"/>
              </a:rPr>
              <a:pPr marL="0" marR="0" lvl="0" indent="0" algn="l" defTabSz="914400" rtl="0" eaLnBrk="1" fontAlgn="auto" latinLnBrk="0" hangingPunct="1">
                <a:lnSpc>
                  <a:spcPct val="100000"/>
                </a:lnSpc>
                <a:spcBef>
                  <a:spcPts val="0"/>
                </a:spcBef>
                <a:spcAft>
                  <a:spcPts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Arial" charset="0"/>
              <a:ea typeface="+mn-ea"/>
              <a:cs typeface="+mn-cs"/>
              <a:sym typeface="Arial" charset="0"/>
            </a:endParaRPr>
          </a:p>
        </p:txBody>
      </p:sp>
    </p:spTree>
    <p:extLst>
      <p:ext uri="{BB962C8B-B14F-4D97-AF65-F5344CB8AC3E}">
        <p14:creationId xmlns:p14="http://schemas.microsoft.com/office/powerpoint/2010/main" val="568787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69F074B-B771-4496-8B86-6192E28E9893}" type="datetimeFigureOut">
              <a:rPr lang="en-US" smtClean="0"/>
              <a:pPr/>
              <a:t>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E3B408-1AF6-4DBB-BBD7-A95743078D8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69F074B-B771-4496-8B86-6192E28E9893}" type="datetimeFigureOut">
              <a:rPr lang="en-US" smtClean="0"/>
              <a:pPr/>
              <a:t>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E3B408-1AF6-4DBB-BBD7-A95743078D8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69F074B-B771-4496-8B86-6192E28E9893}" type="datetimeFigureOut">
              <a:rPr lang="en-US" smtClean="0"/>
              <a:pPr/>
              <a:t>11/2/2018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E3B408-1AF6-4DBB-BBD7-A95743078D8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69F074B-B771-4496-8B86-6192E28E9893}" type="datetimeFigureOut">
              <a:rPr lang="en-US" smtClean="0"/>
              <a:pPr/>
              <a:t>11/2/2018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E3B408-1AF6-4DBB-BBD7-A95743078D8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69F074B-B771-4496-8B86-6192E28E9893}" type="datetimeFigureOut">
              <a:rPr lang="en-US" smtClean="0"/>
              <a:pPr/>
              <a:t>11/2/2018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E3B408-1AF6-4DBB-BBD7-A95743078D8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9F074B-B771-4496-8B86-6192E28E9893}" type="datetimeFigureOut">
              <a:rPr lang="en-US" smtClean="0"/>
              <a:pPr/>
              <a:t>11/2/2018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E3B408-1AF6-4DBB-BBD7-A95743078D8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69F074B-B771-4496-8B86-6192E28E9893}" type="datetimeFigureOut">
              <a:rPr lang="en-US" smtClean="0"/>
              <a:pPr/>
              <a:t>11/2/2018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E3B408-1AF6-4DBB-BBD7-A95743078D8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69F074B-B771-4496-8B86-6192E28E9893}" type="datetimeFigureOut">
              <a:rPr lang="en-US" smtClean="0"/>
              <a:pPr/>
              <a:t>11/2/2018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E3B408-1AF6-4DBB-BBD7-A95743078D8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9F074B-B771-4496-8B86-6192E28E9893}" type="datetimeFigureOut">
              <a:rPr lang="en-US" smtClean="0"/>
              <a:pPr/>
              <a:t>11/2/2018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E3B408-1AF6-4DBB-BBD7-A95743078D8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chart" Target="../charts/chart6.xml"/></Relationships>
</file>

<file path=ppt/slides/_rels/slide12.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chart" Target="../charts/chart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notesSlide" Target="../notesSlides/notesSlide18.xml"/><Relationship Id="rId1" Type="http://schemas.openxmlformats.org/officeDocument/2006/relationships/slideLayout" Target="../slideLayouts/slideLayout13.xml"/><Relationship Id="rId4" Type="http://schemas.openxmlformats.org/officeDocument/2006/relationships/chart" Target="../charts/chart17.xml"/></Relationships>
</file>

<file path=ppt/slides/_rels/slide32.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2" Type="http://schemas.openxmlformats.org/officeDocument/2006/relationships/chart" Target="../charts/chart18.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8.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dirty="0">
                <a:latin typeface="Times New Roman" pitchFamily="18" charset="0"/>
                <a:cs typeface="Times New Roman" pitchFamily="18" charset="0"/>
              </a:rPr>
              <a:t>Emerging India in a Changing Global Economy: Challenges and Opportunities</a:t>
            </a:r>
            <a:br>
              <a:rPr lang="en-US" dirty="0">
                <a:latin typeface="Times New Roman" pitchFamily="18" charset="0"/>
                <a:cs typeface="Times New Roman" pitchFamily="18" charset="0"/>
              </a:rPr>
            </a:br>
            <a:endParaRPr lang="en-US" dirty="0">
              <a:latin typeface="Times New Roman" pitchFamily="18" charset="0"/>
              <a:cs typeface="Times New Roman" pitchFamily="18" charset="0"/>
            </a:endParaRPr>
          </a:p>
        </p:txBody>
      </p:sp>
      <p:sp>
        <p:nvSpPr>
          <p:cNvPr id="6" name="Subtitle 5"/>
          <p:cNvSpPr>
            <a:spLocks noGrp="1"/>
          </p:cNvSpPr>
          <p:nvPr>
            <p:ph type="subTitle" idx="1"/>
          </p:nvPr>
        </p:nvSpPr>
        <p:spPr/>
        <p:txBody>
          <a:bodyPr/>
          <a:lstStyle/>
          <a:p>
            <a:r>
              <a:rPr lang="en-US" dirty="0"/>
              <a:t>Rajat </a:t>
            </a:r>
            <a:r>
              <a:rPr lang="en-US" dirty="0" err="1"/>
              <a:t>Kathuria</a:t>
            </a:r>
            <a:r>
              <a:rPr lang="en-US" dirty="0"/>
              <a:t>,</a:t>
            </a:r>
          </a:p>
          <a:p>
            <a:r>
              <a:rPr lang="en-US" dirty="0"/>
              <a:t>Director and Chief Executive, ICRIER</a:t>
            </a:r>
            <a:br>
              <a:rPr lang="en-US" dirty="0"/>
            </a:b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179784" y="44623"/>
            <a:ext cx="8784431" cy="1152129"/>
          </a:xfrm>
        </p:spPr>
        <p:txBody>
          <a:bodyPr vert="horz" lIns="91440" tIns="45720" rIns="91440" bIns="45720" rtlCol="0" anchor="ctr">
            <a:normAutofit/>
          </a:bodyPr>
          <a:lstStyle/>
          <a:p>
            <a:pPr>
              <a:lnSpc>
                <a:spcPct val="100000"/>
              </a:lnSpc>
            </a:pPr>
            <a:r>
              <a:rPr lang="en-IN" altLang="en-US" sz="3200" b="1" cap="none" dirty="0">
                <a:latin typeface="Segoe UI" panose="020B0502040204020203" pitchFamily="34" charset="0"/>
                <a:cs typeface="Segoe UI" panose="020B0502040204020203" pitchFamily="34" charset="0"/>
              </a:rPr>
              <a:t>The Rupee Strengthened</a:t>
            </a:r>
            <a:br>
              <a:rPr lang="en-IN" altLang="en-US" sz="3200" b="1" cap="none" dirty="0">
                <a:latin typeface="Segoe UI" panose="020B0502040204020203" pitchFamily="34" charset="0"/>
                <a:cs typeface="Segoe UI" panose="020B0502040204020203" pitchFamily="34" charset="0"/>
              </a:rPr>
            </a:br>
            <a:r>
              <a:rPr lang="en-IN" altLang="en-US" sz="2800" cap="none" dirty="0">
                <a:latin typeface="Segoe UI" panose="020B0502040204020203" pitchFamily="34" charset="0"/>
                <a:cs typeface="Segoe UI" panose="020B0502040204020203" pitchFamily="34" charset="0"/>
              </a:rPr>
              <a:t>Effective Exchange Rates of Indian Rupee</a:t>
            </a:r>
            <a:endParaRPr lang="en-IN" altLang="en-US" sz="3200" cap="none" dirty="0">
              <a:latin typeface="Segoe UI" panose="020B0502040204020203" pitchFamily="34" charset="0"/>
              <a:cs typeface="Segoe UI" panose="020B0502040204020203" pitchFamily="34" charset="0"/>
            </a:endParaRPr>
          </a:p>
        </p:txBody>
      </p:sp>
      <p:graphicFrame>
        <p:nvGraphicFramePr>
          <p:cNvPr id="8" name="Chart 7"/>
          <p:cNvGraphicFramePr>
            <a:graphicFrameLocks/>
          </p:cNvGraphicFramePr>
          <p:nvPr>
            <p:extLst/>
          </p:nvPr>
        </p:nvGraphicFramePr>
        <p:xfrm>
          <a:off x="232630" y="1196752"/>
          <a:ext cx="8678738" cy="4896543"/>
        </p:xfrm>
        <a:graphic>
          <a:graphicData uri="http://schemas.openxmlformats.org/drawingml/2006/chart">
            <c:chart xmlns:c="http://schemas.openxmlformats.org/drawingml/2006/chart" xmlns:r="http://schemas.openxmlformats.org/officeDocument/2006/relationships" r:id="rId3"/>
          </a:graphicData>
        </a:graphic>
      </p:graphicFrame>
      <p:sp>
        <p:nvSpPr>
          <p:cNvPr id="10" name="TextBox 9">
            <a:extLst>
              <a:ext uri="{FF2B5EF4-FFF2-40B4-BE49-F238E27FC236}">
                <a16:creationId xmlns="" xmlns:a16="http://schemas.microsoft.com/office/drawing/2014/main" id="{2A79985B-08BF-472E-B23B-F6A306DA3C3F}"/>
              </a:ext>
            </a:extLst>
          </p:cNvPr>
          <p:cNvSpPr txBox="1"/>
          <p:nvPr/>
        </p:nvSpPr>
        <p:spPr>
          <a:xfrm>
            <a:off x="395536" y="6555631"/>
            <a:ext cx="4104456" cy="307777"/>
          </a:xfrm>
          <a:prstGeom prst="rect">
            <a:avLst/>
          </a:prstGeom>
          <a:noFill/>
        </p:spPr>
        <p:txBody>
          <a:bodyPr wrap="square" rtlCol="0">
            <a:spAutoFit/>
          </a:bodyPr>
          <a:lstStyle>
            <a:defPPr>
              <a:defRPr lang="en-US"/>
            </a:defPPr>
            <a:lvl1pPr>
              <a:defRPr sz="1400"/>
            </a:lvl1pPr>
          </a:lstStyle>
          <a:p>
            <a:r>
              <a:rPr lang="en-IN" dirty="0"/>
              <a:t>Source: Reserve Bank of India</a:t>
            </a:r>
          </a:p>
        </p:txBody>
      </p:sp>
      <p:sp>
        <p:nvSpPr>
          <p:cNvPr id="3" name="Slide Number Placeholder 2">
            <a:extLst>
              <a:ext uri="{FF2B5EF4-FFF2-40B4-BE49-F238E27FC236}">
                <a16:creationId xmlns="" xmlns:a16="http://schemas.microsoft.com/office/drawing/2014/main" id="{546DF3ED-7FE0-46F7-93D1-45718E3CB315}"/>
              </a:ext>
            </a:extLst>
          </p:cNvPr>
          <p:cNvSpPr>
            <a:spLocks noGrp="1"/>
          </p:cNvSpPr>
          <p:nvPr>
            <p:ph type="sldNum" sz="quarter" idx="12"/>
          </p:nvPr>
        </p:nvSpPr>
        <p:spPr/>
        <p:txBody>
          <a:bodyPr/>
          <a:lstStyle/>
          <a:p>
            <a:fld id="{37D7BFAD-9C33-4274-A8AE-456BBC893817}" type="slidenum">
              <a:rPr lang="en-IN" smtClean="0"/>
              <a:pPr/>
              <a:t>10</a:t>
            </a:fld>
            <a:endParaRPr lang="en-IN" dirty="0"/>
          </a:p>
        </p:txBody>
      </p:sp>
    </p:spTree>
    <p:extLst>
      <p:ext uri="{BB962C8B-B14F-4D97-AF65-F5344CB8AC3E}">
        <p14:creationId xmlns:p14="http://schemas.microsoft.com/office/powerpoint/2010/main" val="29502295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287EAE9-6CFF-42D6-94A6-21698F4081FD}"/>
              </a:ext>
            </a:extLst>
          </p:cNvPr>
          <p:cNvSpPr>
            <a:spLocks noGrp="1"/>
          </p:cNvSpPr>
          <p:nvPr>
            <p:ph type="title"/>
          </p:nvPr>
        </p:nvSpPr>
        <p:spPr>
          <a:xfrm>
            <a:off x="395536" y="159385"/>
            <a:ext cx="7518598" cy="683544"/>
          </a:xfrm>
        </p:spPr>
        <p:txBody>
          <a:bodyPr vert="horz" lIns="91440" tIns="45720" rIns="91440" bIns="45720" rtlCol="0" anchor="ctr">
            <a:normAutofit fontScale="90000"/>
          </a:bodyPr>
          <a:lstStyle/>
          <a:p>
            <a:pPr>
              <a:lnSpc>
                <a:spcPct val="100000"/>
              </a:lnSpc>
            </a:pPr>
            <a:r>
              <a:rPr lang="en-IN" sz="3200" b="1" cap="none" dirty="0">
                <a:latin typeface="Segoe UI" panose="020B0502040204020203" pitchFamily="34" charset="0"/>
                <a:cs typeface="Segoe UI" panose="020B0502040204020203" pitchFamily="34" charset="0"/>
              </a:rPr>
              <a:t>Investment Saving Scenario</a:t>
            </a:r>
            <a:br>
              <a:rPr lang="en-IN" sz="3200" b="1" cap="none" dirty="0">
                <a:latin typeface="Segoe UI" panose="020B0502040204020203" pitchFamily="34" charset="0"/>
                <a:cs typeface="Segoe UI" panose="020B0502040204020203" pitchFamily="34" charset="0"/>
              </a:rPr>
            </a:br>
            <a:r>
              <a:rPr lang="en-US" sz="3200" cap="none" dirty="0">
                <a:latin typeface="Segoe UI" panose="020B0502040204020203" pitchFamily="34" charset="0"/>
                <a:cs typeface="Segoe UI" panose="020B0502040204020203" pitchFamily="34" charset="0"/>
              </a:rPr>
              <a:t>(per cent of GDP)</a:t>
            </a:r>
            <a:endParaRPr lang="en-IN" sz="3200" b="1" cap="none" dirty="0">
              <a:latin typeface="Segoe UI" panose="020B0502040204020203" pitchFamily="34" charset="0"/>
              <a:cs typeface="Segoe UI" panose="020B0502040204020203" pitchFamily="34" charset="0"/>
            </a:endParaRPr>
          </a:p>
        </p:txBody>
      </p:sp>
      <p:graphicFrame>
        <p:nvGraphicFramePr>
          <p:cNvPr id="6" name="Content Placeholder 5">
            <a:extLst>
              <a:ext uri="{FF2B5EF4-FFF2-40B4-BE49-F238E27FC236}">
                <a16:creationId xmlns="" xmlns:a16="http://schemas.microsoft.com/office/drawing/2014/main" id="{B235743A-5625-4A48-8748-6C56E9D5672C}"/>
              </a:ext>
            </a:extLst>
          </p:cNvPr>
          <p:cNvGraphicFramePr>
            <a:graphicFrameLocks noGrp="1"/>
          </p:cNvGraphicFramePr>
          <p:nvPr>
            <p:ph idx="1"/>
            <p:extLst/>
          </p:nvPr>
        </p:nvGraphicFramePr>
        <p:xfrm>
          <a:off x="0" y="922202"/>
          <a:ext cx="9144000" cy="2681664"/>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a:extLst>
              <a:ext uri="{FF2B5EF4-FFF2-40B4-BE49-F238E27FC236}">
                <a16:creationId xmlns="" xmlns:a16="http://schemas.microsoft.com/office/drawing/2014/main" id="{01BA888B-418F-4CC5-9454-2D2CD3697D2B}"/>
              </a:ext>
            </a:extLst>
          </p:cNvPr>
          <p:cNvSpPr txBox="1"/>
          <p:nvPr/>
        </p:nvSpPr>
        <p:spPr>
          <a:xfrm>
            <a:off x="395536" y="6555631"/>
            <a:ext cx="4104456" cy="307777"/>
          </a:xfrm>
          <a:prstGeom prst="rect">
            <a:avLst/>
          </a:prstGeom>
          <a:noFill/>
        </p:spPr>
        <p:txBody>
          <a:bodyPr wrap="square" rtlCol="0">
            <a:spAutoFit/>
          </a:bodyPr>
          <a:lstStyle>
            <a:defPPr>
              <a:defRPr lang="en-US"/>
            </a:defPPr>
            <a:lvl1pPr>
              <a:defRPr sz="1400"/>
            </a:lvl1pPr>
          </a:lstStyle>
          <a:p>
            <a:r>
              <a:rPr lang="en-IN" dirty="0"/>
              <a:t>Source: Central Statistics Office, </a:t>
            </a:r>
            <a:r>
              <a:rPr lang="en-IN" dirty="0" err="1"/>
              <a:t>MoS&amp;PI</a:t>
            </a:r>
            <a:endParaRPr lang="en-IN" dirty="0"/>
          </a:p>
        </p:txBody>
      </p:sp>
      <p:graphicFrame>
        <p:nvGraphicFramePr>
          <p:cNvPr id="8" name="Content Placeholder 5">
            <a:extLst>
              <a:ext uri="{FF2B5EF4-FFF2-40B4-BE49-F238E27FC236}">
                <a16:creationId xmlns="" xmlns:a16="http://schemas.microsoft.com/office/drawing/2014/main" id="{AE386151-AC94-46C5-AFD0-C7654CA40E4E}"/>
              </a:ext>
            </a:extLst>
          </p:cNvPr>
          <p:cNvGraphicFramePr>
            <a:graphicFrameLocks/>
          </p:cNvGraphicFramePr>
          <p:nvPr>
            <p:extLst/>
          </p:nvPr>
        </p:nvGraphicFramePr>
        <p:xfrm>
          <a:off x="0" y="3603865"/>
          <a:ext cx="9144000" cy="2951765"/>
        </p:xfrm>
        <a:graphic>
          <a:graphicData uri="http://schemas.openxmlformats.org/drawingml/2006/chart">
            <c:chart xmlns:c="http://schemas.openxmlformats.org/drawingml/2006/chart" xmlns:r="http://schemas.openxmlformats.org/officeDocument/2006/relationships" r:id="rId4"/>
          </a:graphicData>
        </a:graphic>
      </p:graphicFrame>
      <p:sp>
        <p:nvSpPr>
          <p:cNvPr id="4" name="Slide Number Placeholder 3">
            <a:extLst>
              <a:ext uri="{FF2B5EF4-FFF2-40B4-BE49-F238E27FC236}">
                <a16:creationId xmlns="" xmlns:a16="http://schemas.microsoft.com/office/drawing/2014/main" id="{B9A30E75-09F9-4D90-868D-544B03C28230}"/>
              </a:ext>
            </a:extLst>
          </p:cNvPr>
          <p:cNvSpPr>
            <a:spLocks noGrp="1"/>
          </p:cNvSpPr>
          <p:nvPr>
            <p:ph type="sldNum" sz="quarter" idx="12"/>
          </p:nvPr>
        </p:nvSpPr>
        <p:spPr/>
        <p:txBody>
          <a:bodyPr/>
          <a:lstStyle/>
          <a:p>
            <a:fld id="{37D7BFAD-9C33-4274-A8AE-456BBC893817}" type="slidenum">
              <a:rPr lang="en-IN" smtClean="0"/>
              <a:pPr/>
              <a:t>11</a:t>
            </a:fld>
            <a:endParaRPr lang="en-IN"/>
          </a:p>
        </p:txBody>
      </p:sp>
    </p:spTree>
    <p:extLst>
      <p:ext uri="{BB962C8B-B14F-4D97-AF65-F5344CB8AC3E}">
        <p14:creationId xmlns:p14="http://schemas.microsoft.com/office/powerpoint/2010/main" val="29353179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395536" y="213409"/>
            <a:ext cx="8352928" cy="774720"/>
          </a:xfrm>
        </p:spPr>
        <p:txBody>
          <a:bodyPr vert="horz" lIns="91440" tIns="45720" rIns="91440" bIns="45720" rtlCol="0" anchor="ctr">
            <a:noAutofit/>
          </a:bodyPr>
          <a:lstStyle/>
          <a:p>
            <a:pPr>
              <a:lnSpc>
                <a:spcPct val="100000"/>
              </a:lnSpc>
            </a:pPr>
            <a:r>
              <a:rPr lang="en-IN" altLang="en-US" sz="3200" b="1" cap="none" dirty="0">
                <a:latin typeface="Segoe UI" panose="020B0502040204020203" pitchFamily="34" charset="0"/>
                <a:cs typeface="Segoe UI" panose="020B0502040204020203" pitchFamily="34" charset="0"/>
              </a:rPr>
              <a:t>Growth of </a:t>
            </a:r>
            <a:r>
              <a:rPr lang="en-US" altLang="en-US" sz="3200" b="1" cap="none" dirty="0">
                <a:latin typeface="Segoe UI" panose="020B0502040204020203" pitchFamily="34" charset="0"/>
                <a:cs typeface="Segoe UI" panose="020B0502040204020203" pitchFamily="34" charset="0"/>
              </a:rPr>
              <a:t>Credit </a:t>
            </a:r>
            <a:r>
              <a:rPr lang="en-IN" altLang="en-US" sz="3200" b="1" cap="none" dirty="0">
                <a:latin typeface="Segoe UI" panose="020B0502040204020203" pitchFamily="34" charset="0"/>
                <a:cs typeface="Segoe UI" panose="020B0502040204020203" pitchFamily="34" charset="0"/>
              </a:rPr>
              <a:t>to Industry </a:t>
            </a:r>
            <a:endParaRPr lang="en-US" altLang="en-US" sz="3200" b="1" cap="none" dirty="0">
              <a:latin typeface="Segoe UI" panose="020B0502040204020203" pitchFamily="34" charset="0"/>
              <a:cs typeface="Segoe UI" panose="020B0502040204020203" pitchFamily="34" charset="0"/>
            </a:endParaRPr>
          </a:p>
        </p:txBody>
      </p:sp>
      <p:graphicFrame>
        <p:nvGraphicFramePr>
          <p:cNvPr id="6" name="Chart 5">
            <a:extLst>
              <a:ext uri="{FF2B5EF4-FFF2-40B4-BE49-F238E27FC236}">
                <a16:creationId xmlns="" xmlns:a16="http://schemas.microsoft.com/office/drawing/2014/main" id="{F5DD05B5-CFE4-4F26-AE54-A32A03C77173}"/>
              </a:ext>
            </a:extLst>
          </p:cNvPr>
          <p:cNvGraphicFramePr>
            <a:graphicFrameLocks/>
          </p:cNvGraphicFramePr>
          <p:nvPr>
            <p:extLst/>
          </p:nvPr>
        </p:nvGraphicFramePr>
        <p:xfrm>
          <a:off x="395536" y="1196752"/>
          <a:ext cx="8352928" cy="5184576"/>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a:extLst>
              <a:ext uri="{FF2B5EF4-FFF2-40B4-BE49-F238E27FC236}">
                <a16:creationId xmlns="" xmlns:a16="http://schemas.microsoft.com/office/drawing/2014/main" id="{8675A1F3-D716-4850-BDDC-1BBC83451E74}"/>
              </a:ext>
            </a:extLst>
          </p:cNvPr>
          <p:cNvSpPr txBox="1"/>
          <p:nvPr/>
        </p:nvSpPr>
        <p:spPr>
          <a:xfrm>
            <a:off x="395536" y="6555631"/>
            <a:ext cx="4104456" cy="307777"/>
          </a:xfrm>
          <a:prstGeom prst="rect">
            <a:avLst/>
          </a:prstGeom>
          <a:noFill/>
        </p:spPr>
        <p:txBody>
          <a:bodyPr wrap="square" rtlCol="0">
            <a:spAutoFit/>
          </a:bodyPr>
          <a:lstStyle>
            <a:defPPr>
              <a:defRPr lang="en-US"/>
            </a:defPPr>
            <a:lvl1pPr>
              <a:defRPr sz="1400"/>
            </a:lvl1pPr>
          </a:lstStyle>
          <a:p>
            <a:r>
              <a:rPr lang="en-IN" dirty="0"/>
              <a:t>Source: Reserve Bank of India</a:t>
            </a:r>
          </a:p>
        </p:txBody>
      </p:sp>
      <p:sp>
        <p:nvSpPr>
          <p:cNvPr id="3" name="Slide Number Placeholder 2">
            <a:extLst>
              <a:ext uri="{FF2B5EF4-FFF2-40B4-BE49-F238E27FC236}">
                <a16:creationId xmlns="" xmlns:a16="http://schemas.microsoft.com/office/drawing/2014/main" id="{77AD0472-B23E-4497-9807-9CBEAB49BF85}"/>
              </a:ext>
            </a:extLst>
          </p:cNvPr>
          <p:cNvSpPr>
            <a:spLocks noGrp="1"/>
          </p:cNvSpPr>
          <p:nvPr>
            <p:ph type="sldNum" sz="quarter" idx="12"/>
          </p:nvPr>
        </p:nvSpPr>
        <p:spPr/>
        <p:txBody>
          <a:bodyPr/>
          <a:lstStyle/>
          <a:p>
            <a:fld id="{37D7BFAD-9C33-4274-A8AE-456BBC893817}" type="slidenum">
              <a:rPr lang="en-IN" smtClean="0"/>
              <a:pPr/>
              <a:t>12</a:t>
            </a:fld>
            <a:endParaRPr lang="en-IN"/>
          </a:p>
        </p:txBody>
      </p:sp>
    </p:spTree>
    <p:extLst>
      <p:ext uri="{BB962C8B-B14F-4D97-AF65-F5344CB8AC3E}">
        <p14:creationId xmlns:p14="http://schemas.microsoft.com/office/powerpoint/2010/main" val="12981954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2"/>
          <p:cNvSpPr>
            <a:spLocks noGrp="1"/>
          </p:cNvSpPr>
          <p:nvPr>
            <p:ph type="title"/>
          </p:nvPr>
        </p:nvSpPr>
        <p:spPr>
          <a:xfrm>
            <a:off x="285720" y="117147"/>
            <a:ext cx="8572560" cy="1134244"/>
          </a:xfrm>
        </p:spPr>
        <p:txBody>
          <a:bodyPr vert="horz" lIns="91440" tIns="45720" rIns="91440" bIns="45720" rtlCol="0" anchor="ctr">
            <a:noAutofit/>
          </a:bodyPr>
          <a:lstStyle/>
          <a:p>
            <a:pPr>
              <a:lnSpc>
                <a:spcPct val="100000"/>
              </a:lnSpc>
            </a:pPr>
            <a:r>
              <a:rPr lang="en-US" sz="3200" b="1" cap="none" dirty="0">
                <a:latin typeface="Segoe UI" panose="020B0502040204020203" pitchFamily="34" charset="0"/>
                <a:cs typeface="Segoe UI" panose="020B0502040204020203" pitchFamily="34" charset="0"/>
              </a:rPr>
              <a:t>Fiscal Consolidation?</a:t>
            </a:r>
            <a:br>
              <a:rPr lang="en-US" sz="3200" b="1" cap="none" dirty="0">
                <a:latin typeface="Segoe UI" panose="020B0502040204020203" pitchFamily="34" charset="0"/>
                <a:cs typeface="Segoe UI" panose="020B0502040204020203" pitchFamily="34" charset="0"/>
              </a:rPr>
            </a:br>
            <a:r>
              <a:rPr lang="en-US" sz="2800" cap="none" dirty="0">
                <a:latin typeface="Segoe UI" panose="020B0502040204020203" pitchFamily="34" charset="0"/>
                <a:cs typeface="Segoe UI" panose="020B0502040204020203" pitchFamily="34" charset="0"/>
              </a:rPr>
              <a:t>Deficits of the Central Govt (% of GDP) </a:t>
            </a:r>
            <a:endParaRPr lang="en-IN" sz="3200" cap="none" dirty="0">
              <a:latin typeface="Segoe UI" panose="020B0502040204020203" pitchFamily="34" charset="0"/>
              <a:cs typeface="Segoe UI" panose="020B0502040204020203" pitchFamily="34" charset="0"/>
            </a:endParaRPr>
          </a:p>
        </p:txBody>
      </p:sp>
      <p:sp>
        <p:nvSpPr>
          <p:cNvPr id="8" name="Rectangle 7"/>
          <p:cNvSpPr/>
          <p:nvPr/>
        </p:nvSpPr>
        <p:spPr>
          <a:xfrm>
            <a:off x="285720" y="6334780"/>
            <a:ext cx="4572000" cy="492443"/>
          </a:xfrm>
          <a:prstGeom prst="rect">
            <a:avLst/>
          </a:prstGeom>
        </p:spPr>
        <p:txBody>
          <a:bodyPr>
            <a:spAutoFit/>
          </a:bodyPr>
          <a:lstStyle/>
          <a:p>
            <a:r>
              <a:rPr lang="en-US" sz="1300" b="1" dirty="0">
                <a:solidFill>
                  <a:schemeClr val="bg1"/>
                </a:solidFill>
                <a:latin typeface="Cambria" pitchFamily="18" charset="0"/>
              </a:rPr>
              <a:t>Source: Reserve Bank of India</a:t>
            </a:r>
          </a:p>
          <a:p>
            <a:r>
              <a:rPr lang="en-US" sz="1300" b="1" dirty="0">
                <a:solidFill>
                  <a:schemeClr val="bg1"/>
                </a:solidFill>
                <a:latin typeface="Cambria" pitchFamily="18" charset="0"/>
              </a:rPr>
              <a:t>BE- budget estimate, RE- Revised estimate</a:t>
            </a:r>
            <a:endParaRPr lang="en-IN" sz="1300" b="1" dirty="0">
              <a:solidFill>
                <a:schemeClr val="bg1"/>
              </a:solidFill>
              <a:latin typeface="Cambria" pitchFamily="18" charset="0"/>
            </a:endParaRPr>
          </a:p>
        </p:txBody>
      </p:sp>
      <p:sp>
        <p:nvSpPr>
          <p:cNvPr id="9" name="TextBox 8">
            <a:extLst>
              <a:ext uri="{FF2B5EF4-FFF2-40B4-BE49-F238E27FC236}">
                <a16:creationId xmlns="" xmlns:a16="http://schemas.microsoft.com/office/drawing/2014/main" id="{668EECDF-F0CA-4156-9CA2-995DC508C6D3}"/>
              </a:ext>
            </a:extLst>
          </p:cNvPr>
          <p:cNvSpPr txBox="1"/>
          <p:nvPr/>
        </p:nvSpPr>
        <p:spPr>
          <a:xfrm>
            <a:off x="395536" y="6372904"/>
            <a:ext cx="6480720" cy="307777"/>
          </a:xfrm>
          <a:prstGeom prst="rect">
            <a:avLst/>
          </a:prstGeom>
          <a:noFill/>
        </p:spPr>
        <p:txBody>
          <a:bodyPr wrap="square" rtlCol="0">
            <a:spAutoFit/>
          </a:bodyPr>
          <a:lstStyle>
            <a:defPPr>
              <a:defRPr lang="en-US"/>
            </a:defPPr>
            <a:lvl1pPr>
              <a:defRPr sz="1400"/>
            </a:lvl1pPr>
          </a:lstStyle>
          <a:p>
            <a:r>
              <a:rPr lang="en-IN" dirty="0"/>
              <a:t>Source: Union Budget, Govt. of India</a:t>
            </a:r>
          </a:p>
        </p:txBody>
      </p:sp>
      <p:sp>
        <p:nvSpPr>
          <p:cNvPr id="3" name="Slide Number Placeholder 2">
            <a:extLst>
              <a:ext uri="{FF2B5EF4-FFF2-40B4-BE49-F238E27FC236}">
                <a16:creationId xmlns="" xmlns:a16="http://schemas.microsoft.com/office/drawing/2014/main" id="{E01A1DC5-D8A0-4480-80A9-6DB2C74FFCB5}"/>
              </a:ext>
            </a:extLst>
          </p:cNvPr>
          <p:cNvSpPr>
            <a:spLocks noGrp="1"/>
          </p:cNvSpPr>
          <p:nvPr>
            <p:ph type="sldNum" sz="quarter" idx="12"/>
          </p:nvPr>
        </p:nvSpPr>
        <p:spPr/>
        <p:txBody>
          <a:bodyPr/>
          <a:lstStyle/>
          <a:p>
            <a:fld id="{37D7BFAD-9C33-4274-A8AE-456BBC893817}" type="slidenum">
              <a:rPr lang="en-IN" smtClean="0"/>
              <a:pPr/>
              <a:t>13</a:t>
            </a:fld>
            <a:endParaRPr lang="en-IN" dirty="0"/>
          </a:p>
        </p:txBody>
      </p:sp>
      <p:graphicFrame>
        <p:nvGraphicFramePr>
          <p:cNvPr id="11" name="Chart 10">
            <a:extLst>
              <a:ext uri="{FF2B5EF4-FFF2-40B4-BE49-F238E27FC236}">
                <a16:creationId xmlns="" xmlns:a16="http://schemas.microsoft.com/office/drawing/2014/main" id="{FBB3EC2D-40A0-46A5-842B-B56686700411}"/>
              </a:ext>
            </a:extLst>
          </p:cNvPr>
          <p:cNvGraphicFramePr>
            <a:graphicFrameLocks/>
          </p:cNvGraphicFramePr>
          <p:nvPr>
            <p:extLst/>
          </p:nvPr>
        </p:nvGraphicFramePr>
        <p:xfrm>
          <a:off x="179512" y="1251391"/>
          <a:ext cx="8784976" cy="5047203"/>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332656"/>
            <a:ext cx="8352928" cy="1080120"/>
          </a:xfrm>
        </p:spPr>
        <p:txBody>
          <a:bodyPr>
            <a:normAutofit/>
          </a:bodyPr>
          <a:lstStyle/>
          <a:p>
            <a:pPr>
              <a:lnSpc>
                <a:spcPct val="100000"/>
              </a:lnSpc>
            </a:pPr>
            <a:r>
              <a:rPr lang="en-US" sz="3200" b="1" cap="none" dirty="0">
                <a:latin typeface="Segoe UI" panose="020B0502040204020203" pitchFamily="34" charset="0"/>
                <a:cs typeface="Segoe UI" panose="020B0502040204020203" pitchFamily="34" charset="0"/>
              </a:rPr>
              <a:t>Exports of Goods and Services: slowdown</a:t>
            </a:r>
            <a:br>
              <a:rPr lang="en-US" sz="3200" b="1" cap="none" dirty="0">
                <a:latin typeface="Segoe UI" panose="020B0502040204020203" pitchFamily="34" charset="0"/>
                <a:cs typeface="Segoe UI" panose="020B0502040204020203" pitchFamily="34" charset="0"/>
              </a:rPr>
            </a:br>
            <a:r>
              <a:rPr lang="en-US" sz="3200" cap="none" dirty="0">
                <a:latin typeface="Segoe UI" panose="020B0502040204020203" pitchFamily="34" charset="0"/>
                <a:cs typeface="Segoe UI" panose="020B0502040204020203" pitchFamily="34" charset="0"/>
              </a:rPr>
              <a:t>(per cent of GDP)</a:t>
            </a:r>
          </a:p>
        </p:txBody>
      </p:sp>
      <p:graphicFrame>
        <p:nvGraphicFramePr>
          <p:cNvPr id="6" name="Content Placeholder 5">
            <a:extLst>
              <a:ext uri="{FF2B5EF4-FFF2-40B4-BE49-F238E27FC236}">
                <a16:creationId xmlns="" xmlns:a16="http://schemas.microsoft.com/office/drawing/2014/main" id="{EF4E1736-935C-46E5-AC98-AAC697E181DF}"/>
              </a:ext>
            </a:extLst>
          </p:cNvPr>
          <p:cNvGraphicFramePr>
            <a:graphicFrameLocks noGrp="1"/>
          </p:cNvGraphicFramePr>
          <p:nvPr>
            <p:ph idx="1"/>
            <p:extLst/>
          </p:nvPr>
        </p:nvGraphicFramePr>
        <p:xfrm>
          <a:off x="107504" y="1556792"/>
          <a:ext cx="8750746" cy="4751933"/>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a:extLst>
              <a:ext uri="{FF2B5EF4-FFF2-40B4-BE49-F238E27FC236}">
                <a16:creationId xmlns="" xmlns:a16="http://schemas.microsoft.com/office/drawing/2014/main" id="{D088064A-C773-4831-B01B-E59A690CD6CE}"/>
              </a:ext>
            </a:extLst>
          </p:cNvPr>
          <p:cNvSpPr txBox="1"/>
          <p:nvPr/>
        </p:nvSpPr>
        <p:spPr>
          <a:xfrm>
            <a:off x="395536" y="6555631"/>
            <a:ext cx="4104456" cy="307777"/>
          </a:xfrm>
          <a:prstGeom prst="rect">
            <a:avLst/>
          </a:prstGeom>
          <a:noFill/>
        </p:spPr>
        <p:txBody>
          <a:bodyPr wrap="square" rtlCol="0">
            <a:spAutoFit/>
          </a:bodyPr>
          <a:lstStyle>
            <a:defPPr>
              <a:defRPr lang="en-US"/>
            </a:defPPr>
            <a:lvl1pPr>
              <a:defRPr sz="1400"/>
            </a:lvl1pPr>
          </a:lstStyle>
          <a:p>
            <a:r>
              <a:rPr lang="en-IN" dirty="0"/>
              <a:t>Source: Reserve Bank of India</a:t>
            </a:r>
          </a:p>
        </p:txBody>
      </p:sp>
      <p:sp>
        <p:nvSpPr>
          <p:cNvPr id="4" name="Slide Number Placeholder 3">
            <a:extLst>
              <a:ext uri="{FF2B5EF4-FFF2-40B4-BE49-F238E27FC236}">
                <a16:creationId xmlns="" xmlns:a16="http://schemas.microsoft.com/office/drawing/2014/main" id="{2B589C94-D649-40DF-BC73-B7AEE7537EC7}"/>
              </a:ext>
            </a:extLst>
          </p:cNvPr>
          <p:cNvSpPr>
            <a:spLocks noGrp="1"/>
          </p:cNvSpPr>
          <p:nvPr>
            <p:ph type="sldNum" sz="quarter" idx="12"/>
          </p:nvPr>
        </p:nvSpPr>
        <p:spPr/>
        <p:txBody>
          <a:bodyPr/>
          <a:lstStyle/>
          <a:p>
            <a:fld id="{37D7BFAD-9C33-4274-A8AE-456BBC893817}" type="slidenum">
              <a:rPr lang="en-IN" smtClean="0"/>
              <a:pPr/>
              <a:t>14</a:t>
            </a:fld>
            <a:endParaRPr lang="en-IN" dirty="0"/>
          </a:p>
        </p:txBody>
      </p:sp>
    </p:spTree>
    <p:extLst>
      <p:ext uri="{BB962C8B-B14F-4D97-AF65-F5344CB8AC3E}">
        <p14:creationId xmlns:p14="http://schemas.microsoft.com/office/powerpoint/2010/main" val="10299231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a:xfrm>
            <a:off x="136922" y="260648"/>
            <a:ext cx="8870156" cy="746522"/>
          </a:xfrm>
        </p:spPr>
        <p:txBody>
          <a:bodyPr vert="horz" lIns="91440" tIns="45720" rIns="91440" bIns="45720" rtlCol="0" anchor="ctr">
            <a:normAutofit/>
          </a:bodyPr>
          <a:lstStyle/>
          <a:p>
            <a:r>
              <a:rPr lang="en-IN" altLang="en-US" sz="3200" b="1" cap="none" dirty="0">
                <a:latin typeface="Segoe UI" panose="020B0502040204020203" pitchFamily="34" charset="0"/>
                <a:cs typeface="Segoe UI" panose="020B0502040204020203" pitchFamily="34" charset="0"/>
              </a:rPr>
              <a:t>Rising Current Account Deficit</a:t>
            </a:r>
          </a:p>
        </p:txBody>
      </p:sp>
      <p:graphicFrame>
        <p:nvGraphicFramePr>
          <p:cNvPr id="7" name="Content Placeholder 6"/>
          <p:cNvGraphicFramePr>
            <a:graphicFrameLocks noGrp="1"/>
          </p:cNvGraphicFramePr>
          <p:nvPr>
            <p:ph idx="1"/>
          </p:nvPr>
        </p:nvGraphicFramePr>
        <p:xfrm>
          <a:off x="448866" y="1846660"/>
          <a:ext cx="4655344" cy="3724275"/>
        </p:xfrm>
        <a:graphic>
          <a:graphicData uri="http://schemas.openxmlformats.org/drawingml/2006/table">
            <a:tbl>
              <a:tblPr/>
              <a:tblGrid>
                <a:gridCol w="4655344">
                  <a:extLst>
                    <a:ext uri="{9D8B030D-6E8A-4147-A177-3AD203B41FA5}">
                      <a16:colId xmlns="" xmlns:a16="http://schemas.microsoft.com/office/drawing/2014/main" val="20000"/>
                    </a:ext>
                  </a:extLst>
                </a:gridCol>
              </a:tblGrid>
              <a:tr h="3724275">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IN" altLang="en-US" sz="1400" b="1" i="0" u="none" strike="noStrike" cap="none" normalizeH="0" baseline="0" dirty="0">
                        <a:ln>
                          <a:noFill/>
                        </a:ln>
                        <a:solidFill>
                          <a:srgbClr val="FFFFFF"/>
                        </a:solidFill>
                        <a:effectLst/>
                        <a:latin typeface="Calibri"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IN" altLang="en-US" sz="1400" b="1" i="0" u="none" strike="noStrike" cap="none" normalizeH="0" baseline="0" dirty="0">
                        <a:ln>
                          <a:noFill/>
                        </a:ln>
                        <a:solidFill>
                          <a:srgbClr val="FFFFFF"/>
                        </a:solidFill>
                        <a:effectLst/>
                        <a:latin typeface="Calibri" pitchFamily="34" charset="0"/>
                      </a:endParaRPr>
                    </a:p>
                  </a:txBody>
                  <a:tcPr marL="68577" marR="68577" marT="34289" marB="34289"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0"/>
                  </a:ext>
                </a:extLst>
              </a:tr>
            </a:tbl>
          </a:graphicData>
        </a:graphic>
      </p:graphicFrame>
      <p:sp>
        <p:nvSpPr>
          <p:cNvPr id="9" name="TextBox 8">
            <a:extLst>
              <a:ext uri="{FF2B5EF4-FFF2-40B4-BE49-F238E27FC236}">
                <a16:creationId xmlns="" xmlns:a16="http://schemas.microsoft.com/office/drawing/2014/main" id="{49766E86-B9D4-4590-89FC-3E1B7F681BAF}"/>
              </a:ext>
            </a:extLst>
          </p:cNvPr>
          <p:cNvSpPr txBox="1"/>
          <p:nvPr/>
        </p:nvSpPr>
        <p:spPr>
          <a:xfrm>
            <a:off x="395536" y="6555631"/>
            <a:ext cx="4104456" cy="307777"/>
          </a:xfrm>
          <a:prstGeom prst="rect">
            <a:avLst/>
          </a:prstGeom>
          <a:noFill/>
        </p:spPr>
        <p:txBody>
          <a:bodyPr wrap="square" rtlCol="0">
            <a:spAutoFit/>
          </a:bodyPr>
          <a:lstStyle>
            <a:defPPr>
              <a:defRPr lang="en-US"/>
            </a:defPPr>
            <a:lvl1pPr>
              <a:defRPr sz="1400"/>
            </a:lvl1pPr>
          </a:lstStyle>
          <a:p>
            <a:r>
              <a:rPr lang="en-IN" dirty="0"/>
              <a:t>Source: India Public Finance Statistics, </a:t>
            </a:r>
            <a:r>
              <a:rPr lang="en-IN" dirty="0" err="1"/>
              <a:t>MoF</a:t>
            </a:r>
            <a:endParaRPr lang="en-IN" dirty="0"/>
          </a:p>
        </p:txBody>
      </p:sp>
      <p:graphicFrame>
        <p:nvGraphicFramePr>
          <p:cNvPr id="10" name="Chart 9">
            <a:extLst>
              <a:ext uri="{FF2B5EF4-FFF2-40B4-BE49-F238E27FC236}">
                <a16:creationId xmlns="" xmlns:a16="http://schemas.microsoft.com/office/drawing/2014/main" id="{03099957-9075-4E8A-B1B7-0F5E7BF463AD}"/>
              </a:ext>
            </a:extLst>
          </p:cNvPr>
          <p:cNvGraphicFramePr>
            <a:graphicFrameLocks/>
          </p:cNvGraphicFramePr>
          <p:nvPr>
            <p:extLst/>
          </p:nvPr>
        </p:nvGraphicFramePr>
        <p:xfrm>
          <a:off x="448866" y="1287065"/>
          <a:ext cx="8246268" cy="4878239"/>
        </p:xfrm>
        <a:graphic>
          <a:graphicData uri="http://schemas.openxmlformats.org/drawingml/2006/chart">
            <c:chart xmlns:c="http://schemas.openxmlformats.org/drawingml/2006/chart" xmlns:r="http://schemas.openxmlformats.org/officeDocument/2006/relationships" r:id="rId3"/>
          </a:graphicData>
        </a:graphic>
      </p:graphicFrame>
      <p:sp>
        <p:nvSpPr>
          <p:cNvPr id="6" name="Slide Number Placeholder 2">
            <a:extLst>
              <a:ext uri="{FF2B5EF4-FFF2-40B4-BE49-F238E27FC236}">
                <a16:creationId xmlns="" xmlns:a16="http://schemas.microsoft.com/office/drawing/2014/main" id="{E87C9CA0-05B0-47E6-988D-D4DFA62E2100}"/>
              </a:ext>
            </a:extLst>
          </p:cNvPr>
          <p:cNvSpPr txBox="1">
            <a:spLocks/>
          </p:cNvSpPr>
          <p:nvPr/>
        </p:nvSpPr>
        <p:spPr>
          <a:xfrm>
            <a:off x="8128000" y="6470704"/>
            <a:ext cx="730250" cy="274320"/>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37D7BFAD-9C33-4274-A8AE-456BBC893817}" type="slidenum">
              <a:rPr lang="en-IN" sz="1000" smtClean="0">
                <a:latin typeface="+mj-lt"/>
              </a:rPr>
              <a:pPr/>
              <a:t>15</a:t>
            </a:fld>
            <a:endParaRPr lang="en-IN" sz="1000" dirty="0">
              <a:latin typeface="+mj-lt"/>
            </a:endParaRPr>
          </a:p>
        </p:txBody>
      </p:sp>
    </p:spTree>
    <p:extLst>
      <p:ext uri="{BB962C8B-B14F-4D97-AF65-F5344CB8AC3E}">
        <p14:creationId xmlns:p14="http://schemas.microsoft.com/office/powerpoint/2010/main" val="1236449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ontent Placeholder 7">
            <a:extLst>
              <a:ext uri="{FF2B5EF4-FFF2-40B4-BE49-F238E27FC236}">
                <a16:creationId xmlns="" xmlns:a16="http://schemas.microsoft.com/office/drawing/2014/main" id="{0EE75D77-C2A3-4220-9E27-1FC019CB58E9}"/>
              </a:ext>
            </a:extLst>
          </p:cNvPr>
          <p:cNvGraphicFramePr>
            <a:graphicFrameLocks noGrp="1"/>
          </p:cNvGraphicFramePr>
          <p:nvPr>
            <p:ph idx="1"/>
            <p:extLst/>
          </p:nvPr>
        </p:nvGraphicFramePr>
        <p:xfrm>
          <a:off x="285720" y="1052736"/>
          <a:ext cx="8643998" cy="5400600"/>
        </p:xfrm>
        <a:graphic>
          <a:graphicData uri="http://schemas.openxmlformats.org/drawingml/2006/chart">
            <c:chart xmlns:c="http://schemas.openxmlformats.org/drawingml/2006/chart" xmlns:r="http://schemas.openxmlformats.org/officeDocument/2006/relationships" r:id="rId3"/>
          </a:graphicData>
        </a:graphic>
      </p:graphicFrame>
      <p:sp>
        <p:nvSpPr>
          <p:cNvPr id="3" name="Title 2"/>
          <p:cNvSpPr>
            <a:spLocks noGrp="1"/>
          </p:cNvSpPr>
          <p:nvPr>
            <p:ph type="title"/>
          </p:nvPr>
        </p:nvSpPr>
        <p:spPr>
          <a:xfrm>
            <a:off x="285720" y="214290"/>
            <a:ext cx="8643998" cy="642942"/>
          </a:xfrm>
        </p:spPr>
        <p:txBody>
          <a:bodyPr vert="horz" lIns="91440" tIns="45720" rIns="91440" bIns="45720" rtlCol="0" anchor="ctr">
            <a:normAutofit/>
          </a:bodyPr>
          <a:lstStyle/>
          <a:p>
            <a:r>
              <a:rPr lang="en-IN" sz="3200" b="1" cap="none" dirty="0">
                <a:latin typeface="Segoe UI" panose="020B0502040204020203" pitchFamily="34" charset="0"/>
                <a:cs typeface="Segoe UI" panose="020B0502040204020203" pitchFamily="34" charset="0"/>
              </a:rPr>
              <a:t>Foreign Exchange Reserves </a:t>
            </a:r>
            <a:r>
              <a:rPr lang="en-IN" sz="3200" cap="none" dirty="0">
                <a:latin typeface="Segoe UI" panose="020B0502040204020203" pitchFamily="34" charset="0"/>
                <a:cs typeface="Segoe UI" panose="020B0502040204020203" pitchFamily="34" charset="0"/>
              </a:rPr>
              <a:t>($ </a:t>
            </a:r>
            <a:r>
              <a:rPr lang="en-IN" sz="3200" cap="none" dirty="0" err="1">
                <a:latin typeface="Segoe UI" panose="020B0502040204020203" pitchFamily="34" charset="0"/>
                <a:cs typeface="Segoe UI" panose="020B0502040204020203" pitchFamily="34" charset="0"/>
              </a:rPr>
              <a:t>bn</a:t>
            </a:r>
            <a:r>
              <a:rPr lang="en-IN" sz="3200" cap="none" dirty="0">
                <a:latin typeface="Segoe UI" panose="020B0502040204020203" pitchFamily="34" charset="0"/>
                <a:cs typeface="Segoe UI" panose="020B0502040204020203" pitchFamily="34" charset="0"/>
              </a:rPr>
              <a:t>)</a:t>
            </a:r>
          </a:p>
        </p:txBody>
      </p:sp>
      <p:sp>
        <p:nvSpPr>
          <p:cNvPr id="5" name="TextBox 4">
            <a:extLst>
              <a:ext uri="{FF2B5EF4-FFF2-40B4-BE49-F238E27FC236}">
                <a16:creationId xmlns="" xmlns:a16="http://schemas.microsoft.com/office/drawing/2014/main" id="{A8DF63E6-DAA1-4A81-A3AF-AA1433356DA3}"/>
              </a:ext>
            </a:extLst>
          </p:cNvPr>
          <p:cNvSpPr txBox="1"/>
          <p:nvPr/>
        </p:nvSpPr>
        <p:spPr>
          <a:xfrm>
            <a:off x="395536" y="6555631"/>
            <a:ext cx="4104456" cy="307777"/>
          </a:xfrm>
          <a:prstGeom prst="rect">
            <a:avLst/>
          </a:prstGeom>
          <a:noFill/>
        </p:spPr>
        <p:txBody>
          <a:bodyPr wrap="square" rtlCol="0">
            <a:spAutoFit/>
          </a:bodyPr>
          <a:lstStyle>
            <a:defPPr>
              <a:defRPr lang="en-US"/>
            </a:defPPr>
            <a:lvl1pPr>
              <a:defRPr sz="1400"/>
            </a:lvl1pPr>
          </a:lstStyle>
          <a:p>
            <a:r>
              <a:rPr lang="en-IN" dirty="0"/>
              <a:t>Source: Reserve Bank of India</a:t>
            </a:r>
          </a:p>
        </p:txBody>
      </p:sp>
      <p:sp>
        <p:nvSpPr>
          <p:cNvPr id="4" name="Slide Number Placeholder 3">
            <a:extLst>
              <a:ext uri="{FF2B5EF4-FFF2-40B4-BE49-F238E27FC236}">
                <a16:creationId xmlns="" xmlns:a16="http://schemas.microsoft.com/office/drawing/2014/main" id="{95FAEACA-1301-46B0-BCC4-641E493ED170}"/>
              </a:ext>
            </a:extLst>
          </p:cNvPr>
          <p:cNvSpPr>
            <a:spLocks noGrp="1"/>
          </p:cNvSpPr>
          <p:nvPr>
            <p:ph type="sldNum" sz="quarter" idx="12"/>
          </p:nvPr>
        </p:nvSpPr>
        <p:spPr/>
        <p:txBody>
          <a:bodyPr/>
          <a:lstStyle/>
          <a:p>
            <a:fld id="{37D7BFAD-9C33-4274-A8AE-456BBC893817}" type="slidenum">
              <a:rPr lang="en-IN" smtClean="0"/>
              <a:pPr/>
              <a:t>16</a:t>
            </a:fld>
            <a:endParaRPr lang="en-IN"/>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A4780F3-E4E1-4319-A6DF-EF41EEF49C00}"/>
              </a:ext>
            </a:extLst>
          </p:cNvPr>
          <p:cNvSpPr>
            <a:spLocks noGrp="1"/>
          </p:cNvSpPr>
          <p:nvPr>
            <p:ph type="title"/>
          </p:nvPr>
        </p:nvSpPr>
        <p:spPr>
          <a:xfrm>
            <a:off x="107504" y="260648"/>
            <a:ext cx="8928992" cy="1296144"/>
          </a:xfrm>
        </p:spPr>
        <p:txBody>
          <a:bodyPr vert="horz" lIns="91440" tIns="45720" rIns="91440" bIns="45720" rtlCol="0" anchor="ctr">
            <a:normAutofit/>
          </a:bodyPr>
          <a:lstStyle/>
          <a:p>
            <a:pPr>
              <a:lnSpc>
                <a:spcPct val="100000"/>
              </a:lnSpc>
            </a:pPr>
            <a:r>
              <a:rPr lang="en-IN" sz="3400" b="1" cap="none" dirty="0">
                <a:latin typeface="Segoe UI" panose="020B0502040204020203" pitchFamily="34" charset="0"/>
                <a:cs typeface="Segoe UI" panose="020B0502040204020203" pitchFamily="34" charset="0"/>
              </a:rPr>
              <a:t>Asia’s Rising Share in India’s Goods Exports</a:t>
            </a:r>
            <a:r>
              <a:rPr lang="en-IN" sz="3200" b="1" cap="none" dirty="0">
                <a:latin typeface="Segoe UI" panose="020B0502040204020203" pitchFamily="34" charset="0"/>
                <a:cs typeface="Segoe UI" panose="020B0502040204020203" pitchFamily="34" charset="0"/>
              </a:rPr>
              <a:t/>
            </a:r>
            <a:br>
              <a:rPr lang="en-IN" sz="3200" b="1" cap="none" dirty="0">
                <a:latin typeface="Segoe UI" panose="020B0502040204020203" pitchFamily="34" charset="0"/>
                <a:cs typeface="Segoe UI" panose="020B0502040204020203" pitchFamily="34" charset="0"/>
              </a:rPr>
            </a:br>
            <a:r>
              <a:rPr lang="en-IN" sz="3100" cap="none" dirty="0">
                <a:latin typeface="Segoe UI" panose="020B0502040204020203" pitchFamily="34" charset="0"/>
                <a:cs typeface="Segoe UI" panose="020B0502040204020203" pitchFamily="34" charset="0"/>
              </a:rPr>
              <a:t>(per cent of total)</a:t>
            </a:r>
            <a:endParaRPr lang="en-IN" sz="3200" cap="none" dirty="0">
              <a:latin typeface="Segoe UI" panose="020B0502040204020203" pitchFamily="34" charset="0"/>
              <a:cs typeface="Segoe UI" panose="020B0502040204020203" pitchFamily="34" charset="0"/>
            </a:endParaRPr>
          </a:p>
        </p:txBody>
      </p:sp>
      <p:sp>
        <p:nvSpPr>
          <p:cNvPr id="6" name="TextBox 5">
            <a:extLst>
              <a:ext uri="{FF2B5EF4-FFF2-40B4-BE49-F238E27FC236}">
                <a16:creationId xmlns="" xmlns:a16="http://schemas.microsoft.com/office/drawing/2014/main" id="{9EA38ECE-F2AB-4085-917F-6F813DB8C6B6}"/>
              </a:ext>
            </a:extLst>
          </p:cNvPr>
          <p:cNvSpPr txBox="1"/>
          <p:nvPr/>
        </p:nvSpPr>
        <p:spPr>
          <a:xfrm>
            <a:off x="518477" y="6557084"/>
            <a:ext cx="3505200" cy="307777"/>
          </a:xfrm>
          <a:prstGeom prst="rect">
            <a:avLst/>
          </a:prstGeom>
          <a:noFill/>
        </p:spPr>
        <p:txBody>
          <a:bodyPr wrap="square" rtlCol="0">
            <a:spAutoFit/>
          </a:bodyPr>
          <a:lstStyle>
            <a:defPPr>
              <a:defRPr lang="en-US"/>
            </a:defPPr>
            <a:lvl1pPr>
              <a:defRPr sz="1400"/>
            </a:lvl1pPr>
          </a:lstStyle>
          <a:p>
            <a:r>
              <a:rPr lang="en-US" dirty="0"/>
              <a:t>Source: UN COMTRADE (2018)</a:t>
            </a:r>
          </a:p>
        </p:txBody>
      </p:sp>
      <p:sp>
        <p:nvSpPr>
          <p:cNvPr id="3" name="Slide Number Placeholder 2">
            <a:extLst>
              <a:ext uri="{FF2B5EF4-FFF2-40B4-BE49-F238E27FC236}">
                <a16:creationId xmlns="" xmlns:a16="http://schemas.microsoft.com/office/drawing/2014/main" id="{C372B2DE-55FE-4CFE-86F7-96DF7E94EA8C}"/>
              </a:ext>
            </a:extLst>
          </p:cNvPr>
          <p:cNvSpPr>
            <a:spLocks noGrp="1"/>
          </p:cNvSpPr>
          <p:nvPr>
            <p:ph type="sldNum" sz="quarter" idx="12"/>
          </p:nvPr>
        </p:nvSpPr>
        <p:spPr/>
        <p:txBody>
          <a:bodyPr/>
          <a:lstStyle/>
          <a:p>
            <a:fld id="{37D7BFAD-9C33-4274-A8AE-456BBC893817}" type="slidenum">
              <a:rPr lang="en-IN" smtClean="0"/>
              <a:pPr/>
              <a:t>17</a:t>
            </a:fld>
            <a:endParaRPr lang="en-IN"/>
          </a:p>
        </p:txBody>
      </p:sp>
      <p:graphicFrame>
        <p:nvGraphicFramePr>
          <p:cNvPr id="13" name="Content Placeholder 12">
            <a:extLst>
              <a:ext uri="{FF2B5EF4-FFF2-40B4-BE49-F238E27FC236}">
                <a16:creationId xmlns="" xmlns:a16="http://schemas.microsoft.com/office/drawing/2014/main" id="{17B824F5-CCEB-4EA2-9EE4-FA21780E6B4B}"/>
              </a:ext>
            </a:extLst>
          </p:cNvPr>
          <p:cNvGraphicFramePr>
            <a:graphicFrameLocks noGrp="1"/>
          </p:cNvGraphicFramePr>
          <p:nvPr>
            <p:ph idx="1"/>
            <p:extLst/>
          </p:nvPr>
        </p:nvGraphicFramePr>
        <p:xfrm>
          <a:off x="518477" y="1412776"/>
          <a:ext cx="8085971" cy="489594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3946321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44850"/>
            <a:ext cx="8534722" cy="1439934"/>
          </a:xfrm>
        </p:spPr>
        <p:txBody>
          <a:bodyPr>
            <a:normAutofit/>
          </a:bodyPr>
          <a:lstStyle/>
          <a:p>
            <a:pPr>
              <a:lnSpc>
                <a:spcPct val="100000"/>
              </a:lnSpc>
            </a:pPr>
            <a:r>
              <a:rPr lang="en-IN" sz="3200" b="1" cap="none" dirty="0">
                <a:latin typeface="Segoe UI" panose="020B0502040204020203" pitchFamily="34" charset="0"/>
                <a:cs typeface="Segoe UI" panose="020B0502040204020203" pitchFamily="34" charset="0"/>
              </a:rPr>
              <a:t>Asia’s Share in Goods Exports </a:t>
            </a:r>
            <a:br>
              <a:rPr lang="en-IN" sz="3200" b="1" cap="none" dirty="0">
                <a:latin typeface="Segoe UI" panose="020B0502040204020203" pitchFamily="34" charset="0"/>
                <a:cs typeface="Segoe UI" panose="020B0502040204020203" pitchFamily="34" charset="0"/>
              </a:rPr>
            </a:br>
            <a:r>
              <a:rPr lang="en-IN" sz="2800" cap="none" dirty="0">
                <a:latin typeface="Segoe UI" panose="020B0502040204020203" pitchFamily="34" charset="0"/>
                <a:cs typeface="Segoe UI" panose="020B0502040204020203" pitchFamily="34" charset="0"/>
              </a:rPr>
              <a:t>Selected Countries (per cent of total)</a:t>
            </a:r>
            <a:endParaRPr lang="en-US" sz="2800" cap="none" dirty="0">
              <a:latin typeface="Segoe UI" panose="020B0502040204020203" pitchFamily="34" charset="0"/>
              <a:cs typeface="Segoe UI" panose="020B0502040204020203" pitchFamily="34" charset="0"/>
            </a:endParaRPr>
          </a:p>
        </p:txBody>
      </p:sp>
      <p:sp>
        <p:nvSpPr>
          <p:cNvPr id="6" name="TextBox 5">
            <a:extLst>
              <a:ext uri="{FF2B5EF4-FFF2-40B4-BE49-F238E27FC236}">
                <a16:creationId xmlns="" xmlns:a16="http://schemas.microsoft.com/office/drawing/2014/main" id="{E2A958A2-14CB-41C5-9544-E1C0E1C6FB77}"/>
              </a:ext>
            </a:extLst>
          </p:cNvPr>
          <p:cNvSpPr txBox="1"/>
          <p:nvPr/>
        </p:nvSpPr>
        <p:spPr>
          <a:xfrm>
            <a:off x="518477" y="6557084"/>
            <a:ext cx="3505200" cy="307777"/>
          </a:xfrm>
          <a:prstGeom prst="rect">
            <a:avLst/>
          </a:prstGeom>
          <a:noFill/>
        </p:spPr>
        <p:txBody>
          <a:bodyPr wrap="square" rtlCol="0">
            <a:spAutoFit/>
          </a:bodyPr>
          <a:lstStyle>
            <a:defPPr>
              <a:defRPr lang="en-US"/>
            </a:defPPr>
            <a:lvl1pPr>
              <a:defRPr sz="1400"/>
            </a:lvl1pPr>
          </a:lstStyle>
          <a:p>
            <a:r>
              <a:rPr lang="en-US" dirty="0"/>
              <a:t>Source: UN COMTRADE (2018)</a:t>
            </a:r>
          </a:p>
        </p:txBody>
      </p:sp>
      <p:sp>
        <p:nvSpPr>
          <p:cNvPr id="4" name="Slide Number Placeholder 3">
            <a:extLst>
              <a:ext uri="{FF2B5EF4-FFF2-40B4-BE49-F238E27FC236}">
                <a16:creationId xmlns="" xmlns:a16="http://schemas.microsoft.com/office/drawing/2014/main" id="{9BB8CEB0-9A06-4B9B-8E30-AA69829B3177}"/>
              </a:ext>
            </a:extLst>
          </p:cNvPr>
          <p:cNvSpPr>
            <a:spLocks noGrp="1"/>
          </p:cNvSpPr>
          <p:nvPr>
            <p:ph type="sldNum" sz="quarter" idx="12"/>
          </p:nvPr>
        </p:nvSpPr>
        <p:spPr/>
        <p:txBody>
          <a:bodyPr/>
          <a:lstStyle/>
          <a:p>
            <a:fld id="{37D7BFAD-9C33-4274-A8AE-456BBC893817}" type="slidenum">
              <a:rPr lang="en-IN" smtClean="0"/>
              <a:pPr/>
              <a:t>18</a:t>
            </a:fld>
            <a:endParaRPr lang="en-IN"/>
          </a:p>
        </p:txBody>
      </p:sp>
      <p:graphicFrame>
        <p:nvGraphicFramePr>
          <p:cNvPr id="8" name="Content Placeholder 10">
            <a:extLst>
              <a:ext uri="{FF2B5EF4-FFF2-40B4-BE49-F238E27FC236}">
                <a16:creationId xmlns="" xmlns:a16="http://schemas.microsoft.com/office/drawing/2014/main" id="{3327A2FB-E5BF-4CC2-8569-6F65FB7C9D9F}"/>
              </a:ext>
            </a:extLst>
          </p:cNvPr>
          <p:cNvGraphicFramePr>
            <a:graphicFrameLocks noGrp="1"/>
          </p:cNvGraphicFramePr>
          <p:nvPr>
            <p:ph idx="1"/>
            <p:extLst/>
          </p:nvPr>
        </p:nvGraphicFramePr>
        <p:xfrm>
          <a:off x="285750" y="1268760"/>
          <a:ext cx="8641672" cy="482453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564467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a:latin typeface="Times New Roman" pitchFamily="18" charset="0"/>
                <a:cs typeface="Times New Roman" pitchFamily="18" charset="0"/>
              </a:rPr>
              <a:t>Total Trade (Merchandise) of India with the World</a:t>
            </a:r>
          </a:p>
        </p:txBody>
      </p:sp>
      <p:graphicFrame>
        <p:nvGraphicFramePr>
          <p:cNvPr id="4" name="Content Placeholder 3"/>
          <p:cNvGraphicFramePr>
            <a:graphicFrameLocks noGrp="1"/>
          </p:cNvGraphicFramePr>
          <p:nvPr>
            <p:ph idx="1"/>
          </p:nvPr>
        </p:nvGraphicFramePr>
        <p:xfrm>
          <a:off x="457200" y="1511300"/>
          <a:ext cx="8229600" cy="4737098"/>
        </p:xfrm>
        <a:graphic>
          <a:graphicData uri="http://schemas.openxmlformats.org/drawingml/2006/table">
            <a:tbl>
              <a:tblPr>
                <a:tableStyleId>{5C22544A-7EE6-4342-B048-85BDC9FD1C3A}</a:tableStyleId>
              </a:tblPr>
              <a:tblGrid>
                <a:gridCol w="2057400">
                  <a:extLst>
                    <a:ext uri="{9D8B030D-6E8A-4147-A177-3AD203B41FA5}">
                      <a16:colId xmlns="" xmlns:a16="http://schemas.microsoft.com/office/drawing/2014/main" val="20000"/>
                    </a:ext>
                  </a:extLst>
                </a:gridCol>
                <a:gridCol w="2057400">
                  <a:extLst>
                    <a:ext uri="{9D8B030D-6E8A-4147-A177-3AD203B41FA5}">
                      <a16:colId xmlns="" xmlns:a16="http://schemas.microsoft.com/office/drawing/2014/main" val="20001"/>
                    </a:ext>
                  </a:extLst>
                </a:gridCol>
                <a:gridCol w="2057400">
                  <a:extLst>
                    <a:ext uri="{9D8B030D-6E8A-4147-A177-3AD203B41FA5}">
                      <a16:colId xmlns="" xmlns:a16="http://schemas.microsoft.com/office/drawing/2014/main" val="20002"/>
                    </a:ext>
                  </a:extLst>
                </a:gridCol>
                <a:gridCol w="2057400">
                  <a:extLst>
                    <a:ext uri="{9D8B030D-6E8A-4147-A177-3AD203B41FA5}">
                      <a16:colId xmlns="" xmlns:a16="http://schemas.microsoft.com/office/drawing/2014/main" val="20003"/>
                    </a:ext>
                  </a:extLst>
                </a:gridCol>
              </a:tblGrid>
              <a:tr h="346279">
                <a:tc gridSpan="4">
                  <a:txBody>
                    <a:bodyPr/>
                    <a:lstStyle/>
                    <a:p>
                      <a:pPr algn="r"/>
                      <a:r>
                        <a:rPr lang="en-US" sz="1400" b="1" dirty="0">
                          <a:latin typeface="Times New Roman" pitchFamily="18" charset="0"/>
                          <a:cs typeface="Times New Roman" pitchFamily="18" charset="0"/>
                        </a:rPr>
                        <a:t>(Figures in</a:t>
                      </a:r>
                      <a:r>
                        <a:rPr lang="en-US" sz="1400" b="1" baseline="0" dirty="0">
                          <a:latin typeface="Times New Roman" pitchFamily="18" charset="0"/>
                          <a:cs typeface="Times New Roman" pitchFamily="18" charset="0"/>
                        </a:rPr>
                        <a:t> USD billion)</a:t>
                      </a:r>
                      <a:endParaRPr lang="en-US" sz="1400" b="1" dirty="0">
                        <a:latin typeface="Times New Roman" pitchFamily="18" charset="0"/>
                        <a:cs typeface="Times New Roman" pitchFamily="18" charset="0"/>
                      </a:endParaRPr>
                    </a:p>
                  </a:txBody>
                  <a:tcPr anchor="ctr">
                    <a:solidFill>
                      <a:schemeClr val="bg1"/>
                    </a:solidFill>
                  </a:tcPr>
                </a:tc>
                <a:tc hMerge="1">
                  <a:txBody>
                    <a:bodyPr/>
                    <a:lstStyle/>
                    <a:p>
                      <a:pPr algn="ctr"/>
                      <a:endParaRPr lang="en-US" sz="1400" b="1" dirty="0">
                        <a:latin typeface="Times New Roman" pitchFamily="18" charset="0"/>
                        <a:cs typeface="Times New Roman" pitchFamily="18" charset="0"/>
                      </a:endParaRPr>
                    </a:p>
                  </a:txBody>
                  <a:tcPr anchor="ctr"/>
                </a:tc>
                <a:tc hMerge="1">
                  <a:txBody>
                    <a:bodyPr/>
                    <a:lstStyle/>
                    <a:p>
                      <a:pPr algn="ctr"/>
                      <a:endParaRPr lang="en-US" sz="1400" b="1" dirty="0">
                        <a:latin typeface="Times New Roman" pitchFamily="18" charset="0"/>
                        <a:cs typeface="Times New Roman" pitchFamily="18" charset="0"/>
                      </a:endParaRPr>
                    </a:p>
                  </a:txBody>
                  <a:tcPr anchor="ctr"/>
                </a:tc>
                <a:tc hMerge="1">
                  <a:txBody>
                    <a:bodyPr/>
                    <a:lstStyle/>
                    <a:p>
                      <a:pPr algn="ctr"/>
                      <a:endParaRPr lang="en-US" sz="1400" b="1" dirty="0">
                        <a:latin typeface="Times New Roman" pitchFamily="18" charset="0"/>
                        <a:cs typeface="Times New Roman" pitchFamily="18" charset="0"/>
                      </a:endParaRPr>
                    </a:p>
                  </a:txBody>
                  <a:tcPr anchor="ctr"/>
                </a:tc>
                <a:extLst>
                  <a:ext uri="{0D108BD9-81ED-4DB2-BD59-A6C34878D82A}">
                    <a16:rowId xmlns="" xmlns:a16="http://schemas.microsoft.com/office/drawing/2014/main" val="10000"/>
                  </a:ext>
                </a:extLst>
              </a:tr>
              <a:tr h="678707">
                <a:tc>
                  <a:txBody>
                    <a:bodyPr/>
                    <a:lstStyle/>
                    <a:p>
                      <a:pPr algn="ctr"/>
                      <a:r>
                        <a:rPr lang="en-US" sz="1400" b="1" i="1" dirty="0">
                          <a:latin typeface="Times New Roman" pitchFamily="18" charset="0"/>
                          <a:cs typeface="Times New Roman" pitchFamily="18" charset="0"/>
                        </a:rPr>
                        <a:t>Year</a:t>
                      </a:r>
                    </a:p>
                  </a:txBody>
                  <a:tcPr anchor="ctr"/>
                </a:tc>
                <a:tc>
                  <a:txBody>
                    <a:bodyPr/>
                    <a:lstStyle/>
                    <a:p>
                      <a:pPr algn="ctr"/>
                      <a:r>
                        <a:rPr lang="en-US" sz="1400" b="1" i="1" dirty="0">
                          <a:latin typeface="Times New Roman" pitchFamily="18" charset="0"/>
                          <a:cs typeface="Times New Roman" pitchFamily="18" charset="0"/>
                        </a:rPr>
                        <a:t>Total  Exports</a:t>
                      </a:r>
                    </a:p>
                  </a:txBody>
                  <a:tcPr anchor="ctr"/>
                </a:tc>
                <a:tc>
                  <a:txBody>
                    <a:bodyPr/>
                    <a:lstStyle/>
                    <a:p>
                      <a:pPr algn="ctr"/>
                      <a:r>
                        <a:rPr lang="en-US" sz="1400" b="1" i="1" dirty="0">
                          <a:latin typeface="Times New Roman" pitchFamily="18" charset="0"/>
                          <a:cs typeface="Times New Roman" pitchFamily="18" charset="0"/>
                        </a:rPr>
                        <a:t>Total  Imports</a:t>
                      </a:r>
                    </a:p>
                  </a:txBody>
                  <a:tcPr anchor="ctr"/>
                </a:tc>
                <a:tc>
                  <a:txBody>
                    <a:bodyPr/>
                    <a:lstStyle/>
                    <a:p>
                      <a:pPr algn="ctr"/>
                      <a:r>
                        <a:rPr lang="en-US" sz="1400" b="1" i="1" dirty="0">
                          <a:latin typeface="Times New Roman" pitchFamily="18" charset="0"/>
                          <a:cs typeface="Times New Roman" pitchFamily="18" charset="0"/>
                        </a:rPr>
                        <a:t>Net Exports/Balance</a:t>
                      </a:r>
                      <a:r>
                        <a:rPr lang="en-US" sz="1400" b="1" i="1" baseline="0" dirty="0">
                          <a:latin typeface="Times New Roman" pitchFamily="18" charset="0"/>
                          <a:cs typeface="Times New Roman" pitchFamily="18" charset="0"/>
                        </a:rPr>
                        <a:t> of Trade</a:t>
                      </a:r>
                      <a:endParaRPr lang="en-US" sz="1400" b="1" i="1" dirty="0">
                        <a:latin typeface="Times New Roman" pitchFamily="18" charset="0"/>
                        <a:cs typeface="Times New Roman" pitchFamily="18" charset="0"/>
                      </a:endParaRPr>
                    </a:p>
                  </a:txBody>
                  <a:tcPr anchor="ctr"/>
                </a:tc>
                <a:extLst>
                  <a:ext uri="{0D108BD9-81ED-4DB2-BD59-A6C34878D82A}">
                    <a16:rowId xmlns="" xmlns:a16="http://schemas.microsoft.com/office/drawing/2014/main" val="10001"/>
                  </a:ext>
                </a:extLst>
              </a:tr>
              <a:tr h="678707">
                <a:tc>
                  <a:txBody>
                    <a:bodyPr/>
                    <a:lstStyle/>
                    <a:p>
                      <a:pPr algn="ctr"/>
                      <a:r>
                        <a:rPr lang="en-US" sz="1400" b="1" dirty="0">
                          <a:latin typeface="Times New Roman" pitchFamily="18" charset="0"/>
                          <a:cs typeface="Times New Roman" pitchFamily="18" charset="0"/>
                        </a:rPr>
                        <a:t>2013</a:t>
                      </a:r>
                    </a:p>
                  </a:txBody>
                  <a:tcPr anchor="ctr"/>
                </a:tc>
                <a:tc>
                  <a:txBody>
                    <a:bodyPr/>
                    <a:lstStyle/>
                    <a:p>
                      <a:pPr marL="0" marR="0" algn="ctr">
                        <a:lnSpc>
                          <a:spcPct val="115000"/>
                        </a:lnSpc>
                        <a:spcBef>
                          <a:spcPts val="0"/>
                        </a:spcBef>
                        <a:spcAft>
                          <a:spcPts val="0"/>
                        </a:spcAft>
                      </a:pPr>
                      <a:r>
                        <a:rPr lang="en-US" sz="1400" b="1" dirty="0">
                          <a:latin typeface="Times New Roman" pitchFamily="18" charset="0"/>
                          <a:cs typeface="Times New Roman" pitchFamily="18" charset="0"/>
                        </a:rPr>
                        <a:t>336.61</a:t>
                      </a:r>
                    </a:p>
                  </a:txBody>
                  <a:tcPr marL="68580" marR="68580" marT="0" marB="0" anchor="ctr"/>
                </a:tc>
                <a:tc>
                  <a:txBody>
                    <a:bodyPr/>
                    <a:lstStyle/>
                    <a:p>
                      <a:pPr marL="0" marR="0" algn="ctr">
                        <a:lnSpc>
                          <a:spcPct val="115000"/>
                        </a:lnSpc>
                        <a:spcBef>
                          <a:spcPts val="0"/>
                        </a:spcBef>
                        <a:spcAft>
                          <a:spcPts val="0"/>
                        </a:spcAft>
                      </a:pPr>
                      <a:r>
                        <a:rPr lang="en-US" sz="1400" b="1" dirty="0">
                          <a:latin typeface="Times New Roman" pitchFamily="18" charset="0"/>
                          <a:cs typeface="Times New Roman" pitchFamily="18" charset="0"/>
                        </a:rPr>
                        <a:t>466.05</a:t>
                      </a:r>
                    </a:p>
                  </a:txBody>
                  <a:tcPr marL="68580" marR="68580" marT="0" marB="0" anchor="ctr"/>
                </a:tc>
                <a:tc>
                  <a:txBody>
                    <a:bodyPr/>
                    <a:lstStyle/>
                    <a:p>
                      <a:pPr algn="ctr"/>
                      <a:r>
                        <a:rPr lang="en-US" sz="1400" dirty="0">
                          <a:latin typeface="Times New Roman" pitchFamily="18" charset="0"/>
                          <a:cs typeface="Times New Roman" pitchFamily="18" charset="0"/>
                        </a:rPr>
                        <a:t>-129.44</a:t>
                      </a:r>
                    </a:p>
                  </a:txBody>
                  <a:tcPr anchor="ctr"/>
                </a:tc>
                <a:extLst>
                  <a:ext uri="{0D108BD9-81ED-4DB2-BD59-A6C34878D82A}">
                    <a16:rowId xmlns="" xmlns:a16="http://schemas.microsoft.com/office/drawing/2014/main" val="10002"/>
                  </a:ext>
                </a:extLst>
              </a:tr>
              <a:tr h="678707">
                <a:tc>
                  <a:txBody>
                    <a:bodyPr/>
                    <a:lstStyle/>
                    <a:p>
                      <a:pPr algn="ctr"/>
                      <a:r>
                        <a:rPr lang="en-US" sz="1400" b="1" dirty="0">
                          <a:latin typeface="Times New Roman" pitchFamily="18" charset="0"/>
                          <a:cs typeface="Times New Roman" pitchFamily="18" charset="0"/>
                        </a:rPr>
                        <a:t>2014</a:t>
                      </a:r>
                    </a:p>
                  </a:txBody>
                  <a:tcPr anchor="ctr"/>
                </a:tc>
                <a:tc>
                  <a:txBody>
                    <a:bodyPr/>
                    <a:lstStyle/>
                    <a:p>
                      <a:pPr marL="0" marR="0" algn="ctr">
                        <a:lnSpc>
                          <a:spcPct val="115000"/>
                        </a:lnSpc>
                        <a:spcBef>
                          <a:spcPts val="0"/>
                        </a:spcBef>
                        <a:spcAft>
                          <a:spcPts val="0"/>
                        </a:spcAft>
                      </a:pPr>
                      <a:r>
                        <a:rPr lang="en-US" sz="1400" dirty="0">
                          <a:latin typeface="Times New Roman" pitchFamily="18" charset="0"/>
                          <a:cs typeface="Times New Roman" pitchFamily="18" charset="0"/>
                        </a:rPr>
                        <a:t>317.54</a:t>
                      </a:r>
                    </a:p>
                  </a:txBody>
                  <a:tcPr marL="68580" marR="68580" marT="0" marB="0" anchor="ctr"/>
                </a:tc>
                <a:tc>
                  <a:txBody>
                    <a:bodyPr/>
                    <a:lstStyle/>
                    <a:p>
                      <a:pPr marL="0" marR="0" algn="ctr">
                        <a:lnSpc>
                          <a:spcPct val="115000"/>
                        </a:lnSpc>
                        <a:spcBef>
                          <a:spcPts val="0"/>
                        </a:spcBef>
                        <a:spcAft>
                          <a:spcPts val="0"/>
                        </a:spcAft>
                      </a:pPr>
                      <a:r>
                        <a:rPr lang="en-US" sz="1400" dirty="0">
                          <a:latin typeface="Times New Roman" pitchFamily="18" charset="0"/>
                          <a:cs typeface="Times New Roman" pitchFamily="18" charset="0"/>
                        </a:rPr>
                        <a:t>459.37</a:t>
                      </a:r>
                    </a:p>
                  </a:txBody>
                  <a:tcPr marL="68580" marR="68580" marT="0" marB="0" anchor="ctr"/>
                </a:tc>
                <a:tc>
                  <a:txBody>
                    <a:bodyPr/>
                    <a:lstStyle/>
                    <a:p>
                      <a:pPr algn="ctr"/>
                      <a:r>
                        <a:rPr lang="en-US" sz="1400" b="1" dirty="0">
                          <a:latin typeface="Times New Roman" pitchFamily="18" charset="0"/>
                          <a:cs typeface="Times New Roman" pitchFamily="18" charset="0"/>
                        </a:rPr>
                        <a:t>-141.83</a:t>
                      </a:r>
                    </a:p>
                  </a:txBody>
                  <a:tcPr anchor="ctr"/>
                </a:tc>
                <a:extLst>
                  <a:ext uri="{0D108BD9-81ED-4DB2-BD59-A6C34878D82A}">
                    <a16:rowId xmlns="" xmlns:a16="http://schemas.microsoft.com/office/drawing/2014/main" val="10003"/>
                  </a:ext>
                </a:extLst>
              </a:tr>
              <a:tr h="678707">
                <a:tc>
                  <a:txBody>
                    <a:bodyPr/>
                    <a:lstStyle/>
                    <a:p>
                      <a:pPr algn="ctr"/>
                      <a:r>
                        <a:rPr lang="en-US" sz="1400" b="1" dirty="0">
                          <a:latin typeface="Times New Roman" pitchFamily="18" charset="0"/>
                          <a:cs typeface="Times New Roman" pitchFamily="18" charset="0"/>
                        </a:rPr>
                        <a:t>2015</a:t>
                      </a:r>
                    </a:p>
                  </a:txBody>
                  <a:tcPr anchor="ctr"/>
                </a:tc>
                <a:tc>
                  <a:txBody>
                    <a:bodyPr/>
                    <a:lstStyle/>
                    <a:p>
                      <a:pPr marL="0" marR="0" algn="ctr">
                        <a:lnSpc>
                          <a:spcPct val="115000"/>
                        </a:lnSpc>
                        <a:spcBef>
                          <a:spcPts val="0"/>
                        </a:spcBef>
                        <a:spcAft>
                          <a:spcPts val="0"/>
                        </a:spcAft>
                      </a:pPr>
                      <a:r>
                        <a:rPr lang="en-US" sz="1400" dirty="0">
                          <a:latin typeface="Times New Roman" pitchFamily="18" charset="0"/>
                          <a:cs typeface="Times New Roman" pitchFamily="18" charset="0"/>
                        </a:rPr>
                        <a:t>264.38</a:t>
                      </a:r>
                    </a:p>
                  </a:txBody>
                  <a:tcPr marL="68580" marR="68580" marT="0" marB="0" anchor="ctr"/>
                </a:tc>
                <a:tc>
                  <a:txBody>
                    <a:bodyPr/>
                    <a:lstStyle/>
                    <a:p>
                      <a:pPr marL="0" marR="0" algn="ctr">
                        <a:lnSpc>
                          <a:spcPct val="115000"/>
                        </a:lnSpc>
                        <a:spcBef>
                          <a:spcPts val="0"/>
                        </a:spcBef>
                        <a:spcAft>
                          <a:spcPts val="0"/>
                        </a:spcAft>
                      </a:pPr>
                      <a:r>
                        <a:rPr lang="en-US" sz="1400">
                          <a:latin typeface="Times New Roman" pitchFamily="18" charset="0"/>
                          <a:cs typeface="Times New Roman" pitchFamily="18" charset="0"/>
                        </a:rPr>
                        <a:t>390.74</a:t>
                      </a:r>
                    </a:p>
                  </a:txBody>
                  <a:tcPr marL="68580" marR="68580" marT="0" marB="0" anchor="ctr"/>
                </a:tc>
                <a:tc>
                  <a:txBody>
                    <a:bodyPr/>
                    <a:lstStyle/>
                    <a:p>
                      <a:pPr algn="ctr"/>
                      <a:r>
                        <a:rPr lang="en-US" sz="1400" dirty="0">
                          <a:latin typeface="Times New Roman" pitchFamily="18" charset="0"/>
                          <a:cs typeface="Times New Roman" pitchFamily="18" charset="0"/>
                        </a:rPr>
                        <a:t>-126.36</a:t>
                      </a:r>
                    </a:p>
                  </a:txBody>
                  <a:tcPr anchor="ctr"/>
                </a:tc>
                <a:extLst>
                  <a:ext uri="{0D108BD9-81ED-4DB2-BD59-A6C34878D82A}">
                    <a16:rowId xmlns="" xmlns:a16="http://schemas.microsoft.com/office/drawing/2014/main" val="10004"/>
                  </a:ext>
                </a:extLst>
              </a:tr>
              <a:tr h="678707">
                <a:tc>
                  <a:txBody>
                    <a:bodyPr/>
                    <a:lstStyle/>
                    <a:p>
                      <a:pPr algn="ctr"/>
                      <a:r>
                        <a:rPr lang="en-US" sz="1400" b="1" dirty="0">
                          <a:latin typeface="Times New Roman" pitchFamily="18" charset="0"/>
                          <a:cs typeface="Times New Roman" pitchFamily="18" charset="0"/>
                        </a:rPr>
                        <a:t>2016</a:t>
                      </a:r>
                    </a:p>
                  </a:txBody>
                  <a:tcPr anchor="ctr"/>
                </a:tc>
                <a:tc>
                  <a:txBody>
                    <a:bodyPr/>
                    <a:lstStyle/>
                    <a:p>
                      <a:pPr marL="0" marR="0" algn="ctr">
                        <a:lnSpc>
                          <a:spcPct val="115000"/>
                        </a:lnSpc>
                        <a:spcBef>
                          <a:spcPts val="0"/>
                        </a:spcBef>
                        <a:spcAft>
                          <a:spcPts val="0"/>
                        </a:spcAft>
                      </a:pPr>
                      <a:r>
                        <a:rPr lang="en-US" sz="1400" dirty="0">
                          <a:latin typeface="Times New Roman" pitchFamily="18" charset="0"/>
                          <a:cs typeface="Times New Roman" pitchFamily="18" charset="0"/>
                        </a:rPr>
                        <a:t>260.33</a:t>
                      </a:r>
                    </a:p>
                  </a:txBody>
                  <a:tcPr marL="68580" marR="68580" marT="0" marB="0" anchor="ctr"/>
                </a:tc>
                <a:tc>
                  <a:txBody>
                    <a:bodyPr/>
                    <a:lstStyle/>
                    <a:p>
                      <a:pPr marL="0" marR="0" algn="ctr">
                        <a:lnSpc>
                          <a:spcPct val="115000"/>
                        </a:lnSpc>
                        <a:spcBef>
                          <a:spcPts val="0"/>
                        </a:spcBef>
                        <a:spcAft>
                          <a:spcPts val="0"/>
                        </a:spcAft>
                      </a:pPr>
                      <a:r>
                        <a:rPr lang="en-US" sz="1400" dirty="0">
                          <a:latin typeface="Times New Roman" pitchFamily="18" charset="0"/>
                          <a:cs typeface="Times New Roman" pitchFamily="18" charset="0"/>
                        </a:rPr>
                        <a:t>356.70</a:t>
                      </a:r>
                    </a:p>
                  </a:txBody>
                  <a:tcPr marL="68580" marR="68580" marT="0" marB="0" anchor="ctr"/>
                </a:tc>
                <a:tc>
                  <a:txBody>
                    <a:bodyPr/>
                    <a:lstStyle/>
                    <a:p>
                      <a:pPr algn="ctr"/>
                      <a:r>
                        <a:rPr lang="en-US" sz="1400" dirty="0">
                          <a:latin typeface="Times New Roman" pitchFamily="18" charset="0"/>
                          <a:cs typeface="Times New Roman" pitchFamily="18" charset="0"/>
                        </a:rPr>
                        <a:t>-96.37</a:t>
                      </a:r>
                    </a:p>
                  </a:txBody>
                  <a:tcPr anchor="ctr"/>
                </a:tc>
                <a:extLst>
                  <a:ext uri="{0D108BD9-81ED-4DB2-BD59-A6C34878D82A}">
                    <a16:rowId xmlns="" xmlns:a16="http://schemas.microsoft.com/office/drawing/2014/main" val="10005"/>
                  </a:ext>
                </a:extLst>
              </a:tr>
              <a:tr h="678707">
                <a:tc>
                  <a:txBody>
                    <a:bodyPr/>
                    <a:lstStyle/>
                    <a:p>
                      <a:pPr algn="ctr"/>
                      <a:r>
                        <a:rPr lang="en-US" sz="1400" b="1" dirty="0">
                          <a:latin typeface="Times New Roman" pitchFamily="18" charset="0"/>
                          <a:cs typeface="Times New Roman" pitchFamily="18" charset="0"/>
                        </a:rPr>
                        <a:t>2017</a:t>
                      </a:r>
                    </a:p>
                  </a:txBody>
                  <a:tcPr anchor="ctr"/>
                </a:tc>
                <a:tc>
                  <a:txBody>
                    <a:bodyPr/>
                    <a:lstStyle/>
                    <a:p>
                      <a:pPr marL="0" marR="0" algn="ctr">
                        <a:lnSpc>
                          <a:spcPct val="115000"/>
                        </a:lnSpc>
                        <a:spcBef>
                          <a:spcPts val="0"/>
                        </a:spcBef>
                        <a:spcAft>
                          <a:spcPts val="0"/>
                        </a:spcAft>
                      </a:pPr>
                      <a:r>
                        <a:rPr lang="en-US" sz="1400" dirty="0">
                          <a:latin typeface="Times New Roman" pitchFamily="18" charset="0"/>
                          <a:cs typeface="Times New Roman" pitchFamily="18" charset="0"/>
                        </a:rPr>
                        <a:t>216.91</a:t>
                      </a:r>
                    </a:p>
                  </a:txBody>
                  <a:tcPr marL="68580" marR="68580" marT="0" marB="0" anchor="ctr"/>
                </a:tc>
                <a:tc>
                  <a:txBody>
                    <a:bodyPr/>
                    <a:lstStyle/>
                    <a:p>
                      <a:pPr marL="0" marR="0" algn="ctr">
                        <a:lnSpc>
                          <a:spcPct val="115000"/>
                        </a:lnSpc>
                        <a:spcBef>
                          <a:spcPts val="0"/>
                        </a:spcBef>
                        <a:spcAft>
                          <a:spcPts val="0"/>
                        </a:spcAft>
                      </a:pPr>
                      <a:r>
                        <a:rPr lang="en-US" sz="1400" dirty="0">
                          <a:latin typeface="Times New Roman" pitchFamily="18" charset="0"/>
                          <a:cs typeface="Times New Roman" pitchFamily="18" charset="0"/>
                        </a:rPr>
                        <a:t>337.41</a:t>
                      </a:r>
                    </a:p>
                  </a:txBody>
                  <a:tcPr marL="68580" marR="68580" marT="0" marB="0" anchor="ctr"/>
                </a:tc>
                <a:tc>
                  <a:txBody>
                    <a:bodyPr/>
                    <a:lstStyle/>
                    <a:p>
                      <a:pPr algn="ctr"/>
                      <a:r>
                        <a:rPr lang="en-US" sz="1400" dirty="0">
                          <a:latin typeface="Times New Roman" pitchFamily="18" charset="0"/>
                          <a:cs typeface="Times New Roman" pitchFamily="18" charset="0"/>
                        </a:rPr>
                        <a:t>-120.5</a:t>
                      </a:r>
                    </a:p>
                  </a:txBody>
                  <a:tcPr anchor="ctr"/>
                </a:tc>
                <a:extLst>
                  <a:ext uri="{0D108BD9-81ED-4DB2-BD59-A6C34878D82A}">
                    <a16:rowId xmlns="" xmlns:a16="http://schemas.microsoft.com/office/drawing/2014/main" val="10006"/>
                  </a:ext>
                </a:extLst>
              </a:tr>
              <a:tr h="318577">
                <a:tc gridSpan="4">
                  <a:txBody>
                    <a:bodyPr/>
                    <a:lstStyle/>
                    <a:p>
                      <a:pPr algn="l"/>
                      <a:r>
                        <a:rPr lang="en-US" sz="1100" b="1" i="1" dirty="0">
                          <a:latin typeface="Times New Roman" pitchFamily="18" charset="0"/>
                          <a:cs typeface="Times New Roman" pitchFamily="18" charset="0"/>
                        </a:rPr>
                        <a:t>Source: World Trade Integrated Solutions (WITS)</a:t>
                      </a:r>
                    </a:p>
                  </a:txBody>
                  <a:tcPr anchor="ctr"/>
                </a:tc>
                <a:tc hMerge="1">
                  <a:txBody>
                    <a:bodyPr/>
                    <a:lstStyle/>
                    <a:p>
                      <a:pPr marL="0" marR="0" algn="ctr">
                        <a:lnSpc>
                          <a:spcPct val="115000"/>
                        </a:lnSpc>
                        <a:spcBef>
                          <a:spcPts val="0"/>
                        </a:spcBef>
                        <a:spcAft>
                          <a:spcPts val="0"/>
                        </a:spcAft>
                      </a:pPr>
                      <a:endParaRPr lang="en-US" sz="1400" dirty="0">
                        <a:latin typeface="Times New Roman" pitchFamily="18" charset="0"/>
                        <a:cs typeface="Times New Roman" pitchFamily="18" charset="0"/>
                      </a:endParaRPr>
                    </a:p>
                  </a:txBody>
                  <a:tcPr marL="68580" marR="68580" marT="0" marB="0" anchor="ctr"/>
                </a:tc>
                <a:tc hMerge="1">
                  <a:txBody>
                    <a:bodyPr/>
                    <a:lstStyle/>
                    <a:p>
                      <a:pPr marL="0" marR="0" algn="ctr">
                        <a:lnSpc>
                          <a:spcPct val="115000"/>
                        </a:lnSpc>
                        <a:spcBef>
                          <a:spcPts val="0"/>
                        </a:spcBef>
                        <a:spcAft>
                          <a:spcPts val="0"/>
                        </a:spcAft>
                      </a:pPr>
                      <a:endParaRPr lang="en-US" sz="1400" dirty="0">
                        <a:latin typeface="Times New Roman" pitchFamily="18" charset="0"/>
                        <a:cs typeface="Times New Roman" pitchFamily="18" charset="0"/>
                      </a:endParaRPr>
                    </a:p>
                  </a:txBody>
                  <a:tcPr marL="68580" marR="68580" marT="0" marB="0" anchor="ctr"/>
                </a:tc>
                <a:tc hMerge="1">
                  <a:txBody>
                    <a:bodyPr/>
                    <a:lstStyle/>
                    <a:p>
                      <a:pPr algn="ctr"/>
                      <a:endParaRPr lang="en-US" sz="1400" dirty="0">
                        <a:latin typeface="Times New Roman" pitchFamily="18" charset="0"/>
                        <a:cs typeface="Times New Roman" pitchFamily="18" charset="0"/>
                      </a:endParaRPr>
                    </a:p>
                  </a:txBody>
                  <a:tcPr anchor="ctr"/>
                </a:tc>
                <a:extLst>
                  <a:ext uri="{0D108BD9-81ED-4DB2-BD59-A6C34878D82A}">
                    <a16:rowId xmlns="" xmlns:a16="http://schemas.microsoft.com/office/drawing/2014/main" val="10007"/>
                  </a:ext>
                </a:extLst>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EE6A714-98E8-4BF0-8E6A-37492A2913DA}"/>
              </a:ext>
            </a:extLst>
          </p:cNvPr>
          <p:cNvSpPr>
            <a:spLocks noGrp="1"/>
          </p:cNvSpPr>
          <p:nvPr>
            <p:ph type="title"/>
          </p:nvPr>
        </p:nvSpPr>
        <p:spPr>
          <a:xfrm>
            <a:off x="768096" y="332656"/>
            <a:ext cx="7290054" cy="1296144"/>
          </a:xfrm>
        </p:spPr>
        <p:txBody>
          <a:bodyPr/>
          <a:lstStyle/>
          <a:p>
            <a:pPr algn="ctr"/>
            <a:r>
              <a:rPr lang="en-US" b="1" dirty="0">
                <a:latin typeface="+mn-lt"/>
                <a:cs typeface="Times New Roman" panose="02020603050405020304" pitchFamily="18" charset="0"/>
              </a:rPr>
              <a:t>Agenda </a:t>
            </a:r>
          </a:p>
        </p:txBody>
      </p:sp>
      <p:sp>
        <p:nvSpPr>
          <p:cNvPr id="3" name="Rectangle 2">
            <a:extLst>
              <a:ext uri="{FF2B5EF4-FFF2-40B4-BE49-F238E27FC236}">
                <a16:creationId xmlns="" xmlns:a16="http://schemas.microsoft.com/office/drawing/2014/main" id="{F24FFA55-3AE5-4F26-A7D7-E6102D535AFC}"/>
              </a:ext>
            </a:extLst>
          </p:cNvPr>
          <p:cNvSpPr/>
          <p:nvPr/>
        </p:nvSpPr>
        <p:spPr>
          <a:xfrm>
            <a:off x="1219200" y="1524000"/>
            <a:ext cx="7169224" cy="4401205"/>
          </a:xfrm>
          <a:prstGeom prst="rect">
            <a:avLst/>
          </a:prstGeom>
        </p:spPr>
        <p:txBody>
          <a:bodyPr wrap="square">
            <a:spAutoFit/>
          </a:bodyPr>
          <a:lstStyle/>
          <a:p>
            <a:r>
              <a:rPr lang="en-IN" altLang="en-US" sz="4000" dirty="0"/>
              <a:t>Macro outlook </a:t>
            </a:r>
          </a:p>
          <a:p>
            <a:endParaRPr lang="en-IN" altLang="en-US" sz="4000" dirty="0"/>
          </a:p>
          <a:p>
            <a:r>
              <a:rPr lang="en-IN" altLang="en-US" sz="4000" dirty="0"/>
              <a:t>The near-term diagnosis for India </a:t>
            </a:r>
          </a:p>
          <a:p>
            <a:endParaRPr lang="en-IN" altLang="en-US" sz="4000" dirty="0"/>
          </a:p>
          <a:p>
            <a:r>
              <a:rPr lang="en-IN" altLang="en-US" sz="4000" dirty="0"/>
              <a:t>Outlook and challenges</a:t>
            </a:r>
          </a:p>
          <a:p>
            <a:endParaRPr lang="en-IN" altLang="en-US" sz="4000" dirty="0"/>
          </a:p>
          <a:p>
            <a:r>
              <a:rPr lang="en-IN" altLang="en-US" sz="4000" dirty="0"/>
              <a:t>Policy Agenda Ahead</a:t>
            </a:r>
          </a:p>
        </p:txBody>
      </p:sp>
    </p:spTree>
    <p:extLst>
      <p:ext uri="{BB962C8B-B14F-4D97-AF65-F5344CB8AC3E}">
        <p14:creationId xmlns:p14="http://schemas.microsoft.com/office/powerpoint/2010/main" val="173248362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a:latin typeface="Times New Roman" pitchFamily="18" charset="0"/>
                <a:cs typeface="Times New Roman" pitchFamily="18" charset="0"/>
              </a:rPr>
              <a:t>Total Trade (Services) of India with the World</a:t>
            </a:r>
            <a:endParaRPr lang="en-US" sz="3200" dirty="0"/>
          </a:p>
        </p:txBody>
      </p:sp>
      <p:graphicFrame>
        <p:nvGraphicFramePr>
          <p:cNvPr id="4" name="Content Placeholder 3"/>
          <p:cNvGraphicFramePr>
            <a:graphicFrameLocks noGrp="1"/>
          </p:cNvGraphicFramePr>
          <p:nvPr>
            <p:ph idx="1"/>
          </p:nvPr>
        </p:nvGraphicFramePr>
        <p:xfrm>
          <a:off x="457200" y="1600199"/>
          <a:ext cx="8229600" cy="4572001"/>
        </p:xfrm>
        <a:graphic>
          <a:graphicData uri="http://schemas.openxmlformats.org/drawingml/2006/table">
            <a:tbl>
              <a:tblPr>
                <a:tableStyleId>{5C22544A-7EE6-4342-B048-85BDC9FD1C3A}</a:tableStyleId>
              </a:tblPr>
              <a:tblGrid>
                <a:gridCol w="2057400">
                  <a:extLst>
                    <a:ext uri="{9D8B030D-6E8A-4147-A177-3AD203B41FA5}">
                      <a16:colId xmlns="" xmlns:a16="http://schemas.microsoft.com/office/drawing/2014/main" val="20000"/>
                    </a:ext>
                  </a:extLst>
                </a:gridCol>
                <a:gridCol w="2057400">
                  <a:extLst>
                    <a:ext uri="{9D8B030D-6E8A-4147-A177-3AD203B41FA5}">
                      <a16:colId xmlns="" xmlns:a16="http://schemas.microsoft.com/office/drawing/2014/main" val="20001"/>
                    </a:ext>
                  </a:extLst>
                </a:gridCol>
                <a:gridCol w="2057400">
                  <a:extLst>
                    <a:ext uri="{9D8B030D-6E8A-4147-A177-3AD203B41FA5}">
                      <a16:colId xmlns="" xmlns:a16="http://schemas.microsoft.com/office/drawing/2014/main" val="20002"/>
                    </a:ext>
                  </a:extLst>
                </a:gridCol>
                <a:gridCol w="2057400">
                  <a:extLst>
                    <a:ext uri="{9D8B030D-6E8A-4147-A177-3AD203B41FA5}">
                      <a16:colId xmlns="" xmlns:a16="http://schemas.microsoft.com/office/drawing/2014/main" val="20003"/>
                    </a:ext>
                  </a:extLst>
                </a:gridCol>
              </a:tblGrid>
              <a:tr h="447261">
                <a:tc gridSpan="4">
                  <a:txBody>
                    <a:bodyPr/>
                    <a:lstStyle/>
                    <a:p>
                      <a:pPr algn="r"/>
                      <a:r>
                        <a:rPr lang="en-US" sz="1400" b="1" dirty="0">
                          <a:latin typeface="Times New Roman" pitchFamily="18" charset="0"/>
                          <a:cs typeface="Times New Roman" pitchFamily="18" charset="0"/>
                        </a:rPr>
                        <a:t>(Figures in</a:t>
                      </a:r>
                      <a:r>
                        <a:rPr lang="en-US" sz="1400" b="1" baseline="0" dirty="0">
                          <a:latin typeface="Times New Roman" pitchFamily="18" charset="0"/>
                          <a:cs typeface="Times New Roman" pitchFamily="18" charset="0"/>
                        </a:rPr>
                        <a:t> USD billion)</a:t>
                      </a:r>
                      <a:endParaRPr lang="en-US" sz="1400" b="1" dirty="0">
                        <a:latin typeface="Times New Roman" pitchFamily="18" charset="0"/>
                        <a:cs typeface="Times New Roman" pitchFamily="18" charset="0"/>
                      </a:endParaRPr>
                    </a:p>
                  </a:txBody>
                  <a:tcPr anchor="ctr">
                    <a:solidFill>
                      <a:schemeClr val="bg1"/>
                    </a:solidFill>
                  </a:tcPr>
                </a:tc>
                <a:tc hMerge="1">
                  <a:txBody>
                    <a:bodyPr/>
                    <a:lstStyle/>
                    <a:p>
                      <a:pPr algn="ctr"/>
                      <a:endParaRPr lang="en-US" sz="1400" b="1" dirty="0">
                        <a:latin typeface="Times New Roman" pitchFamily="18" charset="0"/>
                        <a:cs typeface="Times New Roman" pitchFamily="18" charset="0"/>
                      </a:endParaRPr>
                    </a:p>
                  </a:txBody>
                  <a:tcPr anchor="ctr"/>
                </a:tc>
                <a:tc hMerge="1">
                  <a:txBody>
                    <a:bodyPr/>
                    <a:lstStyle/>
                    <a:p>
                      <a:pPr algn="ctr"/>
                      <a:endParaRPr lang="en-US" sz="1400" b="1" dirty="0">
                        <a:latin typeface="Times New Roman" pitchFamily="18" charset="0"/>
                        <a:cs typeface="Times New Roman" pitchFamily="18" charset="0"/>
                      </a:endParaRPr>
                    </a:p>
                  </a:txBody>
                  <a:tcPr anchor="ctr"/>
                </a:tc>
                <a:tc hMerge="1">
                  <a:txBody>
                    <a:bodyPr/>
                    <a:lstStyle/>
                    <a:p>
                      <a:pPr algn="ctr"/>
                      <a:endParaRPr lang="en-US" sz="1400" b="1" dirty="0">
                        <a:latin typeface="Times New Roman" pitchFamily="18" charset="0"/>
                        <a:cs typeface="Times New Roman" pitchFamily="18" charset="0"/>
                      </a:endParaRPr>
                    </a:p>
                  </a:txBody>
                  <a:tcPr anchor="ctr"/>
                </a:tc>
                <a:extLst>
                  <a:ext uri="{0D108BD9-81ED-4DB2-BD59-A6C34878D82A}">
                    <a16:rowId xmlns="" xmlns:a16="http://schemas.microsoft.com/office/drawing/2014/main" val="10000"/>
                  </a:ext>
                </a:extLst>
              </a:tr>
              <a:tr h="745435">
                <a:tc>
                  <a:txBody>
                    <a:bodyPr/>
                    <a:lstStyle/>
                    <a:p>
                      <a:pPr algn="ctr"/>
                      <a:r>
                        <a:rPr lang="en-US" sz="1400" b="1" i="1" dirty="0">
                          <a:latin typeface="Times New Roman" pitchFamily="18" charset="0"/>
                          <a:cs typeface="Times New Roman" pitchFamily="18" charset="0"/>
                        </a:rPr>
                        <a:t>Year</a:t>
                      </a:r>
                    </a:p>
                  </a:txBody>
                  <a:tcPr anchor="ctr"/>
                </a:tc>
                <a:tc>
                  <a:txBody>
                    <a:bodyPr/>
                    <a:lstStyle/>
                    <a:p>
                      <a:pPr algn="ctr"/>
                      <a:r>
                        <a:rPr lang="en-US" sz="1400" b="1" i="1" dirty="0">
                          <a:latin typeface="Times New Roman" pitchFamily="18" charset="0"/>
                          <a:cs typeface="Times New Roman" pitchFamily="18" charset="0"/>
                        </a:rPr>
                        <a:t>Total  Exports</a:t>
                      </a:r>
                    </a:p>
                  </a:txBody>
                  <a:tcPr anchor="ctr"/>
                </a:tc>
                <a:tc>
                  <a:txBody>
                    <a:bodyPr/>
                    <a:lstStyle/>
                    <a:p>
                      <a:pPr algn="ctr"/>
                      <a:r>
                        <a:rPr lang="en-US" sz="1400" b="1" i="1" dirty="0">
                          <a:latin typeface="Times New Roman" pitchFamily="18" charset="0"/>
                          <a:cs typeface="Times New Roman" pitchFamily="18" charset="0"/>
                        </a:rPr>
                        <a:t>Total  Imports</a:t>
                      </a:r>
                    </a:p>
                  </a:txBody>
                  <a:tcPr anchor="ctr"/>
                </a:tc>
                <a:tc>
                  <a:txBody>
                    <a:bodyPr/>
                    <a:lstStyle/>
                    <a:p>
                      <a:pPr algn="ctr"/>
                      <a:r>
                        <a:rPr lang="en-US" sz="1400" b="1" i="1" dirty="0">
                          <a:latin typeface="Times New Roman" pitchFamily="18" charset="0"/>
                          <a:cs typeface="Times New Roman" pitchFamily="18" charset="0"/>
                        </a:rPr>
                        <a:t>Net Exports/Balance of Trade</a:t>
                      </a:r>
                    </a:p>
                  </a:txBody>
                  <a:tcPr anchor="ctr"/>
                </a:tc>
                <a:extLst>
                  <a:ext uri="{0D108BD9-81ED-4DB2-BD59-A6C34878D82A}">
                    <a16:rowId xmlns="" xmlns:a16="http://schemas.microsoft.com/office/drawing/2014/main" val="10001"/>
                  </a:ext>
                </a:extLst>
              </a:tr>
              <a:tr h="745435">
                <a:tc>
                  <a:txBody>
                    <a:bodyPr/>
                    <a:lstStyle/>
                    <a:p>
                      <a:pPr algn="ctr"/>
                      <a:r>
                        <a:rPr lang="en-US" sz="1400" b="0" dirty="0">
                          <a:latin typeface="Times New Roman" pitchFamily="18" charset="0"/>
                          <a:cs typeface="Times New Roman" pitchFamily="18" charset="0"/>
                        </a:rPr>
                        <a:t>2013</a:t>
                      </a:r>
                    </a:p>
                  </a:txBody>
                  <a:tcPr anchor="ctr"/>
                </a:tc>
                <a:tc>
                  <a:txBody>
                    <a:bodyPr/>
                    <a:lstStyle/>
                    <a:p>
                      <a:pPr marL="0" marR="0" algn="ctr">
                        <a:lnSpc>
                          <a:spcPct val="115000"/>
                        </a:lnSpc>
                        <a:spcBef>
                          <a:spcPts val="0"/>
                        </a:spcBef>
                        <a:spcAft>
                          <a:spcPts val="0"/>
                        </a:spcAft>
                      </a:pPr>
                      <a:r>
                        <a:rPr lang="en-US" sz="1400" dirty="0">
                          <a:latin typeface="Times New Roman" pitchFamily="18" charset="0"/>
                          <a:cs typeface="Times New Roman" pitchFamily="18" charset="0"/>
                        </a:rPr>
                        <a:t>151.81</a:t>
                      </a:r>
                    </a:p>
                  </a:txBody>
                  <a:tcPr marL="68580" marR="68580" marT="0" marB="0" anchor="ctr"/>
                </a:tc>
                <a:tc>
                  <a:txBody>
                    <a:bodyPr/>
                    <a:lstStyle/>
                    <a:p>
                      <a:pPr marL="0" marR="0" algn="ctr">
                        <a:lnSpc>
                          <a:spcPct val="115000"/>
                        </a:lnSpc>
                        <a:spcBef>
                          <a:spcPts val="0"/>
                        </a:spcBef>
                        <a:spcAft>
                          <a:spcPts val="0"/>
                        </a:spcAft>
                      </a:pPr>
                      <a:r>
                        <a:rPr lang="en-US" sz="1400" dirty="0">
                          <a:latin typeface="Times New Roman" pitchFamily="18" charset="0"/>
                          <a:cs typeface="Times New Roman" pitchFamily="18" charset="0"/>
                        </a:rPr>
                        <a:t>78.75</a:t>
                      </a:r>
                    </a:p>
                  </a:txBody>
                  <a:tcPr marL="68580" marR="68580" marT="0" marB="0" anchor="ctr"/>
                </a:tc>
                <a:tc>
                  <a:txBody>
                    <a:bodyPr/>
                    <a:lstStyle/>
                    <a:p>
                      <a:pPr algn="ctr"/>
                      <a:r>
                        <a:rPr lang="en-US" sz="1400" dirty="0">
                          <a:latin typeface="Times New Roman" pitchFamily="18" charset="0"/>
                          <a:cs typeface="Times New Roman" pitchFamily="18" charset="0"/>
                        </a:rPr>
                        <a:t>+73.06</a:t>
                      </a:r>
                    </a:p>
                  </a:txBody>
                  <a:tcPr anchor="ctr"/>
                </a:tc>
                <a:extLst>
                  <a:ext uri="{0D108BD9-81ED-4DB2-BD59-A6C34878D82A}">
                    <a16:rowId xmlns="" xmlns:a16="http://schemas.microsoft.com/office/drawing/2014/main" val="10002"/>
                  </a:ext>
                </a:extLst>
              </a:tr>
              <a:tr h="745435">
                <a:tc>
                  <a:txBody>
                    <a:bodyPr/>
                    <a:lstStyle/>
                    <a:p>
                      <a:pPr algn="ctr"/>
                      <a:r>
                        <a:rPr lang="en-US" sz="1400" b="0" dirty="0">
                          <a:latin typeface="Times New Roman" pitchFamily="18" charset="0"/>
                          <a:cs typeface="Times New Roman" pitchFamily="18" charset="0"/>
                        </a:rPr>
                        <a:t>2014</a:t>
                      </a:r>
                    </a:p>
                  </a:txBody>
                  <a:tcPr anchor="ctr"/>
                </a:tc>
                <a:tc>
                  <a:txBody>
                    <a:bodyPr/>
                    <a:lstStyle/>
                    <a:p>
                      <a:pPr marL="0" marR="0" algn="ctr">
                        <a:lnSpc>
                          <a:spcPct val="115000"/>
                        </a:lnSpc>
                        <a:spcBef>
                          <a:spcPts val="0"/>
                        </a:spcBef>
                        <a:spcAft>
                          <a:spcPts val="0"/>
                        </a:spcAft>
                      </a:pPr>
                      <a:r>
                        <a:rPr lang="en-US" sz="1400" dirty="0">
                          <a:latin typeface="Times New Roman" pitchFamily="18" charset="0"/>
                          <a:cs typeface="Times New Roman" pitchFamily="18" charset="0"/>
                        </a:rPr>
                        <a:t>158.11</a:t>
                      </a:r>
                    </a:p>
                  </a:txBody>
                  <a:tcPr marL="68580" marR="68580" marT="0" marB="0" anchor="ctr"/>
                </a:tc>
                <a:tc>
                  <a:txBody>
                    <a:bodyPr/>
                    <a:lstStyle/>
                    <a:p>
                      <a:pPr marL="0" marR="0" algn="ctr">
                        <a:lnSpc>
                          <a:spcPct val="115000"/>
                        </a:lnSpc>
                        <a:spcBef>
                          <a:spcPts val="0"/>
                        </a:spcBef>
                        <a:spcAft>
                          <a:spcPts val="0"/>
                        </a:spcAft>
                      </a:pPr>
                      <a:r>
                        <a:rPr lang="en-US" sz="1400" dirty="0">
                          <a:latin typeface="Times New Roman" pitchFamily="18" charset="0"/>
                          <a:cs typeface="Times New Roman" pitchFamily="18" charset="0"/>
                        </a:rPr>
                        <a:t>81.58</a:t>
                      </a:r>
                    </a:p>
                  </a:txBody>
                  <a:tcPr marL="68580" marR="68580" marT="0" marB="0" anchor="ctr"/>
                </a:tc>
                <a:tc>
                  <a:txBody>
                    <a:bodyPr/>
                    <a:lstStyle/>
                    <a:p>
                      <a:pPr algn="ctr"/>
                      <a:r>
                        <a:rPr lang="en-US" sz="1400" b="1" dirty="0">
                          <a:latin typeface="Times New Roman" pitchFamily="18" charset="0"/>
                          <a:cs typeface="Times New Roman" pitchFamily="18" charset="0"/>
                        </a:rPr>
                        <a:t>+76.53</a:t>
                      </a:r>
                    </a:p>
                  </a:txBody>
                  <a:tcPr anchor="ctr"/>
                </a:tc>
                <a:extLst>
                  <a:ext uri="{0D108BD9-81ED-4DB2-BD59-A6C34878D82A}">
                    <a16:rowId xmlns="" xmlns:a16="http://schemas.microsoft.com/office/drawing/2014/main" val="10003"/>
                  </a:ext>
                </a:extLst>
              </a:tr>
              <a:tr h="745435">
                <a:tc>
                  <a:txBody>
                    <a:bodyPr/>
                    <a:lstStyle/>
                    <a:p>
                      <a:pPr algn="ctr"/>
                      <a:r>
                        <a:rPr lang="en-US" sz="1400" b="0" dirty="0">
                          <a:latin typeface="Times New Roman" pitchFamily="18" charset="0"/>
                          <a:cs typeface="Times New Roman" pitchFamily="18" charset="0"/>
                        </a:rPr>
                        <a:t>2015</a:t>
                      </a:r>
                    </a:p>
                  </a:txBody>
                  <a:tcPr anchor="ctr"/>
                </a:tc>
                <a:tc>
                  <a:txBody>
                    <a:bodyPr/>
                    <a:lstStyle/>
                    <a:p>
                      <a:pPr marL="0" marR="0" algn="ctr">
                        <a:lnSpc>
                          <a:spcPct val="115000"/>
                        </a:lnSpc>
                        <a:spcBef>
                          <a:spcPts val="0"/>
                        </a:spcBef>
                        <a:spcAft>
                          <a:spcPts val="0"/>
                        </a:spcAft>
                      </a:pPr>
                      <a:r>
                        <a:rPr lang="en-US" sz="1400" dirty="0">
                          <a:latin typeface="Times New Roman" pitchFamily="18" charset="0"/>
                          <a:cs typeface="Times New Roman" pitchFamily="18" charset="0"/>
                        </a:rPr>
                        <a:t>154.31</a:t>
                      </a:r>
                    </a:p>
                  </a:txBody>
                  <a:tcPr marL="68580" marR="68580" marT="0" marB="0" anchor="ctr"/>
                </a:tc>
                <a:tc>
                  <a:txBody>
                    <a:bodyPr/>
                    <a:lstStyle/>
                    <a:p>
                      <a:pPr marL="0" marR="0" algn="ctr">
                        <a:lnSpc>
                          <a:spcPct val="115000"/>
                        </a:lnSpc>
                        <a:spcBef>
                          <a:spcPts val="0"/>
                        </a:spcBef>
                        <a:spcAft>
                          <a:spcPts val="0"/>
                        </a:spcAft>
                      </a:pPr>
                      <a:r>
                        <a:rPr lang="en-US" sz="1400" dirty="0">
                          <a:latin typeface="Times New Roman" pitchFamily="18" charset="0"/>
                          <a:cs typeface="Times New Roman" pitchFamily="18" charset="0"/>
                        </a:rPr>
                        <a:t>84.63</a:t>
                      </a:r>
                    </a:p>
                  </a:txBody>
                  <a:tcPr marL="68580" marR="68580" marT="0" marB="0" anchor="ctr"/>
                </a:tc>
                <a:tc>
                  <a:txBody>
                    <a:bodyPr/>
                    <a:lstStyle/>
                    <a:p>
                      <a:pPr algn="ctr"/>
                      <a:r>
                        <a:rPr lang="en-US" sz="1400" dirty="0">
                          <a:latin typeface="Times New Roman" pitchFamily="18" charset="0"/>
                          <a:cs typeface="Times New Roman" pitchFamily="18" charset="0"/>
                        </a:rPr>
                        <a:t>+69.68</a:t>
                      </a:r>
                    </a:p>
                  </a:txBody>
                  <a:tcPr anchor="ctr"/>
                </a:tc>
                <a:extLst>
                  <a:ext uri="{0D108BD9-81ED-4DB2-BD59-A6C34878D82A}">
                    <a16:rowId xmlns="" xmlns:a16="http://schemas.microsoft.com/office/drawing/2014/main" val="10004"/>
                  </a:ext>
                </a:extLst>
              </a:tr>
              <a:tr h="745435">
                <a:tc>
                  <a:txBody>
                    <a:bodyPr/>
                    <a:lstStyle/>
                    <a:p>
                      <a:pPr algn="ctr"/>
                      <a:r>
                        <a:rPr lang="en-US" sz="1400" b="0" dirty="0">
                          <a:latin typeface="Times New Roman" pitchFamily="18" charset="0"/>
                          <a:cs typeface="Times New Roman" pitchFamily="18" charset="0"/>
                        </a:rPr>
                        <a:t>2016</a:t>
                      </a:r>
                    </a:p>
                  </a:txBody>
                  <a:tcPr anchor="ctr"/>
                </a:tc>
                <a:tc>
                  <a:txBody>
                    <a:bodyPr/>
                    <a:lstStyle/>
                    <a:p>
                      <a:pPr marL="0" marR="0" algn="ctr">
                        <a:lnSpc>
                          <a:spcPct val="115000"/>
                        </a:lnSpc>
                        <a:spcBef>
                          <a:spcPts val="0"/>
                        </a:spcBef>
                        <a:spcAft>
                          <a:spcPts val="0"/>
                        </a:spcAft>
                      </a:pPr>
                      <a:r>
                        <a:rPr lang="en-US" sz="1400" b="1" dirty="0">
                          <a:latin typeface="Times New Roman" pitchFamily="18" charset="0"/>
                          <a:cs typeface="Times New Roman" pitchFamily="18" charset="0"/>
                        </a:rPr>
                        <a:t>163.12</a:t>
                      </a:r>
                    </a:p>
                  </a:txBody>
                  <a:tcPr marL="68580" marR="68580" marT="0" marB="0" anchor="ctr"/>
                </a:tc>
                <a:tc>
                  <a:txBody>
                    <a:bodyPr/>
                    <a:lstStyle/>
                    <a:p>
                      <a:pPr marL="0" marR="0" algn="ctr">
                        <a:lnSpc>
                          <a:spcPct val="115000"/>
                        </a:lnSpc>
                        <a:spcBef>
                          <a:spcPts val="0"/>
                        </a:spcBef>
                        <a:spcAft>
                          <a:spcPts val="0"/>
                        </a:spcAft>
                      </a:pPr>
                      <a:r>
                        <a:rPr lang="en-US" sz="1400" b="1" dirty="0">
                          <a:latin typeface="Times New Roman" pitchFamily="18" charset="0"/>
                          <a:cs typeface="Times New Roman" pitchFamily="18" charset="0"/>
                        </a:rPr>
                        <a:t>95.67</a:t>
                      </a:r>
                    </a:p>
                  </a:txBody>
                  <a:tcPr marL="68580" marR="68580" marT="0" marB="0" anchor="ctr"/>
                </a:tc>
                <a:tc>
                  <a:txBody>
                    <a:bodyPr/>
                    <a:lstStyle/>
                    <a:p>
                      <a:pPr algn="ctr"/>
                      <a:r>
                        <a:rPr lang="en-US" sz="1400" dirty="0">
                          <a:latin typeface="Times New Roman" pitchFamily="18" charset="0"/>
                          <a:cs typeface="Times New Roman" pitchFamily="18" charset="0"/>
                        </a:rPr>
                        <a:t>+67.45</a:t>
                      </a:r>
                    </a:p>
                  </a:txBody>
                  <a:tcPr anchor="ctr"/>
                </a:tc>
                <a:extLst>
                  <a:ext uri="{0D108BD9-81ED-4DB2-BD59-A6C34878D82A}">
                    <a16:rowId xmlns="" xmlns:a16="http://schemas.microsoft.com/office/drawing/2014/main" val="10005"/>
                  </a:ext>
                </a:extLst>
              </a:tr>
              <a:tr h="397565">
                <a:tc gridSpan="4">
                  <a:txBody>
                    <a:bodyPr/>
                    <a:lstStyle/>
                    <a:p>
                      <a:pPr algn="l"/>
                      <a:r>
                        <a:rPr lang="en-US" sz="1100" b="1" i="1" dirty="0">
                          <a:latin typeface="Times New Roman" pitchFamily="18" charset="0"/>
                          <a:cs typeface="Times New Roman" pitchFamily="18" charset="0"/>
                        </a:rPr>
                        <a:t>Source: Reserve</a:t>
                      </a:r>
                      <a:r>
                        <a:rPr lang="en-US" sz="1100" b="1" i="1" baseline="0" dirty="0">
                          <a:latin typeface="Times New Roman" pitchFamily="18" charset="0"/>
                          <a:cs typeface="Times New Roman" pitchFamily="18" charset="0"/>
                        </a:rPr>
                        <a:t> Bank of India (RBI)</a:t>
                      </a:r>
                      <a:endParaRPr lang="en-US" sz="1100" b="1" i="1" dirty="0">
                        <a:latin typeface="Times New Roman" pitchFamily="18" charset="0"/>
                        <a:cs typeface="Times New Roman" pitchFamily="18" charset="0"/>
                      </a:endParaRPr>
                    </a:p>
                  </a:txBody>
                  <a:tcPr anchor="ctr"/>
                </a:tc>
                <a:tc hMerge="1">
                  <a:txBody>
                    <a:bodyPr/>
                    <a:lstStyle/>
                    <a:p>
                      <a:pPr marL="0" marR="0" algn="ctr">
                        <a:lnSpc>
                          <a:spcPct val="115000"/>
                        </a:lnSpc>
                        <a:spcBef>
                          <a:spcPts val="0"/>
                        </a:spcBef>
                        <a:spcAft>
                          <a:spcPts val="0"/>
                        </a:spcAft>
                      </a:pPr>
                      <a:endParaRPr lang="en-US" sz="1400" dirty="0">
                        <a:latin typeface="Times New Roman" pitchFamily="18" charset="0"/>
                        <a:cs typeface="Times New Roman" pitchFamily="18" charset="0"/>
                      </a:endParaRPr>
                    </a:p>
                  </a:txBody>
                  <a:tcPr marL="68580" marR="68580" marT="0" marB="0" anchor="ctr"/>
                </a:tc>
                <a:tc hMerge="1">
                  <a:txBody>
                    <a:bodyPr/>
                    <a:lstStyle/>
                    <a:p>
                      <a:pPr marL="0" marR="0" algn="ctr">
                        <a:lnSpc>
                          <a:spcPct val="115000"/>
                        </a:lnSpc>
                        <a:spcBef>
                          <a:spcPts val="0"/>
                        </a:spcBef>
                        <a:spcAft>
                          <a:spcPts val="0"/>
                        </a:spcAft>
                      </a:pPr>
                      <a:endParaRPr lang="en-US" sz="1400" dirty="0">
                        <a:latin typeface="Times New Roman" pitchFamily="18" charset="0"/>
                        <a:cs typeface="Times New Roman" pitchFamily="18" charset="0"/>
                      </a:endParaRPr>
                    </a:p>
                  </a:txBody>
                  <a:tcPr marL="68580" marR="68580" marT="0" marB="0" anchor="ctr"/>
                </a:tc>
                <a:tc hMerge="1">
                  <a:txBody>
                    <a:bodyPr/>
                    <a:lstStyle/>
                    <a:p>
                      <a:pPr algn="ctr"/>
                      <a:endParaRPr lang="en-US" sz="1400" dirty="0">
                        <a:latin typeface="Times New Roman" pitchFamily="18" charset="0"/>
                        <a:cs typeface="Times New Roman" pitchFamily="18" charset="0"/>
                      </a:endParaRPr>
                    </a:p>
                  </a:txBody>
                  <a:tcPr anchor="ctr"/>
                </a:tc>
                <a:extLst>
                  <a:ext uri="{0D108BD9-81ED-4DB2-BD59-A6C34878D82A}">
                    <a16:rowId xmlns="" xmlns:a16="http://schemas.microsoft.com/office/drawing/2014/main" val="10006"/>
                  </a:ext>
                </a:extLst>
              </a:tr>
            </a:tbl>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50838"/>
            <a:ext cx="8229600" cy="1143000"/>
          </a:xfrm>
        </p:spPr>
        <p:txBody>
          <a:bodyPr>
            <a:noAutofit/>
          </a:bodyPr>
          <a:lstStyle/>
          <a:p>
            <a:r>
              <a:rPr lang="en-US" sz="3200" dirty="0">
                <a:latin typeface="Times New Roman" pitchFamily="18" charset="0"/>
                <a:cs typeface="Times New Roman" pitchFamily="18" charset="0"/>
              </a:rPr>
              <a:t>Bilateral Trade (Merchandise) between India and other Countries </a:t>
            </a:r>
          </a:p>
        </p:txBody>
      </p:sp>
      <p:graphicFrame>
        <p:nvGraphicFramePr>
          <p:cNvPr id="4" name="Content Placeholder 3"/>
          <p:cNvGraphicFramePr>
            <a:graphicFrameLocks noGrp="1"/>
          </p:cNvGraphicFramePr>
          <p:nvPr>
            <p:ph idx="1"/>
          </p:nvPr>
        </p:nvGraphicFramePr>
        <p:xfrm>
          <a:off x="304797" y="1659643"/>
          <a:ext cx="8534405" cy="4846187"/>
        </p:xfrm>
        <a:graphic>
          <a:graphicData uri="http://schemas.openxmlformats.org/drawingml/2006/table">
            <a:tbl>
              <a:tblPr>
                <a:tableStyleId>{7DF18680-E054-41AD-8BC1-D1AEF772440D}</a:tableStyleId>
              </a:tblPr>
              <a:tblGrid>
                <a:gridCol w="775855">
                  <a:extLst>
                    <a:ext uri="{9D8B030D-6E8A-4147-A177-3AD203B41FA5}">
                      <a16:colId xmlns="" xmlns:a16="http://schemas.microsoft.com/office/drawing/2014/main" val="20000"/>
                    </a:ext>
                  </a:extLst>
                </a:gridCol>
                <a:gridCol w="775855">
                  <a:extLst>
                    <a:ext uri="{9D8B030D-6E8A-4147-A177-3AD203B41FA5}">
                      <a16:colId xmlns="" xmlns:a16="http://schemas.microsoft.com/office/drawing/2014/main" val="20001"/>
                    </a:ext>
                  </a:extLst>
                </a:gridCol>
                <a:gridCol w="775855">
                  <a:extLst>
                    <a:ext uri="{9D8B030D-6E8A-4147-A177-3AD203B41FA5}">
                      <a16:colId xmlns="" xmlns:a16="http://schemas.microsoft.com/office/drawing/2014/main" val="20002"/>
                    </a:ext>
                  </a:extLst>
                </a:gridCol>
                <a:gridCol w="775855">
                  <a:extLst>
                    <a:ext uri="{9D8B030D-6E8A-4147-A177-3AD203B41FA5}">
                      <a16:colId xmlns="" xmlns:a16="http://schemas.microsoft.com/office/drawing/2014/main" val="20003"/>
                    </a:ext>
                  </a:extLst>
                </a:gridCol>
                <a:gridCol w="775855">
                  <a:extLst>
                    <a:ext uri="{9D8B030D-6E8A-4147-A177-3AD203B41FA5}">
                      <a16:colId xmlns="" xmlns:a16="http://schemas.microsoft.com/office/drawing/2014/main" val="20004"/>
                    </a:ext>
                  </a:extLst>
                </a:gridCol>
                <a:gridCol w="775855">
                  <a:extLst>
                    <a:ext uri="{9D8B030D-6E8A-4147-A177-3AD203B41FA5}">
                      <a16:colId xmlns="" xmlns:a16="http://schemas.microsoft.com/office/drawing/2014/main" val="20005"/>
                    </a:ext>
                  </a:extLst>
                </a:gridCol>
                <a:gridCol w="775855">
                  <a:extLst>
                    <a:ext uri="{9D8B030D-6E8A-4147-A177-3AD203B41FA5}">
                      <a16:colId xmlns="" xmlns:a16="http://schemas.microsoft.com/office/drawing/2014/main" val="20006"/>
                    </a:ext>
                  </a:extLst>
                </a:gridCol>
                <a:gridCol w="775855">
                  <a:extLst>
                    <a:ext uri="{9D8B030D-6E8A-4147-A177-3AD203B41FA5}">
                      <a16:colId xmlns="" xmlns:a16="http://schemas.microsoft.com/office/drawing/2014/main" val="20007"/>
                    </a:ext>
                  </a:extLst>
                </a:gridCol>
                <a:gridCol w="775855">
                  <a:extLst>
                    <a:ext uri="{9D8B030D-6E8A-4147-A177-3AD203B41FA5}">
                      <a16:colId xmlns="" xmlns:a16="http://schemas.microsoft.com/office/drawing/2014/main" val="20008"/>
                    </a:ext>
                  </a:extLst>
                </a:gridCol>
                <a:gridCol w="775855">
                  <a:extLst>
                    <a:ext uri="{9D8B030D-6E8A-4147-A177-3AD203B41FA5}">
                      <a16:colId xmlns="" xmlns:a16="http://schemas.microsoft.com/office/drawing/2014/main" val="20009"/>
                    </a:ext>
                  </a:extLst>
                </a:gridCol>
                <a:gridCol w="775855">
                  <a:extLst>
                    <a:ext uri="{9D8B030D-6E8A-4147-A177-3AD203B41FA5}">
                      <a16:colId xmlns="" xmlns:a16="http://schemas.microsoft.com/office/drawing/2014/main" val="20010"/>
                    </a:ext>
                  </a:extLst>
                </a:gridCol>
              </a:tblGrid>
              <a:tr h="333019">
                <a:tc gridSpan="11">
                  <a:txBody>
                    <a:bodyPr/>
                    <a:lstStyle/>
                    <a:p>
                      <a:pPr marL="0" marR="0" algn="r">
                        <a:lnSpc>
                          <a:spcPct val="115000"/>
                        </a:lnSpc>
                        <a:spcBef>
                          <a:spcPts val="0"/>
                        </a:spcBef>
                        <a:spcAft>
                          <a:spcPts val="0"/>
                        </a:spcAft>
                      </a:pPr>
                      <a:r>
                        <a:rPr lang="en-US" sz="1400" b="1" dirty="0">
                          <a:latin typeface="Times New Roman" pitchFamily="18" charset="0"/>
                          <a:cs typeface="Times New Roman" pitchFamily="18" charset="0"/>
                        </a:rPr>
                        <a:t>(Figures in USD billion)</a:t>
                      </a:r>
                    </a:p>
                  </a:txBody>
                  <a:tcPr marL="68580" marR="68580" marT="0" marB="0">
                    <a:solidFill>
                      <a:schemeClr val="bg1"/>
                    </a:solidFill>
                  </a:tcPr>
                </a:tc>
                <a:tc hMerge="1">
                  <a:txBody>
                    <a:bodyPr/>
                    <a:lstStyle/>
                    <a:p>
                      <a:pPr marL="0" marR="0" algn="ctr">
                        <a:lnSpc>
                          <a:spcPct val="115000"/>
                        </a:lnSpc>
                        <a:spcBef>
                          <a:spcPts val="0"/>
                        </a:spcBef>
                        <a:spcAft>
                          <a:spcPts val="0"/>
                        </a:spcAft>
                      </a:pPr>
                      <a:endParaRPr lang="en-US" sz="1400">
                        <a:latin typeface="Times New Roman" pitchFamily="18" charset="0"/>
                        <a:cs typeface="Times New Roman" pitchFamily="18" charset="0"/>
                      </a:endParaRPr>
                    </a:p>
                  </a:txBody>
                  <a:tcPr marL="68580" marR="68580" marT="0" marB="0"/>
                </a:tc>
                <a:tc hMerge="1">
                  <a:txBody>
                    <a:bodyPr/>
                    <a:lstStyle/>
                    <a:p>
                      <a:endParaRPr lang="en-US"/>
                    </a:p>
                  </a:txBody>
                  <a:tcPr/>
                </a:tc>
                <a:tc hMerge="1">
                  <a:txBody>
                    <a:bodyPr/>
                    <a:lstStyle/>
                    <a:p>
                      <a:pPr marL="0" marR="0" algn="ctr">
                        <a:lnSpc>
                          <a:spcPct val="115000"/>
                        </a:lnSpc>
                        <a:spcBef>
                          <a:spcPts val="0"/>
                        </a:spcBef>
                        <a:spcAft>
                          <a:spcPts val="0"/>
                        </a:spcAft>
                      </a:pPr>
                      <a:endParaRPr lang="en-US" sz="1400">
                        <a:latin typeface="Times New Roman" pitchFamily="18" charset="0"/>
                        <a:cs typeface="Times New Roman" pitchFamily="18" charset="0"/>
                      </a:endParaRPr>
                    </a:p>
                  </a:txBody>
                  <a:tcPr marL="68580" marR="68580" marT="0" marB="0"/>
                </a:tc>
                <a:tc hMerge="1">
                  <a:txBody>
                    <a:bodyPr/>
                    <a:lstStyle/>
                    <a:p>
                      <a:endParaRPr lang="en-US"/>
                    </a:p>
                  </a:txBody>
                  <a:tcPr/>
                </a:tc>
                <a:tc hMerge="1">
                  <a:txBody>
                    <a:bodyPr/>
                    <a:lstStyle/>
                    <a:p>
                      <a:pPr marL="0" marR="0" algn="ctr">
                        <a:lnSpc>
                          <a:spcPct val="115000"/>
                        </a:lnSpc>
                        <a:spcBef>
                          <a:spcPts val="0"/>
                        </a:spcBef>
                        <a:spcAft>
                          <a:spcPts val="0"/>
                        </a:spcAft>
                      </a:pPr>
                      <a:endParaRPr lang="en-US" sz="1400" dirty="0">
                        <a:latin typeface="Times New Roman" pitchFamily="18" charset="0"/>
                        <a:cs typeface="Times New Roman" pitchFamily="18" charset="0"/>
                      </a:endParaRPr>
                    </a:p>
                  </a:txBody>
                  <a:tcPr marL="68580" marR="68580" marT="0" marB="0"/>
                </a:tc>
                <a:tc hMerge="1">
                  <a:txBody>
                    <a:bodyPr/>
                    <a:lstStyle/>
                    <a:p>
                      <a:endParaRPr lang="en-US"/>
                    </a:p>
                  </a:txBody>
                  <a:tcPr/>
                </a:tc>
                <a:tc hMerge="1">
                  <a:txBody>
                    <a:bodyPr/>
                    <a:lstStyle/>
                    <a:p>
                      <a:pPr marL="0" marR="0" algn="r">
                        <a:lnSpc>
                          <a:spcPct val="115000"/>
                        </a:lnSpc>
                        <a:spcBef>
                          <a:spcPts val="0"/>
                        </a:spcBef>
                        <a:spcAft>
                          <a:spcPts val="0"/>
                        </a:spcAft>
                      </a:pPr>
                      <a:endParaRPr lang="en-US" sz="1400" b="1" dirty="0">
                        <a:latin typeface="Times New Roman" pitchFamily="18" charset="0"/>
                        <a:cs typeface="Times New Roman" pitchFamily="18" charset="0"/>
                      </a:endParaRPr>
                    </a:p>
                  </a:txBody>
                  <a:tcPr marL="68580" marR="68580" marT="0" marB="0">
                    <a:solidFill>
                      <a:schemeClr val="bg1"/>
                    </a:solidFill>
                  </a:tcPr>
                </a:tc>
                <a:tc hMerge="1">
                  <a:txBody>
                    <a:bodyPr/>
                    <a:lstStyle/>
                    <a:p>
                      <a:pPr marL="0" marR="0" algn="r">
                        <a:lnSpc>
                          <a:spcPct val="115000"/>
                        </a:lnSpc>
                        <a:spcBef>
                          <a:spcPts val="0"/>
                        </a:spcBef>
                        <a:spcAft>
                          <a:spcPts val="0"/>
                        </a:spcAft>
                      </a:pPr>
                      <a:endParaRPr lang="en-US" sz="1400" b="1" dirty="0">
                        <a:latin typeface="Times New Roman" pitchFamily="18" charset="0"/>
                        <a:cs typeface="Times New Roman" pitchFamily="18" charset="0"/>
                      </a:endParaRPr>
                    </a:p>
                  </a:txBody>
                  <a:tcPr marL="68580" marR="68580" marT="0" marB="0">
                    <a:solidFill>
                      <a:schemeClr val="bg1"/>
                    </a:solidFill>
                  </a:tcPr>
                </a:tc>
                <a:tc hMerge="1">
                  <a:txBody>
                    <a:bodyPr/>
                    <a:lstStyle/>
                    <a:p>
                      <a:pPr marL="0" marR="0" algn="r">
                        <a:lnSpc>
                          <a:spcPct val="115000"/>
                        </a:lnSpc>
                        <a:spcBef>
                          <a:spcPts val="0"/>
                        </a:spcBef>
                        <a:spcAft>
                          <a:spcPts val="0"/>
                        </a:spcAft>
                      </a:pPr>
                      <a:endParaRPr lang="en-US" sz="1400" b="1" dirty="0">
                        <a:latin typeface="Times New Roman" pitchFamily="18" charset="0"/>
                        <a:cs typeface="Times New Roman" pitchFamily="18" charset="0"/>
                      </a:endParaRPr>
                    </a:p>
                  </a:txBody>
                  <a:tcPr marL="68580" marR="68580" marT="0" marB="0">
                    <a:solidFill>
                      <a:schemeClr val="bg1"/>
                    </a:solidFill>
                  </a:tcPr>
                </a:tc>
                <a:tc hMerge="1">
                  <a:txBody>
                    <a:bodyPr/>
                    <a:lstStyle/>
                    <a:p>
                      <a:pPr marL="0" marR="0" algn="r">
                        <a:lnSpc>
                          <a:spcPct val="115000"/>
                        </a:lnSpc>
                        <a:spcBef>
                          <a:spcPts val="0"/>
                        </a:spcBef>
                        <a:spcAft>
                          <a:spcPts val="0"/>
                        </a:spcAft>
                      </a:pPr>
                      <a:endParaRPr lang="en-US" sz="1400" b="1" dirty="0">
                        <a:latin typeface="Times New Roman" pitchFamily="18" charset="0"/>
                        <a:cs typeface="Times New Roman" pitchFamily="18" charset="0"/>
                      </a:endParaRPr>
                    </a:p>
                  </a:txBody>
                  <a:tcPr marL="68580" marR="68580" marT="0" marB="0">
                    <a:solidFill>
                      <a:schemeClr val="bg1"/>
                    </a:solidFill>
                  </a:tcPr>
                </a:tc>
                <a:extLst>
                  <a:ext uri="{0D108BD9-81ED-4DB2-BD59-A6C34878D82A}">
                    <a16:rowId xmlns="" xmlns:a16="http://schemas.microsoft.com/office/drawing/2014/main" val="10000"/>
                  </a:ext>
                </a:extLst>
              </a:tr>
              <a:tr h="594682">
                <a:tc>
                  <a:txBody>
                    <a:bodyPr/>
                    <a:lstStyle/>
                    <a:p>
                      <a:pPr marL="0" marR="0" algn="ctr">
                        <a:lnSpc>
                          <a:spcPct val="115000"/>
                        </a:lnSpc>
                        <a:spcBef>
                          <a:spcPts val="0"/>
                        </a:spcBef>
                        <a:spcAft>
                          <a:spcPts val="0"/>
                        </a:spcAft>
                      </a:pPr>
                      <a:r>
                        <a:rPr lang="en-US" sz="1400" b="1" i="1" dirty="0">
                          <a:latin typeface="Times New Roman" pitchFamily="18" charset="0"/>
                          <a:cs typeface="Times New Roman" pitchFamily="18" charset="0"/>
                        </a:rPr>
                        <a:t>Year</a:t>
                      </a:r>
                    </a:p>
                  </a:txBody>
                  <a:tcPr marL="68580" marR="68580" marT="0" marB="0" anchor="ctr"/>
                </a:tc>
                <a:tc gridSpan="2">
                  <a:txBody>
                    <a:bodyPr/>
                    <a:lstStyle/>
                    <a:p>
                      <a:pPr marL="0" marR="0" algn="ctr">
                        <a:lnSpc>
                          <a:spcPct val="115000"/>
                        </a:lnSpc>
                        <a:spcBef>
                          <a:spcPts val="0"/>
                        </a:spcBef>
                        <a:spcAft>
                          <a:spcPts val="0"/>
                        </a:spcAft>
                      </a:pPr>
                      <a:r>
                        <a:rPr lang="en-US" sz="1400" b="1" i="1" dirty="0">
                          <a:latin typeface="Times New Roman" pitchFamily="18" charset="0"/>
                          <a:cs typeface="Times New Roman" pitchFamily="18" charset="0"/>
                        </a:rPr>
                        <a:t>India</a:t>
                      </a:r>
                    </a:p>
                    <a:p>
                      <a:pPr marL="0" marR="0" algn="ctr">
                        <a:lnSpc>
                          <a:spcPct val="115000"/>
                        </a:lnSpc>
                        <a:spcBef>
                          <a:spcPts val="0"/>
                        </a:spcBef>
                        <a:spcAft>
                          <a:spcPts val="0"/>
                        </a:spcAft>
                      </a:pPr>
                      <a:r>
                        <a:rPr lang="en-US" sz="1400" b="1" i="1" dirty="0">
                          <a:latin typeface="Times New Roman" pitchFamily="18" charset="0"/>
                          <a:cs typeface="Times New Roman" pitchFamily="18" charset="0"/>
                        </a:rPr>
                        <a:t>European Union</a:t>
                      </a:r>
                    </a:p>
                  </a:txBody>
                  <a:tcPr marL="68580" marR="68580" marT="0" marB="0" anchor="ctr"/>
                </a:tc>
                <a:tc hMerge="1">
                  <a:txBody>
                    <a:bodyPr/>
                    <a:lstStyle/>
                    <a:p>
                      <a:endParaRPr lang="en-US"/>
                    </a:p>
                  </a:txBody>
                  <a:tcPr/>
                </a:tc>
                <a:tc gridSpan="2">
                  <a:txBody>
                    <a:bodyPr/>
                    <a:lstStyle/>
                    <a:p>
                      <a:pPr marL="0" marR="0" algn="ctr">
                        <a:lnSpc>
                          <a:spcPct val="115000"/>
                        </a:lnSpc>
                        <a:spcBef>
                          <a:spcPts val="0"/>
                        </a:spcBef>
                        <a:spcAft>
                          <a:spcPts val="0"/>
                        </a:spcAft>
                      </a:pPr>
                      <a:r>
                        <a:rPr lang="en-US" sz="1400" b="1" i="1" dirty="0">
                          <a:latin typeface="Times New Roman" pitchFamily="18" charset="0"/>
                          <a:cs typeface="Times New Roman" pitchFamily="18" charset="0"/>
                        </a:rPr>
                        <a:t>India</a:t>
                      </a:r>
                    </a:p>
                    <a:p>
                      <a:pPr marL="0" marR="0" algn="ctr">
                        <a:lnSpc>
                          <a:spcPct val="115000"/>
                        </a:lnSpc>
                        <a:spcBef>
                          <a:spcPts val="0"/>
                        </a:spcBef>
                        <a:spcAft>
                          <a:spcPts val="0"/>
                        </a:spcAft>
                      </a:pPr>
                      <a:r>
                        <a:rPr lang="en-US" sz="1400" b="1" i="1" dirty="0">
                          <a:latin typeface="Times New Roman" pitchFamily="18" charset="0"/>
                          <a:cs typeface="Times New Roman" pitchFamily="18" charset="0"/>
                        </a:rPr>
                        <a:t>China</a:t>
                      </a:r>
                    </a:p>
                  </a:txBody>
                  <a:tcPr marL="68580" marR="68580" marT="0" marB="0" anchor="ctr"/>
                </a:tc>
                <a:tc hMerge="1">
                  <a:txBody>
                    <a:bodyPr/>
                    <a:lstStyle/>
                    <a:p>
                      <a:endParaRPr lang="en-US"/>
                    </a:p>
                  </a:txBody>
                  <a:tcPr/>
                </a:tc>
                <a:tc gridSpan="2">
                  <a:txBody>
                    <a:bodyPr/>
                    <a:lstStyle/>
                    <a:p>
                      <a:pPr marL="0" marR="0" algn="ctr">
                        <a:lnSpc>
                          <a:spcPct val="115000"/>
                        </a:lnSpc>
                        <a:spcBef>
                          <a:spcPts val="0"/>
                        </a:spcBef>
                        <a:spcAft>
                          <a:spcPts val="0"/>
                        </a:spcAft>
                      </a:pPr>
                      <a:r>
                        <a:rPr lang="en-US" sz="1400" b="1" i="1" dirty="0">
                          <a:latin typeface="Times New Roman" pitchFamily="18" charset="0"/>
                          <a:cs typeface="Times New Roman" pitchFamily="18" charset="0"/>
                        </a:rPr>
                        <a:t>India</a:t>
                      </a:r>
                    </a:p>
                    <a:p>
                      <a:pPr marL="0" marR="0" algn="ctr">
                        <a:lnSpc>
                          <a:spcPct val="115000"/>
                        </a:lnSpc>
                        <a:spcBef>
                          <a:spcPts val="0"/>
                        </a:spcBef>
                        <a:spcAft>
                          <a:spcPts val="0"/>
                        </a:spcAft>
                      </a:pPr>
                      <a:r>
                        <a:rPr lang="en-US" sz="1400" b="1" i="1" dirty="0">
                          <a:latin typeface="Times New Roman" pitchFamily="18" charset="0"/>
                          <a:cs typeface="Times New Roman" pitchFamily="18" charset="0"/>
                        </a:rPr>
                        <a:t>United States</a:t>
                      </a:r>
                    </a:p>
                  </a:txBody>
                  <a:tcPr marL="68580" marR="68580" marT="0" marB="0" anchor="ctr"/>
                </a:tc>
                <a:tc hMerge="1">
                  <a:txBody>
                    <a:bodyPr/>
                    <a:lstStyle/>
                    <a:p>
                      <a:endParaRPr lang="en-US"/>
                    </a:p>
                  </a:txBody>
                  <a:tcPr/>
                </a:tc>
                <a:tc gridSpan="2">
                  <a:txBody>
                    <a:bodyPr/>
                    <a:lstStyle/>
                    <a:p>
                      <a:pPr marL="0" marR="0" algn="ctr">
                        <a:lnSpc>
                          <a:spcPct val="115000"/>
                        </a:lnSpc>
                        <a:spcBef>
                          <a:spcPts val="0"/>
                        </a:spcBef>
                        <a:spcAft>
                          <a:spcPts val="0"/>
                        </a:spcAft>
                      </a:pPr>
                      <a:r>
                        <a:rPr lang="en-US" sz="1400" b="1" i="1" dirty="0">
                          <a:latin typeface="Times New Roman" pitchFamily="18" charset="0"/>
                          <a:cs typeface="Times New Roman" pitchFamily="18" charset="0"/>
                        </a:rPr>
                        <a:t>India</a:t>
                      </a:r>
                    </a:p>
                    <a:p>
                      <a:pPr marL="0" marR="0" algn="ctr">
                        <a:lnSpc>
                          <a:spcPct val="115000"/>
                        </a:lnSpc>
                        <a:spcBef>
                          <a:spcPts val="0"/>
                        </a:spcBef>
                        <a:spcAft>
                          <a:spcPts val="0"/>
                        </a:spcAft>
                      </a:pPr>
                      <a:r>
                        <a:rPr lang="en-US" sz="1400" b="1" i="1" dirty="0">
                          <a:latin typeface="Times New Roman" pitchFamily="18" charset="0"/>
                          <a:cs typeface="Times New Roman" pitchFamily="18" charset="0"/>
                        </a:rPr>
                        <a:t>Australia</a:t>
                      </a:r>
                    </a:p>
                  </a:txBody>
                  <a:tcPr marL="68580" marR="68580" marT="0" marB="0" anchor="ctr"/>
                </a:tc>
                <a:tc hMerge="1">
                  <a:txBody>
                    <a:bodyPr/>
                    <a:lstStyle/>
                    <a:p>
                      <a:pPr marL="0" marR="0" algn="ctr">
                        <a:lnSpc>
                          <a:spcPct val="115000"/>
                        </a:lnSpc>
                        <a:spcBef>
                          <a:spcPts val="0"/>
                        </a:spcBef>
                        <a:spcAft>
                          <a:spcPts val="0"/>
                        </a:spcAft>
                      </a:pPr>
                      <a:endParaRPr lang="en-US" sz="1400" b="1" dirty="0">
                        <a:latin typeface="Times New Roman" pitchFamily="18" charset="0"/>
                        <a:cs typeface="Times New Roman" pitchFamily="18" charset="0"/>
                      </a:endParaRPr>
                    </a:p>
                  </a:txBody>
                  <a:tcPr marL="68580" marR="68580" marT="0" marB="0" anchor="ctr"/>
                </a:tc>
                <a:tc gridSpan="2">
                  <a:txBody>
                    <a:bodyPr/>
                    <a:lstStyle/>
                    <a:p>
                      <a:pPr marL="0" marR="0" algn="ctr">
                        <a:lnSpc>
                          <a:spcPct val="115000"/>
                        </a:lnSpc>
                        <a:spcBef>
                          <a:spcPts val="0"/>
                        </a:spcBef>
                        <a:spcAft>
                          <a:spcPts val="0"/>
                        </a:spcAft>
                      </a:pPr>
                      <a:r>
                        <a:rPr lang="en-US" sz="1400" b="1" i="1" dirty="0">
                          <a:latin typeface="Times New Roman" pitchFamily="18" charset="0"/>
                          <a:cs typeface="Times New Roman" pitchFamily="18" charset="0"/>
                        </a:rPr>
                        <a:t>India</a:t>
                      </a:r>
                    </a:p>
                    <a:p>
                      <a:pPr marL="0" marR="0" algn="ctr">
                        <a:lnSpc>
                          <a:spcPct val="115000"/>
                        </a:lnSpc>
                        <a:spcBef>
                          <a:spcPts val="0"/>
                        </a:spcBef>
                        <a:spcAft>
                          <a:spcPts val="0"/>
                        </a:spcAft>
                      </a:pPr>
                      <a:r>
                        <a:rPr lang="en-US" sz="1400" b="1" i="1" dirty="0">
                          <a:latin typeface="Times New Roman" pitchFamily="18" charset="0"/>
                          <a:cs typeface="Times New Roman" pitchFamily="18" charset="0"/>
                        </a:rPr>
                        <a:t>New Zealand</a:t>
                      </a:r>
                    </a:p>
                  </a:txBody>
                  <a:tcPr marL="68580" marR="68580" marT="0" marB="0" anchor="ctr"/>
                </a:tc>
                <a:tc hMerge="1">
                  <a:txBody>
                    <a:bodyPr/>
                    <a:lstStyle/>
                    <a:p>
                      <a:pPr marL="0" marR="0" algn="ctr">
                        <a:lnSpc>
                          <a:spcPct val="115000"/>
                        </a:lnSpc>
                        <a:spcBef>
                          <a:spcPts val="0"/>
                        </a:spcBef>
                        <a:spcAft>
                          <a:spcPts val="0"/>
                        </a:spcAft>
                      </a:pPr>
                      <a:endParaRPr lang="en-US" sz="1400" b="1" dirty="0">
                        <a:latin typeface="Times New Roman" pitchFamily="18" charset="0"/>
                        <a:cs typeface="Times New Roman" pitchFamily="18" charset="0"/>
                      </a:endParaRPr>
                    </a:p>
                  </a:txBody>
                  <a:tcPr marL="68580" marR="68580" marT="0" marB="0" anchor="ctr"/>
                </a:tc>
                <a:extLst>
                  <a:ext uri="{0D108BD9-81ED-4DB2-BD59-A6C34878D82A}">
                    <a16:rowId xmlns="" xmlns:a16="http://schemas.microsoft.com/office/drawing/2014/main" val="10001"/>
                  </a:ext>
                </a:extLst>
              </a:tr>
              <a:tr h="594682">
                <a:tc>
                  <a:txBody>
                    <a:bodyPr/>
                    <a:lstStyle/>
                    <a:p>
                      <a:pPr algn="ctr"/>
                      <a:endParaRPr lang="en-US" sz="1400" b="0" dirty="0">
                        <a:latin typeface="Times New Roman" pitchFamily="18" charset="0"/>
                        <a:cs typeface="Times New Roman" pitchFamily="18" charset="0"/>
                      </a:endParaRPr>
                    </a:p>
                  </a:txBody>
                  <a:tcPr marL="68580" marR="68580" marT="0" marB="0" anchor="ctr"/>
                </a:tc>
                <a:tc>
                  <a:txBody>
                    <a:bodyPr/>
                    <a:lstStyle/>
                    <a:p>
                      <a:pPr marL="0" marR="0" algn="ctr">
                        <a:lnSpc>
                          <a:spcPct val="115000"/>
                        </a:lnSpc>
                        <a:spcBef>
                          <a:spcPts val="0"/>
                        </a:spcBef>
                        <a:spcAft>
                          <a:spcPts val="0"/>
                        </a:spcAft>
                      </a:pPr>
                      <a:r>
                        <a:rPr lang="en-US" sz="1400" b="0" dirty="0">
                          <a:latin typeface="Times New Roman" pitchFamily="18" charset="0"/>
                          <a:cs typeface="Times New Roman" pitchFamily="18" charset="0"/>
                        </a:rPr>
                        <a:t>Exports</a:t>
                      </a:r>
                    </a:p>
                  </a:txBody>
                  <a:tcPr marL="68580" marR="68580" marT="0" marB="0" anchor="ctr"/>
                </a:tc>
                <a:tc>
                  <a:txBody>
                    <a:bodyPr/>
                    <a:lstStyle/>
                    <a:p>
                      <a:pPr marL="0" marR="0" algn="ctr">
                        <a:lnSpc>
                          <a:spcPct val="115000"/>
                        </a:lnSpc>
                        <a:spcBef>
                          <a:spcPts val="0"/>
                        </a:spcBef>
                        <a:spcAft>
                          <a:spcPts val="0"/>
                        </a:spcAft>
                      </a:pPr>
                      <a:r>
                        <a:rPr lang="en-US" sz="1400" b="0" dirty="0">
                          <a:latin typeface="Times New Roman" pitchFamily="18" charset="0"/>
                          <a:cs typeface="Times New Roman" pitchFamily="18" charset="0"/>
                        </a:rPr>
                        <a:t>Imports</a:t>
                      </a:r>
                    </a:p>
                  </a:txBody>
                  <a:tcPr marL="68580" marR="68580" marT="0" marB="0" anchor="ctr"/>
                </a:tc>
                <a:tc>
                  <a:txBody>
                    <a:bodyPr/>
                    <a:lstStyle/>
                    <a:p>
                      <a:pPr marL="0" marR="0" algn="ctr">
                        <a:lnSpc>
                          <a:spcPct val="115000"/>
                        </a:lnSpc>
                        <a:spcBef>
                          <a:spcPts val="0"/>
                        </a:spcBef>
                        <a:spcAft>
                          <a:spcPts val="0"/>
                        </a:spcAft>
                      </a:pPr>
                      <a:r>
                        <a:rPr lang="en-US" sz="1400" b="0" dirty="0">
                          <a:latin typeface="Times New Roman" pitchFamily="18" charset="0"/>
                          <a:cs typeface="Times New Roman" pitchFamily="18" charset="0"/>
                        </a:rPr>
                        <a:t>Exports</a:t>
                      </a:r>
                    </a:p>
                  </a:txBody>
                  <a:tcPr marL="68580" marR="68580" marT="0" marB="0" anchor="ctr"/>
                </a:tc>
                <a:tc>
                  <a:txBody>
                    <a:bodyPr/>
                    <a:lstStyle/>
                    <a:p>
                      <a:pPr marL="0" marR="0" algn="ctr">
                        <a:lnSpc>
                          <a:spcPct val="115000"/>
                        </a:lnSpc>
                        <a:spcBef>
                          <a:spcPts val="0"/>
                        </a:spcBef>
                        <a:spcAft>
                          <a:spcPts val="0"/>
                        </a:spcAft>
                      </a:pPr>
                      <a:r>
                        <a:rPr lang="en-US" sz="1400" b="0" dirty="0">
                          <a:latin typeface="Times New Roman" pitchFamily="18" charset="0"/>
                          <a:cs typeface="Times New Roman" pitchFamily="18" charset="0"/>
                        </a:rPr>
                        <a:t>Imports</a:t>
                      </a:r>
                    </a:p>
                  </a:txBody>
                  <a:tcPr marL="68580" marR="68580" marT="0" marB="0" anchor="ctr"/>
                </a:tc>
                <a:tc>
                  <a:txBody>
                    <a:bodyPr/>
                    <a:lstStyle/>
                    <a:p>
                      <a:pPr marL="0" marR="0" algn="ctr">
                        <a:lnSpc>
                          <a:spcPct val="115000"/>
                        </a:lnSpc>
                        <a:spcBef>
                          <a:spcPts val="0"/>
                        </a:spcBef>
                        <a:spcAft>
                          <a:spcPts val="0"/>
                        </a:spcAft>
                      </a:pPr>
                      <a:r>
                        <a:rPr lang="en-US" sz="1400" b="0" dirty="0">
                          <a:latin typeface="Times New Roman" pitchFamily="18" charset="0"/>
                          <a:cs typeface="Times New Roman" pitchFamily="18" charset="0"/>
                        </a:rPr>
                        <a:t>Exports</a:t>
                      </a:r>
                    </a:p>
                  </a:txBody>
                  <a:tcPr marL="68580" marR="68580" marT="0" marB="0" anchor="ctr"/>
                </a:tc>
                <a:tc>
                  <a:txBody>
                    <a:bodyPr/>
                    <a:lstStyle/>
                    <a:p>
                      <a:pPr marL="0" marR="0" algn="ctr">
                        <a:lnSpc>
                          <a:spcPct val="115000"/>
                        </a:lnSpc>
                        <a:spcBef>
                          <a:spcPts val="0"/>
                        </a:spcBef>
                        <a:spcAft>
                          <a:spcPts val="0"/>
                        </a:spcAft>
                      </a:pPr>
                      <a:r>
                        <a:rPr lang="en-US" sz="1400" b="0" dirty="0">
                          <a:latin typeface="Times New Roman" pitchFamily="18" charset="0"/>
                          <a:cs typeface="Times New Roman" pitchFamily="18" charset="0"/>
                        </a:rPr>
                        <a:t>Imports</a:t>
                      </a:r>
                    </a:p>
                  </a:txBody>
                  <a:tcPr marL="68580" marR="68580" marT="0" marB="0" anchor="ctr"/>
                </a:tc>
                <a:tc>
                  <a:txBody>
                    <a:bodyPr/>
                    <a:lstStyle/>
                    <a:p>
                      <a:pPr marL="0" marR="0" algn="ctr">
                        <a:lnSpc>
                          <a:spcPct val="115000"/>
                        </a:lnSpc>
                        <a:spcBef>
                          <a:spcPts val="0"/>
                        </a:spcBef>
                        <a:spcAft>
                          <a:spcPts val="0"/>
                        </a:spcAft>
                      </a:pPr>
                      <a:r>
                        <a:rPr lang="en-US" sz="1400" b="0" dirty="0">
                          <a:latin typeface="Times New Roman" pitchFamily="18" charset="0"/>
                          <a:cs typeface="Times New Roman" pitchFamily="18" charset="0"/>
                        </a:rPr>
                        <a:t>Exports</a:t>
                      </a:r>
                    </a:p>
                  </a:txBody>
                  <a:tcPr marL="68580" marR="68580" marT="0" marB="0" anchor="ctr"/>
                </a:tc>
                <a:tc>
                  <a:txBody>
                    <a:bodyPr/>
                    <a:lstStyle/>
                    <a:p>
                      <a:pPr marL="0" marR="0" algn="ctr">
                        <a:lnSpc>
                          <a:spcPct val="115000"/>
                        </a:lnSpc>
                        <a:spcBef>
                          <a:spcPts val="0"/>
                        </a:spcBef>
                        <a:spcAft>
                          <a:spcPts val="0"/>
                        </a:spcAft>
                      </a:pPr>
                      <a:r>
                        <a:rPr lang="en-US" sz="1400" b="0" dirty="0">
                          <a:latin typeface="Times New Roman" pitchFamily="18" charset="0"/>
                          <a:cs typeface="Times New Roman" pitchFamily="18" charset="0"/>
                        </a:rPr>
                        <a:t>Imports</a:t>
                      </a:r>
                    </a:p>
                  </a:txBody>
                  <a:tcPr marL="68580" marR="68580" marT="0" marB="0" anchor="ctr"/>
                </a:tc>
                <a:tc>
                  <a:txBody>
                    <a:bodyPr/>
                    <a:lstStyle/>
                    <a:p>
                      <a:pPr marL="0" marR="0" algn="ctr">
                        <a:lnSpc>
                          <a:spcPct val="115000"/>
                        </a:lnSpc>
                        <a:spcBef>
                          <a:spcPts val="0"/>
                        </a:spcBef>
                        <a:spcAft>
                          <a:spcPts val="0"/>
                        </a:spcAft>
                      </a:pPr>
                      <a:r>
                        <a:rPr lang="en-US" sz="1400" b="0" dirty="0">
                          <a:latin typeface="Times New Roman" pitchFamily="18" charset="0"/>
                          <a:cs typeface="Times New Roman" pitchFamily="18" charset="0"/>
                        </a:rPr>
                        <a:t>Exports</a:t>
                      </a:r>
                    </a:p>
                  </a:txBody>
                  <a:tcPr marL="68580" marR="68580" marT="0" marB="0" anchor="ctr"/>
                </a:tc>
                <a:tc>
                  <a:txBody>
                    <a:bodyPr/>
                    <a:lstStyle/>
                    <a:p>
                      <a:pPr marL="0" marR="0" algn="ctr">
                        <a:lnSpc>
                          <a:spcPct val="115000"/>
                        </a:lnSpc>
                        <a:spcBef>
                          <a:spcPts val="0"/>
                        </a:spcBef>
                        <a:spcAft>
                          <a:spcPts val="0"/>
                        </a:spcAft>
                      </a:pPr>
                      <a:r>
                        <a:rPr lang="en-US" sz="1400" b="0" dirty="0">
                          <a:latin typeface="Times New Roman" pitchFamily="18" charset="0"/>
                          <a:cs typeface="Times New Roman" pitchFamily="18" charset="0"/>
                        </a:rPr>
                        <a:t>Imports</a:t>
                      </a:r>
                    </a:p>
                  </a:txBody>
                  <a:tcPr marL="68580" marR="68580" marT="0" marB="0" anchor="ctr"/>
                </a:tc>
                <a:extLst>
                  <a:ext uri="{0D108BD9-81ED-4DB2-BD59-A6C34878D82A}">
                    <a16:rowId xmlns="" xmlns:a16="http://schemas.microsoft.com/office/drawing/2014/main" val="10002"/>
                  </a:ext>
                </a:extLst>
              </a:tr>
              <a:tr h="594682">
                <a:tc>
                  <a:txBody>
                    <a:bodyPr/>
                    <a:lstStyle/>
                    <a:p>
                      <a:pPr marL="0" marR="0" algn="ctr">
                        <a:lnSpc>
                          <a:spcPct val="115000"/>
                        </a:lnSpc>
                        <a:spcBef>
                          <a:spcPts val="0"/>
                        </a:spcBef>
                        <a:spcAft>
                          <a:spcPts val="0"/>
                        </a:spcAft>
                      </a:pPr>
                      <a:r>
                        <a:rPr lang="en-US" sz="1400" b="0" dirty="0">
                          <a:latin typeface="Times New Roman" pitchFamily="18" charset="0"/>
                          <a:cs typeface="Times New Roman" pitchFamily="18" charset="0"/>
                        </a:rPr>
                        <a:t>2013</a:t>
                      </a:r>
                    </a:p>
                  </a:txBody>
                  <a:tcPr marL="68580" marR="68580" marT="0" marB="0" anchor="ctr"/>
                </a:tc>
                <a:tc>
                  <a:txBody>
                    <a:bodyPr/>
                    <a:lstStyle/>
                    <a:p>
                      <a:pPr marL="0" marR="0" algn="ctr">
                        <a:lnSpc>
                          <a:spcPct val="115000"/>
                        </a:lnSpc>
                        <a:spcBef>
                          <a:spcPts val="0"/>
                        </a:spcBef>
                        <a:spcAft>
                          <a:spcPts val="0"/>
                        </a:spcAft>
                      </a:pPr>
                      <a:r>
                        <a:rPr lang="en-US" sz="1400" b="0" dirty="0">
                          <a:latin typeface="Times New Roman" pitchFamily="18" charset="0"/>
                          <a:cs typeface="Times New Roman" pitchFamily="18" charset="0"/>
                        </a:rPr>
                        <a:t>51.72</a:t>
                      </a:r>
                    </a:p>
                  </a:txBody>
                  <a:tcPr marL="68580" marR="68580" marT="0" marB="0" anchor="ctr"/>
                </a:tc>
                <a:tc>
                  <a:txBody>
                    <a:bodyPr/>
                    <a:lstStyle/>
                    <a:p>
                      <a:pPr marL="0" marR="0" algn="ctr">
                        <a:lnSpc>
                          <a:spcPct val="115000"/>
                        </a:lnSpc>
                        <a:spcBef>
                          <a:spcPts val="0"/>
                        </a:spcBef>
                        <a:spcAft>
                          <a:spcPts val="0"/>
                        </a:spcAft>
                      </a:pPr>
                      <a:r>
                        <a:rPr lang="en-US" sz="1400" b="1" dirty="0">
                          <a:latin typeface="Times New Roman" pitchFamily="18" charset="0"/>
                          <a:cs typeface="Times New Roman" pitchFamily="18" charset="0"/>
                        </a:rPr>
                        <a:t>49.96</a:t>
                      </a:r>
                    </a:p>
                  </a:txBody>
                  <a:tcPr marL="68580" marR="68580" marT="0" marB="0" anchor="ctr"/>
                </a:tc>
                <a:tc>
                  <a:txBody>
                    <a:bodyPr/>
                    <a:lstStyle/>
                    <a:p>
                      <a:pPr marL="0" marR="0" algn="ctr">
                        <a:lnSpc>
                          <a:spcPct val="115000"/>
                        </a:lnSpc>
                        <a:spcBef>
                          <a:spcPts val="0"/>
                        </a:spcBef>
                        <a:spcAft>
                          <a:spcPts val="0"/>
                        </a:spcAft>
                      </a:pPr>
                      <a:r>
                        <a:rPr lang="en-US" sz="1400" b="1" dirty="0">
                          <a:latin typeface="Times New Roman" pitchFamily="18" charset="0"/>
                          <a:cs typeface="Times New Roman" pitchFamily="18" charset="0"/>
                        </a:rPr>
                        <a:t>14.82</a:t>
                      </a:r>
                    </a:p>
                  </a:txBody>
                  <a:tcPr marL="68580" marR="68580" marT="0" marB="0" anchor="ctr"/>
                </a:tc>
                <a:tc>
                  <a:txBody>
                    <a:bodyPr/>
                    <a:lstStyle/>
                    <a:p>
                      <a:pPr marL="0" marR="0" algn="ctr">
                        <a:lnSpc>
                          <a:spcPct val="115000"/>
                        </a:lnSpc>
                        <a:spcBef>
                          <a:spcPts val="0"/>
                        </a:spcBef>
                        <a:spcAft>
                          <a:spcPts val="0"/>
                        </a:spcAft>
                      </a:pPr>
                      <a:r>
                        <a:rPr lang="en-US" sz="1400" b="0" dirty="0">
                          <a:latin typeface="Times New Roman" pitchFamily="18" charset="0"/>
                          <a:cs typeface="Times New Roman" pitchFamily="18" charset="0"/>
                        </a:rPr>
                        <a:t>51.03</a:t>
                      </a:r>
                    </a:p>
                  </a:txBody>
                  <a:tcPr marL="68580" marR="68580" marT="0" marB="0" anchor="ctr"/>
                </a:tc>
                <a:tc>
                  <a:txBody>
                    <a:bodyPr/>
                    <a:lstStyle/>
                    <a:p>
                      <a:pPr marL="0" marR="0" algn="ctr">
                        <a:lnSpc>
                          <a:spcPct val="115000"/>
                        </a:lnSpc>
                        <a:spcBef>
                          <a:spcPts val="0"/>
                        </a:spcBef>
                        <a:spcAft>
                          <a:spcPts val="0"/>
                        </a:spcAft>
                      </a:pPr>
                      <a:r>
                        <a:rPr lang="en-US" sz="1400" b="0" dirty="0">
                          <a:latin typeface="Times New Roman" pitchFamily="18" charset="0"/>
                          <a:cs typeface="Times New Roman" pitchFamily="18" charset="0"/>
                        </a:rPr>
                        <a:t>39.14</a:t>
                      </a:r>
                    </a:p>
                  </a:txBody>
                  <a:tcPr marL="68580" marR="68580" marT="0" marB="0" anchor="ctr"/>
                </a:tc>
                <a:tc>
                  <a:txBody>
                    <a:bodyPr/>
                    <a:lstStyle/>
                    <a:p>
                      <a:pPr marL="0" marR="0" algn="ctr">
                        <a:lnSpc>
                          <a:spcPct val="115000"/>
                        </a:lnSpc>
                        <a:spcBef>
                          <a:spcPts val="0"/>
                        </a:spcBef>
                        <a:spcAft>
                          <a:spcPts val="0"/>
                        </a:spcAft>
                      </a:pPr>
                      <a:r>
                        <a:rPr lang="en-US" sz="1400" b="0" dirty="0">
                          <a:latin typeface="Times New Roman" pitchFamily="18" charset="0"/>
                          <a:cs typeface="Times New Roman" pitchFamily="18" charset="0"/>
                        </a:rPr>
                        <a:t>22.51</a:t>
                      </a:r>
                    </a:p>
                  </a:txBody>
                  <a:tcPr marL="68580" marR="68580" marT="0" marB="0" anchor="ctr"/>
                </a:tc>
                <a:tc>
                  <a:txBody>
                    <a:bodyPr/>
                    <a:lstStyle/>
                    <a:p>
                      <a:pPr marL="0" marR="0" algn="ctr">
                        <a:lnSpc>
                          <a:spcPct val="115000"/>
                        </a:lnSpc>
                        <a:spcBef>
                          <a:spcPts val="0"/>
                        </a:spcBef>
                        <a:spcAft>
                          <a:spcPts val="0"/>
                        </a:spcAft>
                      </a:pPr>
                      <a:r>
                        <a:rPr lang="en-US" sz="1400" b="0" dirty="0">
                          <a:latin typeface="Times New Roman" pitchFamily="18" charset="0"/>
                          <a:cs typeface="Times New Roman" pitchFamily="18" charset="0"/>
                        </a:rPr>
                        <a:t>2.3</a:t>
                      </a:r>
                    </a:p>
                  </a:txBody>
                  <a:tcPr marL="68580" marR="68580" marT="0" marB="0" anchor="ct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endParaRPr lang="en-US" sz="1400" b="0" dirty="0">
                        <a:latin typeface="Times New Roman" pitchFamily="18" charset="0"/>
                        <a:cs typeface="Times New Roman" pitchFamily="18" charset="0"/>
                      </a:endParaRPr>
                    </a:p>
                    <a:p>
                      <a:pPr marL="0" marR="0" indent="0" algn="ctr" defTabSz="914400" rtl="0" eaLnBrk="1" fontAlgn="auto" latinLnBrk="0" hangingPunct="1">
                        <a:lnSpc>
                          <a:spcPct val="115000"/>
                        </a:lnSpc>
                        <a:spcBef>
                          <a:spcPts val="0"/>
                        </a:spcBef>
                        <a:spcAft>
                          <a:spcPts val="0"/>
                        </a:spcAft>
                        <a:buClrTx/>
                        <a:buSzTx/>
                        <a:buFontTx/>
                        <a:buNone/>
                        <a:tabLst/>
                        <a:defRPr/>
                      </a:pPr>
                      <a:r>
                        <a:rPr lang="en-US" sz="1400" b="0" dirty="0">
                          <a:latin typeface="Times New Roman" pitchFamily="18" charset="0"/>
                          <a:cs typeface="Times New Roman" pitchFamily="18" charset="0"/>
                        </a:rPr>
                        <a:t>9.82</a:t>
                      </a:r>
                    </a:p>
                    <a:p>
                      <a:pPr marL="0" marR="0" algn="ctr">
                        <a:lnSpc>
                          <a:spcPct val="115000"/>
                        </a:lnSpc>
                        <a:spcBef>
                          <a:spcPts val="0"/>
                        </a:spcBef>
                        <a:spcAft>
                          <a:spcPts val="0"/>
                        </a:spcAft>
                      </a:pPr>
                      <a:endParaRPr lang="en-US" sz="1400" b="0" dirty="0">
                        <a:latin typeface="Times New Roman" pitchFamily="18" charset="0"/>
                        <a:cs typeface="Times New Roman" pitchFamily="18" charset="0"/>
                      </a:endParaRPr>
                    </a:p>
                  </a:txBody>
                  <a:tcPr marL="68580" marR="68580" marT="0" marB="0" anchor="ctr"/>
                </a:tc>
                <a:tc>
                  <a:txBody>
                    <a:bodyPr/>
                    <a:lstStyle/>
                    <a:p>
                      <a:pPr marL="0" marR="0" algn="ctr">
                        <a:lnSpc>
                          <a:spcPct val="115000"/>
                        </a:lnSpc>
                        <a:spcBef>
                          <a:spcPts val="0"/>
                        </a:spcBef>
                        <a:spcAft>
                          <a:spcPts val="0"/>
                        </a:spcAft>
                      </a:pPr>
                      <a:r>
                        <a:rPr lang="en-US" sz="1400" b="0" dirty="0">
                          <a:latin typeface="Times New Roman" pitchFamily="18" charset="0"/>
                          <a:cs typeface="Times New Roman" pitchFamily="18" charset="0"/>
                        </a:rPr>
                        <a:t>0.27</a:t>
                      </a:r>
                    </a:p>
                  </a:txBody>
                  <a:tcPr marL="68580" marR="68580" marT="0" marB="0" anchor="ctr"/>
                </a:tc>
                <a:tc>
                  <a:txBody>
                    <a:bodyPr/>
                    <a:lstStyle/>
                    <a:p>
                      <a:pPr marL="0" marR="0" algn="ctr">
                        <a:lnSpc>
                          <a:spcPct val="115000"/>
                        </a:lnSpc>
                        <a:spcBef>
                          <a:spcPts val="0"/>
                        </a:spcBef>
                        <a:spcAft>
                          <a:spcPts val="0"/>
                        </a:spcAft>
                      </a:pPr>
                      <a:r>
                        <a:rPr lang="en-US" sz="1400" b="0" dirty="0">
                          <a:latin typeface="Times New Roman" pitchFamily="18" charset="0"/>
                          <a:cs typeface="Times New Roman" pitchFamily="18" charset="0"/>
                        </a:rPr>
                        <a:t>0.61</a:t>
                      </a:r>
                    </a:p>
                  </a:txBody>
                  <a:tcPr marL="68580" marR="68580" marT="0" marB="0" anchor="ctr"/>
                </a:tc>
                <a:extLst>
                  <a:ext uri="{0D108BD9-81ED-4DB2-BD59-A6C34878D82A}">
                    <a16:rowId xmlns="" xmlns:a16="http://schemas.microsoft.com/office/drawing/2014/main" val="10003"/>
                  </a:ext>
                </a:extLst>
              </a:tr>
              <a:tr h="594682">
                <a:tc>
                  <a:txBody>
                    <a:bodyPr/>
                    <a:lstStyle/>
                    <a:p>
                      <a:pPr marL="0" marR="0" algn="ctr">
                        <a:lnSpc>
                          <a:spcPct val="115000"/>
                        </a:lnSpc>
                        <a:spcBef>
                          <a:spcPts val="0"/>
                        </a:spcBef>
                        <a:spcAft>
                          <a:spcPts val="0"/>
                        </a:spcAft>
                      </a:pPr>
                      <a:r>
                        <a:rPr lang="en-US" sz="1400" b="0" dirty="0">
                          <a:latin typeface="Times New Roman" pitchFamily="18" charset="0"/>
                          <a:cs typeface="Times New Roman" pitchFamily="18" charset="0"/>
                        </a:rPr>
                        <a:t>2014</a:t>
                      </a:r>
                    </a:p>
                  </a:txBody>
                  <a:tcPr marL="68580" marR="68580" marT="0" marB="0" anchor="ctr"/>
                </a:tc>
                <a:tc>
                  <a:txBody>
                    <a:bodyPr/>
                    <a:lstStyle/>
                    <a:p>
                      <a:pPr marL="0" marR="0" algn="ctr">
                        <a:lnSpc>
                          <a:spcPct val="115000"/>
                        </a:lnSpc>
                        <a:spcBef>
                          <a:spcPts val="0"/>
                        </a:spcBef>
                        <a:spcAft>
                          <a:spcPts val="0"/>
                        </a:spcAft>
                      </a:pPr>
                      <a:r>
                        <a:rPr lang="en-US" sz="1400" b="0" dirty="0">
                          <a:latin typeface="Times New Roman" pitchFamily="18" charset="0"/>
                          <a:cs typeface="Times New Roman" pitchFamily="18" charset="0"/>
                        </a:rPr>
                        <a:t>49.49</a:t>
                      </a:r>
                    </a:p>
                  </a:txBody>
                  <a:tcPr marL="68580" marR="68580" marT="0" marB="0" anchor="ctr"/>
                </a:tc>
                <a:tc>
                  <a:txBody>
                    <a:bodyPr/>
                    <a:lstStyle/>
                    <a:p>
                      <a:pPr marL="0" marR="0" algn="ctr">
                        <a:lnSpc>
                          <a:spcPct val="115000"/>
                        </a:lnSpc>
                        <a:spcBef>
                          <a:spcPts val="0"/>
                        </a:spcBef>
                        <a:spcAft>
                          <a:spcPts val="0"/>
                        </a:spcAft>
                      </a:pPr>
                      <a:r>
                        <a:rPr lang="en-US" sz="1400" b="0" dirty="0">
                          <a:latin typeface="Times New Roman" pitchFamily="18" charset="0"/>
                          <a:cs typeface="Times New Roman" pitchFamily="18" charset="0"/>
                        </a:rPr>
                        <a:t>49.24</a:t>
                      </a:r>
                    </a:p>
                  </a:txBody>
                  <a:tcPr marL="68580" marR="68580" marT="0" marB="0" anchor="ctr"/>
                </a:tc>
                <a:tc>
                  <a:txBody>
                    <a:bodyPr/>
                    <a:lstStyle/>
                    <a:p>
                      <a:pPr marL="0" marR="0" algn="ctr">
                        <a:lnSpc>
                          <a:spcPct val="115000"/>
                        </a:lnSpc>
                        <a:spcBef>
                          <a:spcPts val="0"/>
                        </a:spcBef>
                        <a:spcAft>
                          <a:spcPts val="0"/>
                        </a:spcAft>
                      </a:pPr>
                      <a:r>
                        <a:rPr lang="en-US" sz="1400" b="0" dirty="0">
                          <a:latin typeface="Times New Roman" pitchFamily="18" charset="0"/>
                          <a:cs typeface="Times New Roman" pitchFamily="18" charset="0"/>
                        </a:rPr>
                        <a:t>11.93</a:t>
                      </a:r>
                    </a:p>
                  </a:txBody>
                  <a:tcPr marL="68580" marR="68580" marT="0" marB="0" anchor="ctr"/>
                </a:tc>
                <a:tc>
                  <a:txBody>
                    <a:bodyPr/>
                    <a:lstStyle/>
                    <a:p>
                      <a:pPr marL="0" marR="0" algn="ctr">
                        <a:lnSpc>
                          <a:spcPct val="115000"/>
                        </a:lnSpc>
                        <a:spcBef>
                          <a:spcPts val="0"/>
                        </a:spcBef>
                        <a:spcAft>
                          <a:spcPts val="0"/>
                        </a:spcAft>
                      </a:pPr>
                      <a:r>
                        <a:rPr lang="en-US" sz="1400" b="0" dirty="0">
                          <a:latin typeface="Times New Roman" pitchFamily="18" charset="0"/>
                          <a:cs typeface="Times New Roman" pitchFamily="18" charset="0"/>
                        </a:rPr>
                        <a:t>60.41</a:t>
                      </a:r>
                    </a:p>
                  </a:txBody>
                  <a:tcPr marL="68580" marR="68580" marT="0" marB="0" anchor="ctr"/>
                </a:tc>
                <a:tc>
                  <a:txBody>
                    <a:bodyPr/>
                    <a:lstStyle/>
                    <a:p>
                      <a:pPr marL="0" marR="0" algn="ctr">
                        <a:lnSpc>
                          <a:spcPct val="115000"/>
                        </a:lnSpc>
                        <a:spcBef>
                          <a:spcPts val="0"/>
                        </a:spcBef>
                        <a:spcAft>
                          <a:spcPts val="0"/>
                        </a:spcAft>
                      </a:pPr>
                      <a:r>
                        <a:rPr lang="en-US" sz="1400" b="0" dirty="0">
                          <a:latin typeface="Times New Roman" pitchFamily="18" charset="0"/>
                          <a:cs typeface="Times New Roman" pitchFamily="18" charset="0"/>
                        </a:rPr>
                        <a:t>42.45</a:t>
                      </a:r>
                    </a:p>
                  </a:txBody>
                  <a:tcPr marL="68580" marR="68580" marT="0" marB="0" anchor="ctr"/>
                </a:tc>
                <a:tc>
                  <a:txBody>
                    <a:bodyPr/>
                    <a:lstStyle/>
                    <a:p>
                      <a:pPr marL="0" marR="0" algn="ctr">
                        <a:lnSpc>
                          <a:spcPct val="115000"/>
                        </a:lnSpc>
                        <a:spcBef>
                          <a:spcPts val="0"/>
                        </a:spcBef>
                        <a:spcAft>
                          <a:spcPts val="0"/>
                        </a:spcAft>
                      </a:pPr>
                      <a:r>
                        <a:rPr lang="en-US" sz="1400" b="0" dirty="0">
                          <a:latin typeface="Times New Roman" pitchFamily="18" charset="0"/>
                          <a:cs typeface="Times New Roman" pitchFamily="18" charset="0"/>
                        </a:rPr>
                        <a:t>21.81</a:t>
                      </a:r>
                    </a:p>
                  </a:txBody>
                  <a:tcPr marL="68580" marR="68580" marT="0" marB="0" anchor="ctr"/>
                </a:tc>
                <a:tc>
                  <a:txBody>
                    <a:bodyPr/>
                    <a:lstStyle/>
                    <a:p>
                      <a:pPr marL="0" marR="0" algn="ctr">
                        <a:lnSpc>
                          <a:spcPct val="115000"/>
                        </a:lnSpc>
                        <a:spcBef>
                          <a:spcPts val="0"/>
                        </a:spcBef>
                        <a:spcAft>
                          <a:spcPts val="0"/>
                        </a:spcAft>
                      </a:pPr>
                      <a:r>
                        <a:rPr lang="en-US" sz="1400" b="0" dirty="0">
                          <a:latin typeface="Times New Roman" pitchFamily="18" charset="0"/>
                          <a:cs typeface="Times New Roman" pitchFamily="18" charset="0"/>
                        </a:rPr>
                        <a:t>2.78</a:t>
                      </a:r>
                    </a:p>
                  </a:txBody>
                  <a:tcPr marL="68580" marR="68580" marT="0" marB="0" anchor="ctr"/>
                </a:tc>
                <a:tc>
                  <a:txBody>
                    <a:bodyPr/>
                    <a:lstStyle/>
                    <a:p>
                      <a:pPr marL="0" marR="0" algn="ctr">
                        <a:lnSpc>
                          <a:spcPct val="115000"/>
                        </a:lnSpc>
                        <a:spcBef>
                          <a:spcPts val="0"/>
                        </a:spcBef>
                        <a:spcAft>
                          <a:spcPts val="0"/>
                        </a:spcAft>
                      </a:pPr>
                      <a:r>
                        <a:rPr lang="en-US" sz="1400" b="0" dirty="0">
                          <a:latin typeface="Times New Roman" pitchFamily="18" charset="0"/>
                          <a:cs typeface="Times New Roman" pitchFamily="18" charset="0"/>
                        </a:rPr>
                        <a:t>10.24</a:t>
                      </a:r>
                    </a:p>
                  </a:txBody>
                  <a:tcPr marL="68580" marR="68580" marT="0" marB="0" anchor="ctr"/>
                </a:tc>
                <a:tc>
                  <a:txBody>
                    <a:bodyPr/>
                    <a:lstStyle/>
                    <a:p>
                      <a:pPr marL="0" marR="0" algn="ctr">
                        <a:lnSpc>
                          <a:spcPct val="115000"/>
                        </a:lnSpc>
                        <a:spcBef>
                          <a:spcPts val="0"/>
                        </a:spcBef>
                        <a:spcAft>
                          <a:spcPts val="0"/>
                        </a:spcAft>
                      </a:pPr>
                      <a:r>
                        <a:rPr lang="en-US" sz="1400" b="0" dirty="0">
                          <a:latin typeface="Times New Roman" pitchFamily="18" charset="0"/>
                          <a:cs typeface="Times New Roman" pitchFamily="18" charset="0"/>
                        </a:rPr>
                        <a:t>0.32</a:t>
                      </a:r>
                    </a:p>
                  </a:txBody>
                  <a:tcPr marL="68580" marR="68580" marT="0" marB="0" anchor="ctr"/>
                </a:tc>
                <a:tc>
                  <a:txBody>
                    <a:bodyPr/>
                    <a:lstStyle/>
                    <a:p>
                      <a:pPr marL="0" marR="0" algn="ctr">
                        <a:lnSpc>
                          <a:spcPct val="115000"/>
                        </a:lnSpc>
                        <a:spcBef>
                          <a:spcPts val="0"/>
                        </a:spcBef>
                        <a:spcAft>
                          <a:spcPts val="0"/>
                        </a:spcAft>
                      </a:pPr>
                      <a:r>
                        <a:rPr lang="en-US" sz="1400" b="0" dirty="0">
                          <a:latin typeface="Times New Roman" pitchFamily="18" charset="0"/>
                          <a:cs typeface="Times New Roman" pitchFamily="18" charset="0"/>
                        </a:rPr>
                        <a:t>0.59</a:t>
                      </a:r>
                    </a:p>
                  </a:txBody>
                  <a:tcPr marL="68580" marR="68580" marT="0" marB="0" anchor="ctr"/>
                </a:tc>
                <a:extLst>
                  <a:ext uri="{0D108BD9-81ED-4DB2-BD59-A6C34878D82A}">
                    <a16:rowId xmlns="" xmlns:a16="http://schemas.microsoft.com/office/drawing/2014/main" val="10004"/>
                  </a:ext>
                </a:extLst>
              </a:tr>
              <a:tr h="594682">
                <a:tc>
                  <a:txBody>
                    <a:bodyPr/>
                    <a:lstStyle/>
                    <a:p>
                      <a:pPr marL="0" marR="0" algn="ctr">
                        <a:lnSpc>
                          <a:spcPct val="115000"/>
                        </a:lnSpc>
                        <a:spcBef>
                          <a:spcPts val="0"/>
                        </a:spcBef>
                        <a:spcAft>
                          <a:spcPts val="0"/>
                        </a:spcAft>
                      </a:pPr>
                      <a:r>
                        <a:rPr lang="en-US" sz="1400" b="0" dirty="0">
                          <a:latin typeface="Times New Roman" pitchFamily="18" charset="0"/>
                          <a:cs typeface="Times New Roman" pitchFamily="18" charset="0"/>
                        </a:rPr>
                        <a:t>2015</a:t>
                      </a:r>
                    </a:p>
                  </a:txBody>
                  <a:tcPr marL="68580" marR="68580" marT="0" marB="0" anchor="ctr"/>
                </a:tc>
                <a:tc>
                  <a:txBody>
                    <a:bodyPr/>
                    <a:lstStyle/>
                    <a:p>
                      <a:pPr marL="0" marR="0" algn="ctr">
                        <a:lnSpc>
                          <a:spcPct val="115000"/>
                        </a:lnSpc>
                        <a:spcBef>
                          <a:spcPts val="0"/>
                        </a:spcBef>
                        <a:spcAft>
                          <a:spcPts val="0"/>
                        </a:spcAft>
                      </a:pPr>
                      <a:r>
                        <a:rPr lang="en-US" sz="1400" b="0" dirty="0">
                          <a:latin typeface="Times New Roman" pitchFamily="18" charset="0"/>
                          <a:cs typeface="Times New Roman" pitchFamily="18" charset="0"/>
                        </a:rPr>
                        <a:t>44.57</a:t>
                      </a:r>
                    </a:p>
                  </a:txBody>
                  <a:tcPr marL="68580" marR="68580" marT="0" marB="0" anchor="ctr"/>
                </a:tc>
                <a:tc>
                  <a:txBody>
                    <a:bodyPr/>
                    <a:lstStyle/>
                    <a:p>
                      <a:pPr marL="0" marR="0" algn="ctr">
                        <a:lnSpc>
                          <a:spcPct val="115000"/>
                        </a:lnSpc>
                        <a:spcBef>
                          <a:spcPts val="0"/>
                        </a:spcBef>
                        <a:spcAft>
                          <a:spcPts val="0"/>
                        </a:spcAft>
                      </a:pPr>
                      <a:r>
                        <a:rPr lang="en-US" sz="1400" b="0" dirty="0">
                          <a:latin typeface="Times New Roman" pitchFamily="18" charset="0"/>
                          <a:cs typeface="Times New Roman" pitchFamily="18" charset="0"/>
                        </a:rPr>
                        <a:t>43.93</a:t>
                      </a:r>
                    </a:p>
                  </a:txBody>
                  <a:tcPr marL="68580" marR="68580" marT="0" marB="0" anchor="ctr"/>
                </a:tc>
                <a:tc>
                  <a:txBody>
                    <a:bodyPr/>
                    <a:lstStyle/>
                    <a:p>
                      <a:pPr marL="0" marR="0" algn="ctr">
                        <a:lnSpc>
                          <a:spcPct val="115000"/>
                        </a:lnSpc>
                        <a:spcBef>
                          <a:spcPts val="0"/>
                        </a:spcBef>
                        <a:spcAft>
                          <a:spcPts val="0"/>
                        </a:spcAft>
                      </a:pPr>
                      <a:r>
                        <a:rPr lang="en-US" sz="1400" b="0" dirty="0">
                          <a:latin typeface="Times New Roman" pitchFamily="18" charset="0"/>
                          <a:cs typeface="Times New Roman" pitchFamily="18" charset="0"/>
                        </a:rPr>
                        <a:t>9.01</a:t>
                      </a:r>
                    </a:p>
                  </a:txBody>
                  <a:tcPr marL="68580" marR="68580" marT="0" marB="0" anchor="ctr"/>
                </a:tc>
                <a:tc>
                  <a:txBody>
                    <a:bodyPr/>
                    <a:lstStyle/>
                    <a:p>
                      <a:pPr marL="0" marR="0" algn="ctr">
                        <a:lnSpc>
                          <a:spcPct val="115000"/>
                        </a:lnSpc>
                        <a:spcBef>
                          <a:spcPts val="0"/>
                        </a:spcBef>
                        <a:spcAft>
                          <a:spcPts val="0"/>
                        </a:spcAft>
                      </a:pPr>
                      <a:r>
                        <a:rPr lang="en-US" sz="1400" b="0" dirty="0">
                          <a:latin typeface="Times New Roman" pitchFamily="18" charset="0"/>
                          <a:cs typeface="Times New Roman" pitchFamily="18" charset="0"/>
                        </a:rPr>
                        <a:t>61.71</a:t>
                      </a:r>
                    </a:p>
                  </a:txBody>
                  <a:tcPr marL="68580" marR="68580" marT="0" marB="0" anchor="ctr"/>
                </a:tc>
                <a:tc>
                  <a:txBody>
                    <a:bodyPr/>
                    <a:lstStyle/>
                    <a:p>
                      <a:pPr marL="0" marR="0" algn="ctr">
                        <a:lnSpc>
                          <a:spcPct val="115000"/>
                        </a:lnSpc>
                        <a:spcBef>
                          <a:spcPts val="0"/>
                        </a:spcBef>
                        <a:spcAft>
                          <a:spcPts val="0"/>
                        </a:spcAft>
                      </a:pPr>
                      <a:r>
                        <a:rPr lang="en-US" sz="1400" b="0" dirty="0">
                          <a:latin typeface="Times New Roman" pitchFamily="18" charset="0"/>
                          <a:cs typeface="Times New Roman" pitchFamily="18" charset="0"/>
                        </a:rPr>
                        <a:t>40.34</a:t>
                      </a:r>
                    </a:p>
                  </a:txBody>
                  <a:tcPr marL="68580" marR="68580" marT="0" marB="0" anchor="ctr"/>
                </a:tc>
                <a:tc>
                  <a:txBody>
                    <a:bodyPr/>
                    <a:lstStyle/>
                    <a:p>
                      <a:pPr marL="0" marR="0" algn="ctr">
                        <a:lnSpc>
                          <a:spcPct val="115000"/>
                        </a:lnSpc>
                        <a:spcBef>
                          <a:spcPts val="0"/>
                        </a:spcBef>
                        <a:spcAft>
                          <a:spcPts val="0"/>
                        </a:spcAft>
                      </a:pPr>
                      <a:r>
                        <a:rPr lang="en-US" sz="1400" b="0" dirty="0">
                          <a:latin typeface="Times New Roman" pitchFamily="18" charset="0"/>
                          <a:cs typeface="Times New Roman" pitchFamily="18" charset="0"/>
                        </a:rPr>
                        <a:t>21.78</a:t>
                      </a:r>
                    </a:p>
                  </a:txBody>
                  <a:tcPr marL="68580" marR="68580" marT="0" marB="0" anchor="ctr"/>
                </a:tc>
                <a:tc>
                  <a:txBody>
                    <a:bodyPr/>
                    <a:lstStyle/>
                    <a:p>
                      <a:pPr marL="0" marR="0" algn="ctr">
                        <a:lnSpc>
                          <a:spcPct val="115000"/>
                        </a:lnSpc>
                        <a:spcBef>
                          <a:spcPts val="0"/>
                        </a:spcBef>
                        <a:spcAft>
                          <a:spcPts val="0"/>
                        </a:spcAft>
                      </a:pPr>
                      <a:r>
                        <a:rPr lang="en-US" sz="1400" b="0" dirty="0">
                          <a:latin typeface="Times New Roman" pitchFamily="18" charset="0"/>
                          <a:cs typeface="Times New Roman" pitchFamily="18" charset="0"/>
                        </a:rPr>
                        <a:t>3.26</a:t>
                      </a:r>
                    </a:p>
                  </a:txBody>
                  <a:tcPr marL="68580" marR="68580" marT="0" marB="0" anchor="ctr"/>
                </a:tc>
                <a:tc>
                  <a:txBody>
                    <a:bodyPr/>
                    <a:lstStyle/>
                    <a:p>
                      <a:pPr marL="0" marR="0" algn="ctr">
                        <a:lnSpc>
                          <a:spcPct val="115000"/>
                        </a:lnSpc>
                        <a:spcBef>
                          <a:spcPts val="0"/>
                        </a:spcBef>
                        <a:spcAft>
                          <a:spcPts val="0"/>
                        </a:spcAft>
                      </a:pPr>
                      <a:r>
                        <a:rPr lang="en-US" sz="1400" b="0" dirty="0">
                          <a:latin typeface="Times New Roman" pitchFamily="18" charset="0"/>
                          <a:cs typeface="Times New Roman" pitchFamily="18" charset="0"/>
                        </a:rPr>
                        <a:t>8.9</a:t>
                      </a:r>
                    </a:p>
                  </a:txBody>
                  <a:tcPr marL="68580" marR="68580" marT="0" marB="0" anchor="ctr"/>
                </a:tc>
                <a:tc>
                  <a:txBody>
                    <a:bodyPr/>
                    <a:lstStyle/>
                    <a:p>
                      <a:pPr marL="0" marR="0" algn="ctr">
                        <a:lnSpc>
                          <a:spcPct val="115000"/>
                        </a:lnSpc>
                        <a:spcBef>
                          <a:spcPts val="0"/>
                        </a:spcBef>
                        <a:spcAft>
                          <a:spcPts val="0"/>
                        </a:spcAft>
                      </a:pPr>
                      <a:r>
                        <a:rPr lang="en-US" sz="1400" b="0" dirty="0">
                          <a:latin typeface="Times New Roman" pitchFamily="18" charset="0"/>
                          <a:cs typeface="Times New Roman" pitchFamily="18" charset="0"/>
                        </a:rPr>
                        <a:t>0.31</a:t>
                      </a:r>
                    </a:p>
                  </a:txBody>
                  <a:tcPr marL="68580" marR="68580" marT="0" marB="0" anchor="ctr"/>
                </a:tc>
                <a:tc>
                  <a:txBody>
                    <a:bodyPr/>
                    <a:lstStyle/>
                    <a:p>
                      <a:pPr marL="0" marR="0" algn="ctr">
                        <a:lnSpc>
                          <a:spcPct val="115000"/>
                        </a:lnSpc>
                        <a:spcBef>
                          <a:spcPts val="0"/>
                        </a:spcBef>
                        <a:spcAft>
                          <a:spcPts val="0"/>
                        </a:spcAft>
                      </a:pPr>
                      <a:r>
                        <a:rPr lang="en-US" sz="1400" b="0" dirty="0">
                          <a:latin typeface="Times New Roman" pitchFamily="18" charset="0"/>
                          <a:cs typeface="Times New Roman" pitchFamily="18" charset="0"/>
                        </a:rPr>
                        <a:t>0.54</a:t>
                      </a:r>
                    </a:p>
                  </a:txBody>
                  <a:tcPr marL="68580" marR="68580" marT="0" marB="0" anchor="ctr"/>
                </a:tc>
                <a:extLst>
                  <a:ext uri="{0D108BD9-81ED-4DB2-BD59-A6C34878D82A}">
                    <a16:rowId xmlns="" xmlns:a16="http://schemas.microsoft.com/office/drawing/2014/main" val="10005"/>
                  </a:ext>
                </a:extLst>
              </a:tr>
              <a:tr h="594682">
                <a:tc>
                  <a:txBody>
                    <a:bodyPr/>
                    <a:lstStyle/>
                    <a:p>
                      <a:pPr marL="0" marR="0" algn="ctr">
                        <a:lnSpc>
                          <a:spcPct val="115000"/>
                        </a:lnSpc>
                        <a:spcBef>
                          <a:spcPts val="0"/>
                        </a:spcBef>
                        <a:spcAft>
                          <a:spcPts val="0"/>
                        </a:spcAft>
                      </a:pPr>
                      <a:r>
                        <a:rPr lang="en-US" sz="1400" b="0" dirty="0">
                          <a:latin typeface="Times New Roman" pitchFamily="18" charset="0"/>
                          <a:cs typeface="Times New Roman" pitchFamily="18" charset="0"/>
                        </a:rPr>
                        <a:t>2016</a:t>
                      </a:r>
                    </a:p>
                  </a:txBody>
                  <a:tcPr marL="68580" marR="68580" marT="0" marB="0" anchor="ctr"/>
                </a:tc>
                <a:tc>
                  <a:txBody>
                    <a:bodyPr/>
                    <a:lstStyle/>
                    <a:p>
                      <a:pPr marL="0" marR="0" algn="ctr">
                        <a:lnSpc>
                          <a:spcPct val="115000"/>
                        </a:lnSpc>
                        <a:spcBef>
                          <a:spcPts val="0"/>
                        </a:spcBef>
                        <a:spcAft>
                          <a:spcPts val="0"/>
                        </a:spcAft>
                      </a:pPr>
                      <a:r>
                        <a:rPr lang="en-US" sz="1400" b="0" dirty="0">
                          <a:latin typeface="Times New Roman" pitchFamily="18" charset="0"/>
                          <a:cs typeface="Times New Roman" pitchFamily="18" charset="0"/>
                        </a:rPr>
                        <a:t>47.29</a:t>
                      </a:r>
                    </a:p>
                  </a:txBody>
                  <a:tcPr marL="68580" marR="68580" marT="0" marB="0" anchor="ctr"/>
                </a:tc>
                <a:tc>
                  <a:txBody>
                    <a:bodyPr/>
                    <a:lstStyle/>
                    <a:p>
                      <a:pPr marL="0" marR="0" algn="ctr">
                        <a:lnSpc>
                          <a:spcPct val="115000"/>
                        </a:lnSpc>
                        <a:spcBef>
                          <a:spcPts val="0"/>
                        </a:spcBef>
                        <a:spcAft>
                          <a:spcPts val="0"/>
                        </a:spcAft>
                      </a:pPr>
                      <a:r>
                        <a:rPr lang="en-US" sz="1400" b="0" dirty="0">
                          <a:latin typeface="Times New Roman" pitchFamily="18" charset="0"/>
                          <a:cs typeface="Times New Roman" pitchFamily="18" charset="0"/>
                        </a:rPr>
                        <a:t>42.38</a:t>
                      </a:r>
                    </a:p>
                  </a:txBody>
                  <a:tcPr marL="68580" marR="68580" marT="0" marB="0" anchor="ctr"/>
                </a:tc>
                <a:tc>
                  <a:txBody>
                    <a:bodyPr/>
                    <a:lstStyle/>
                    <a:p>
                      <a:pPr marL="0" marR="0" algn="ctr">
                        <a:lnSpc>
                          <a:spcPct val="115000"/>
                        </a:lnSpc>
                        <a:spcBef>
                          <a:spcPts val="0"/>
                        </a:spcBef>
                        <a:spcAft>
                          <a:spcPts val="0"/>
                        </a:spcAft>
                      </a:pPr>
                      <a:r>
                        <a:rPr lang="en-US" sz="1400" b="0" dirty="0">
                          <a:latin typeface="Times New Roman" pitchFamily="18" charset="0"/>
                          <a:cs typeface="Times New Roman" pitchFamily="18" charset="0"/>
                        </a:rPr>
                        <a:t>10.17</a:t>
                      </a:r>
                    </a:p>
                  </a:txBody>
                  <a:tcPr marL="68580" marR="68580" marT="0" marB="0" anchor="ctr"/>
                </a:tc>
                <a:tc>
                  <a:txBody>
                    <a:bodyPr/>
                    <a:lstStyle/>
                    <a:p>
                      <a:pPr marL="0" marR="0" algn="ctr">
                        <a:lnSpc>
                          <a:spcPct val="115000"/>
                        </a:lnSpc>
                        <a:spcBef>
                          <a:spcPts val="0"/>
                        </a:spcBef>
                        <a:spcAft>
                          <a:spcPts val="0"/>
                        </a:spcAft>
                      </a:pPr>
                      <a:r>
                        <a:rPr lang="en-US" sz="1400" b="0" dirty="0">
                          <a:latin typeface="Times New Roman" pitchFamily="18" charset="0"/>
                          <a:cs typeface="Times New Roman" pitchFamily="18" charset="0"/>
                        </a:rPr>
                        <a:t>61.28</a:t>
                      </a:r>
                    </a:p>
                  </a:txBody>
                  <a:tcPr marL="68580" marR="68580" marT="0" marB="0" anchor="ctr"/>
                </a:tc>
                <a:tc>
                  <a:txBody>
                    <a:bodyPr/>
                    <a:lstStyle/>
                    <a:p>
                      <a:pPr marL="0" marR="0" algn="ctr">
                        <a:lnSpc>
                          <a:spcPct val="115000"/>
                        </a:lnSpc>
                        <a:spcBef>
                          <a:spcPts val="0"/>
                        </a:spcBef>
                        <a:spcAft>
                          <a:spcPts val="0"/>
                        </a:spcAft>
                      </a:pPr>
                      <a:r>
                        <a:rPr lang="en-US" sz="1400" b="0" dirty="0">
                          <a:latin typeface="Times New Roman" pitchFamily="18" charset="0"/>
                          <a:cs typeface="Times New Roman" pitchFamily="18" charset="0"/>
                        </a:rPr>
                        <a:t>42.21</a:t>
                      </a:r>
                    </a:p>
                  </a:txBody>
                  <a:tcPr marL="68580" marR="68580" marT="0" marB="0" anchor="ctr"/>
                </a:tc>
                <a:tc>
                  <a:txBody>
                    <a:bodyPr/>
                    <a:lstStyle/>
                    <a:p>
                      <a:pPr marL="0" marR="0" algn="ctr">
                        <a:lnSpc>
                          <a:spcPct val="115000"/>
                        </a:lnSpc>
                        <a:spcBef>
                          <a:spcPts val="0"/>
                        </a:spcBef>
                        <a:spcAft>
                          <a:spcPts val="0"/>
                        </a:spcAft>
                      </a:pPr>
                      <a:r>
                        <a:rPr lang="en-US" sz="1400" b="0" dirty="0">
                          <a:latin typeface="Times New Roman" pitchFamily="18" charset="0"/>
                          <a:cs typeface="Times New Roman" pitchFamily="18" charset="0"/>
                        </a:rPr>
                        <a:t>22.31</a:t>
                      </a:r>
                    </a:p>
                  </a:txBody>
                  <a:tcPr marL="68580" marR="68580" marT="0" marB="0" anchor="ctr"/>
                </a:tc>
                <a:tc>
                  <a:txBody>
                    <a:bodyPr/>
                    <a:lstStyle/>
                    <a:p>
                      <a:pPr marL="0" marR="0" algn="ctr">
                        <a:lnSpc>
                          <a:spcPct val="115000"/>
                        </a:lnSpc>
                        <a:spcBef>
                          <a:spcPts val="0"/>
                        </a:spcBef>
                        <a:spcAft>
                          <a:spcPts val="0"/>
                        </a:spcAft>
                      </a:pPr>
                      <a:r>
                        <a:rPr lang="en-US" sz="1400" b="0" dirty="0">
                          <a:latin typeface="Times New Roman" pitchFamily="18" charset="0"/>
                          <a:cs typeface="Times New Roman" pitchFamily="18" charset="0"/>
                        </a:rPr>
                        <a:t>2.95</a:t>
                      </a:r>
                    </a:p>
                  </a:txBody>
                  <a:tcPr marL="68580" marR="68580" marT="0" marB="0" anchor="ctr"/>
                </a:tc>
                <a:tc>
                  <a:txBody>
                    <a:bodyPr/>
                    <a:lstStyle/>
                    <a:p>
                      <a:pPr marL="0" marR="0" algn="ctr">
                        <a:lnSpc>
                          <a:spcPct val="115000"/>
                        </a:lnSpc>
                        <a:spcBef>
                          <a:spcPts val="0"/>
                        </a:spcBef>
                        <a:spcAft>
                          <a:spcPts val="0"/>
                        </a:spcAft>
                      </a:pPr>
                      <a:r>
                        <a:rPr lang="en-US" sz="1400" b="0" dirty="0">
                          <a:latin typeface="Times New Roman" pitchFamily="18" charset="0"/>
                          <a:cs typeface="Times New Roman" pitchFamily="18" charset="0"/>
                        </a:rPr>
                        <a:t>11.14</a:t>
                      </a:r>
                    </a:p>
                  </a:txBody>
                  <a:tcPr marL="68580" marR="68580" marT="0" marB="0" anchor="ctr"/>
                </a:tc>
                <a:tc>
                  <a:txBody>
                    <a:bodyPr/>
                    <a:lstStyle/>
                    <a:p>
                      <a:pPr marL="0" marR="0" algn="ctr">
                        <a:lnSpc>
                          <a:spcPct val="115000"/>
                        </a:lnSpc>
                        <a:spcBef>
                          <a:spcPts val="0"/>
                        </a:spcBef>
                        <a:spcAft>
                          <a:spcPts val="0"/>
                        </a:spcAft>
                      </a:pPr>
                      <a:r>
                        <a:rPr lang="en-US" sz="1400" b="0" dirty="0">
                          <a:latin typeface="Times New Roman" pitchFamily="18" charset="0"/>
                          <a:cs typeface="Times New Roman" pitchFamily="18" charset="0"/>
                        </a:rPr>
                        <a:t>0.31</a:t>
                      </a:r>
                    </a:p>
                  </a:txBody>
                  <a:tcPr marL="68580" marR="68580" marT="0" marB="0" anchor="ctr"/>
                </a:tc>
                <a:tc>
                  <a:txBody>
                    <a:bodyPr/>
                    <a:lstStyle/>
                    <a:p>
                      <a:pPr marL="0" marR="0" algn="ctr">
                        <a:lnSpc>
                          <a:spcPct val="115000"/>
                        </a:lnSpc>
                        <a:spcBef>
                          <a:spcPts val="0"/>
                        </a:spcBef>
                        <a:spcAft>
                          <a:spcPts val="0"/>
                        </a:spcAft>
                      </a:pPr>
                      <a:r>
                        <a:rPr lang="en-US" sz="1400" b="0" dirty="0">
                          <a:latin typeface="Times New Roman" pitchFamily="18" charset="0"/>
                          <a:cs typeface="Times New Roman" pitchFamily="18" charset="0"/>
                        </a:rPr>
                        <a:t>0.50</a:t>
                      </a:r>
                    </a:p>
                  </a:txBody>
                  <a:tcPr marL="68580" marR="68580" marT="0" marB="0" anchor="ctr"/>
                </a:tc>
                <a:extLst>
                  <a:ext uri="{0D108BD9-81ED-4DB2-BD59-A6C34878D82A}">
                    <a16:rowId xmlns="" xmlns:a16="http://schemas.microsoft.com/office/drawing/2014/main" val="10006"/>
                  </a:ext>
                </a:extLst>
              </a:tr>
              <a:tr h="594682">
                <a:tc>
                  <a:txBody>
                    <a:bodyPr/>
                    <a:lstStyle/>
                    <a:p>
                      <a:pPr marL="0" marR="0" algn="ctr">
                        <a:lnSpc>
                          <a:spcPct val="115000"/>
                        </a:lnSpc>
                        <a:spcBef>
                          <a:spcPts val="0"/>
                        </a:spcBef>
                        <a:spcAft>
                          <a:spcPts val="0"/>
                        </a:spcAft>
                      </a:pPr>
                      <a:r>
                        <a:rPr lang="en-US" sz="1400" b="0" dirty="0">
                          <a:latin typeface="Times New Roman" pitchFamily="18" charset="0"/>
                          <a:cs typeface="Times New Roman" pitchFamily="18" charset="0"/>
                        </a:rPr>
                        <a:t>2017</a:t>
                      </a:r>
                    </a:p>
                  </a:txBody>
                  <a:tcPr marL="68580" marR="68580" marT="0" marB="0" anchor="ctr"/>
                </a:tc>
                <a:tc>
                  <a:txBody>
                    <a:bodyPr/>
                    <a:lstStyle/>
                    <a:p>
                      <a:pPr marL="0" marR="0" algn="ctr">
                        <a:lnSpc>
                          <a:spcPct val="115000"/>
                        </a:lnSpc>
                        <a:spcBef>
                          <a:spcPts val="0"/>
                        </a:spcBef>
                        <a:spcAft>
                          <a:spcPts val="0"/>
                        </a:spcAft>
                      </a:pPr>
                      <a:r>
                        <a:rPr lang="en-US" sz="1400" b="1" dirty="0">
                          <a:latin typeface="Times New Roman" pitchFamily="18" charset="0"/>
                          <a:cs typeface="Times New Roman" pitchFamily="18" charset="0"/>
                        </a:rPr>
                        <a:t>53.60</a:t>
                      </a:r>
                    </a:p>
                  </a:txBody>
                  <a:tcPr marL="68580" marR="68580" marT="0" marB="0" anchor="ctr"/>
                </a:tc>
                <a:tc>
                  <a:txBody>
                    <a:bodyPr/>
                    <a:lstStyle/>
                    <a:p>
                      <a:pPr marL="0" marR="0" algn="ctr">
                        <a:lnSpc>
                          <a:spcPct val="115000"/>
                        </a:lnSpc>
                        <a:spcBef>
                          <a:spcPts val="0"/>
                        </a:spcBef>
                        <a:spcAft>
                          <a:spcPts val="0"/>
                        </a:spcAft>
                      </a:pPr>
                      <a:r>
                        <a:rPr lang="en-US" sz="1400" b="0" dirty="0">
                          <a:latin typeface="Times New Roman" pitchFamily="18" charset="0"/>
                          <a:cs typeface="Times New Roman" pitchFamily="18" charset="0"/>
                        </a:rPr>
                        <a:t>47.87</a:t>
                      </a:r>
                    </a:p>
                  </a:txBody>
                  <a:tcPr marL="68580" marR="68580" marT="0" marB="0" anchor="ctr"/>
                </a:tc>
                <a:tc>
                  <a:txBody>
                    <a:bodyPr/>
                    <a:lstStyle/>
                    <a:p>
                      <a:pPr marL="0" marR="0" algn="ctr">
                        <a:lnSpc>
                          <a:spcPct val="115000"/>
                        </a:lnSpc>
                        <a:spcBef>
                          <a:spcPts val="0"/>
                        </a:spcBef>
                        <a:spcAft>
                          <a:spcPts val="0"/>
                        </a:spcAft>
                      </a:pPr>
                      <a:r>
                        <a:rPr lang="en-US" sz="1400" b="0" dirty="0">
                          <a:latin typeface="Times New Roman" pitchFamily="18" charset="0"/>
                          <a:cs typeface="Times New Roman" pitchFamily="18" charset="0"/>
                        </a:rPr>
                        <a:t>13.34</a:t>
                      </a:r>
                    </a:p>
                  </a:txBody>
                  <a:tcPr marL="68580" marR="68580" marT="0" marB="0" anchor="ctr"/>
                </a:tc>
                <a:tc>
                  <a:txBody>
                    <a:bodyPr/>
                    <a:lstStyle/>
                    <a:p>
                      <a:pPr marL="0" marR="0" algn="ctr">
                        <a:lnSpc>
                          <a:spcPct val="115000"/>
                        </a:lnSpc>
                        <a:spcBef>
                          <a:spcPts val="0"/>
                        </a:spcBef>
                        <a:spcAft>
                          <a:spcPts val="0"/>
                        </a:spcAft>
                      </a:pPr>
                      <a:r>
                        <a:rPr lang="en-US" sz="1400" b="1" dirty="0">
                          <a:latin typeface="Times New Roman" pitchFamily="18" charset="0"/>
                          <a:cs typeface="Times New Roman" pitchFamily="18" charset="0"/>
                        </a:rPr>
                        <a:t>76.27</a:t>
                      </a:r>
                    </a:p>
                  </a:txBody>
                  <a:tcPr marL="68580" marR="68580" marT="0" marB="0" anchor="ctr"/>
                </a:tc>
                <a:tc>
                  <a:txBody>
                    <a:bodyPr/>
                    <a:lstStyle/>
                    <a:p>
                      <a:pPr marL="0" marR="0" algn="ctr">
                        <a:lnSpc>
                          <a:spcPct val="115000"/>
                        </a:lnSpc>
                        <a:spcBef>
                          <a:spcPts val="0"/>
                        </a:spcBef>
                        <a:spcAft>
                          <a:spcPts val="0"/>
                        </a:spcAft>
                      </a:pPr>
                      <a:r>
                        <a:rPr lang="en-US" sz="1400" b="1" dirty="0">
                          <a:latin typeface="Times New Roman" pitchFamily="18" charset="0"/>
                          <a:cs typeface="Times New Roman" pitchFamily="18" charset="0"/>
                        </a:rPr>
                        <a:t>47.88</a:t>
                      </a:r>
                    </a:p>
                  </a:txBody>
                  <a:tcPr marL="68580" marR="68580" marT="0" marB="0" anchor="ctr"/>
                </a:tc>
                <a:tc>
                  <a:txBody>
                    <a:bodyPr/>
                    <a:lstStyle/>
                    <a:p>
                      <a:pPr marL="0" marR="0" algn="ctr">
                        <a:lnSpc>
                          <a:spcPct val="115000"/>
                        </a:lnSpc>
                        <a:spcBef>
                          <a:spcPts val="0"/>
                        </a:spcBef>
                        <a:spcAft>
                          <a:spcPts val="0"/>
                        </a:spcAft>
                      </a:pPr>
                      <a:r>
                        <a:rPr lang="en-US" sz="1400" b="1" dirty="0">
                          <a:latin typeface="Times New Roman" pitchFamily="18" charset="0"/>
                          <a:cs typeface="Times New Roman" pitchFamily="18" charset="0"/>
                        </a:rPr>
                        <a:t>26.61</a:t>
                      </a:r>
                    </a:p>
                  </a:txBody>
                  <a:tcPr marL="68580" marR="68580" marT="0" marB="0" anchor="ctr"/>
                </a:tc>
                <a:tc>
                  <a:txBody>
                    <a:bodyPr/>
                    <a:lstStyle/>
                    <a:p>
                      <a:pPr marL="0" marR="0" algn="ctr">
                        <a:lnSpc>
                          <a:spcPct val="115000"/>
                        </a:lnSpc>
                        <a:spcBef>
                          <a:spcPts val="0"/>
                        </a:spcBef>
                        <a:spcAft>
                          <a:spcPts val="0"/>
                        </a:spcAft>
                      </a:pPr>
                      <a:r>
                        <a:rPr lang="en-US" sz="1400" b="1" dirty="0">
                          <a:latin typeface="Times New Roman" pitchFamily="18" charset="0"/>
                          <a:cs typeface="Times New Roman" pitchFamily="18" charset="0"/>
                        </a:rPr>
                        <a:t>4.01</a:t>
                      </a:r>
                    </a:p>
                  </a:txBody>
                  <a:tcPr marL="68580" marR="68580" marT="0" marB="0" anchor="ctr"/>
                </a:tc>
                <a:tc>
                  <a:txBody>
                    <a:bodyPr/>
                    <a:lstStyle/>
                    <a:p>
                      <a:pPr marL="0" marR="0" algn="ctr">
                        <a:lnSpc>
                          <a:spcPct val="115000"/>
                        </a:lnSpc>
                        <a:spcBef>
                          <a:spcPts val="0"/>
                        </a:spcBef>
                        <a:spcAft>
                          <a:spcPts val="0"/>
                        </a:spcAft>
                      </a:pPr>
                      <a:r>
                        <a:rPr lang="en-US" sz="1400" b="1" dirty="0">
                          <a:latin typeface="Times New Roman" pitchFamily="18" charset="0"/>
                          <a:cs typeface="Times New Roman" pitchFamily="18" charset="0"/>
                        </a:rPr>
                        <a:t>13.99</a:t>
                      </a:r>
                    </a:p>
                  </a:txBody>
                  <a:tcPr marL="68580" marR="68580" marT="0" marB="0" anchor="ctr"/>
                </a:tc>
                <a:tc>
                  <a:txBody>
                    <a:bodyPr/>
                    <a:lstStyle/>
                    <a:p>
                      <a:pPr marL="0" marR="0" algn="ctr">
                        <a:lnSpc>
                          <a:spcPct val="115000"/>
                        </a:lnSpc>
                        <a:spcBef>
                          <a:spcPts val="0"/>
                        </a:spcBef>
                        <a:spcAft>
                          <a:spcPts val="0"/>
                        </a:spcAft>
                      </a:pPr>
                      <a:r>
                        <a:rPr lang="en-US" sz="1400" b="1" dirty="0">
                          <a:latin typeface="Times New Roman" pitchFamily="18" charset="0"/>
                          <a:cs typeface="Times New Roman" pitchFamily="18" charset="0"/>
                        </a:rPr>
                        <a:t>0.35</a:t>
                      </a:r>
                    </a:p>
                  </a:txBody>
                  <a:tcPr marL="68580" marR="68580" marT="0" marB="0" anchor="ctr"/>
                </a:tc>
                <a:tc>
                  <a:txBody>
                    <a:bodyPr/>
                    <a:lstStyle/>
                    <a:p>
                      <a:pPr marL="0" marR="0" algn="ctr">
                        <a:lnSpc>
                          <a:spcPct val="115000"/>
                        </a:lnSpc>
                        <a:spcBef>
                          <a:spcPts val="0"/>
                        </a:spcBef>
                        <a:spcAft>
                          <a:spcPts val="0"/>
                        </a:spcAft>
                      </a:pPr>
                      <a:r>
                        <a:rPr lang="en-US" sz="1400" b="1" dirty="0">
                          <a:latin typeface="Times New Roman" pitchFamily="18" charset="0"/>
                          <a:cs typeface="Times New Roman" pitchFamily="18" charset="0"/>
                        </a:rPr>
                        <a:t>0.64</a:t>
                      </a:r>
                    </a:p>
                  </a:txBody>
                  <a:tcPr marL="68580" marR="68580" marT="0" marB="0" anchor="ctr"/>
                </a:tc>
                <a:extLst>
                  <a:ext uri="{0D108BD9-81ED-4DB2-BD59-A6C34878D82A}">
                    <a16:rowId xmlns="" xmlns:a16="http://schemas.microsoft.com/office/drawing/2014/main" val="10007"/>
                  </a:ext>
                </a:extLst>
              </a:tr>
              <a:tr h="228605">
                <a:tc gridSpan="7">
                  <a:txBody>
                    <a:bodyPr/>
                    <a:lstStyle/>
                    <a:p>
                      <a:pPr marL="0" marR="0" algn="l">
                        <a:lnSpc>
                          <a:spcPct val="115000"/>
                        </a:lnSpc>
                        <a:spcBef>
                          <a:spcPts val="0"/>
                        </a:spcBef>
                        <a:spcAft>
                          <a:spcPts val="0"/>
                        </a:spcAft>
                      </a:pPr>
                      <a:r>
                        <a:rPr lang="en-US" sz="1100" b="1" i="1" dirty="0">
                          <a:latin typeface="Times New Roman" pitchFamily="18" charset="0"/>
                          <a:cs typeface="Times New Roman" pitchFamily="18" charset="0"/>
                        </a:rPr>
                        <a:t>Source: Directorate General</a:t>
                      </a:r>
                      <a:r>
                        <a:rPr lang="en-US" sz="1100" b="1" i="1" baseline="0" dirty="0">
                          <a:latin typeface="Times New Roman" pitchFamily="18" charset="0"/>
                          <a:cs typeface="Times New Roman" pitchFamily="18" charset="0"/>
                        </a:rPr>
                        <a:t> of Foreign Trade (DGFT)</a:t>
                      </a:r>
                      <a:endParaRPr lang="en-US" sz="1100" b="1" i="1" dirty="0">
                        <a:latin typeface="Times New Roman" pitchFamily="18" charset="0"/>
                        <a:cs typeface="Times New Roman" pitchFamily="18" charset="0"/>
                      </a:endParaRPr>
                    </a:p>
                  </a:txBody>
                  <a:tcPr marL="68580" marR="68580" marT="0" marB="0"/>
                </a:tc>
                <a:tc hMerge="1">
                  <a:txBody>
                    <a:bodyPr/>
                    <a:lstStyle/>
                    <a:p>
                      <a:pPr marL="0" marR="0" algn="ctr">
                        <a:lnSpc>
                          <a:spcPct val="115000"/>
                        </a:lnSpc>
                        <a:spcBef>
                          <a:spcPts val="0"/>
                        </a:spcBef>
                        <a:spcAft>
                          <a:spcPts val="0"/>
                        </a:spcAft>
                      </a:pPr>
                      <a:endParaRPr lang="en-US" sz="1400">
                        <a:latin typeface="Times New Roman" pitchFamily="18" charset="0"/>
                        <a:cs typeface="Times New Roman" pitchFamily="18" charset="0"/>
                      </a:endParaRPr>
                    </a:p>
                  </a:txBody>
                  <a:tcPr marL="68580" marR="68580" marT="0" marB="0"/>
                </a:tc>
                <a:tc hMerge="1">
                  <a:txBody>
                    <a:bodyPr/>
                    <a:lstStyle/>
                    <a:p>
                      <a:pPr marL="0" marR="0" algn="ctr">
                        <a:lnSpc>
                          <a:spcPct val="115000"/>
                        </a:lnSpc>
                        <a:spcBef>
                          <a:spcPts val="0"/>
                        </a:spcBef>
                        <a:spcAft>
                          <a:spcPts val="0"/>
                        </a:spcAft>
                      </a:pPr>
                      <a:endParaRPr lang="en-US" sz="1400" dirty="0">
                        <a:latin typeface="Times New Roman" pitchFamily="18" charset="0"/>
                        <a:cs typeface="Times New Roman" pitchFamily="18" charset="0"/>
                      </a:endParaRPr>
                    </a:p>
                  </a:txBody>
                  <a:tcPr marL="68580" marR="68580" marT="0" marB="0"/>
                </a:tc>
                <a:tc hMerge="1">
                  <a:txBody>
                    <a:bodyPr/>
                    <a:lstStyle/>
                    <a:p>
                      <a:pPr marL="0" marR="0" algn="ctr">
                        <a:lnSpc>
                          <a:spcPct val="115000"/>
                        </a:lnSpc>
                        <a:spcBef>
                          <a:spcPts val="0"/>
                        </a:spcBef>
                        <a:spcAft>
                          <a:spcPts val="0"/>
                        </a:spcAft>
                      </a:pPr>
                      <a:endParaRPr lang="en-US" sz="1400">
                        <a:latin typeface="Times New Roman" pitchFamily="18" charset="0"/>
                        <a:cs typeface="Times New Roman" pitchFamily="18" charset="0"/>
                      </a:endParaRPr>
                    </a:p>
                  </a:txBody>
                  <a:tcPr marL="68580" marR="68580" marT="0" marB="0"/>
                </a:tc>
                <a:tc hMerge="1">
                  <a:txBody>
                    <a:bodyPr/>
                    <a:lstStyle/>
                    <a:p>
                      <a:pPr marL="0" marR="0" algn="ctr">
                        <a:lnSpc>
                          <a:spcPct val="115000"/>
                        </a:lnSpc>
                        <a:spcBef>
                          <a:spcPts val="0"/>
                        </a:spcBef>
                        <a:spcAft>
                          <a:spcPts val="0"/>
                        </a:spcAft>
                      </a:pPr>
                      <a:endParaRPr lang="en-US" sz="1400">
                        <a:latin typeface="Times New Roman" pitchFamily="18" charset="0"/>
                        <a:cs typeface="Times New Roman" pitchFamily="18" charset="0"/>
                      </a:endParaRPr>
                    </a:p>
                  </a:txBody>
                  <a:tcPr marL="68580" marR="68580" marT="0" marB="0"/>
                </a:tc>
                <a:tc hMerge="1">
                  <a:txBody>
                    <a:bodyPr/>
                    <a:lstStyle/>
                    <a:p>
                      <a:pPr marL="0" marR="0" algn="ctr">
                        <a:lnSpc>
                          <a:spcPct val="115000"/>
                        </a:lnSpc>
                        <a:spcBef>
                          <a:spcPts val="0"/>
                        </a:spcBef>
                        <a:spcAft>
                          <a:spcPts val="0"/>
                        </a:spcAft>
                      </a:pPr>
                      <a:endParaRPr lang="en-US" sz="1400">
                        <a:latin typeface="Times New Roman" pitchFamily="18" charset="0"/>
                        <a:cs typeface="Times New Roman" pitchFamily="18" charset="0"/>
                      </a:endParaRPr>
                    </a:p>
                  </a:txBody>
                  <a:tcPr marL="68580" marR="68580" marT="0" marB="0"/>
                </a:tc>
                <a:tc hMerge="1">
                  <a:txBody>
                    <a:bodyPr/>
                    <a:lstStyle/>
                    <a:p>
                      <a:pPr marL="0" marR="0" algn="ctr">
                        <a:lnSpc>
                          <a:spcPct val="115000"/>
                        </a:lnSpc>
                        <a:spcBef>
                          <a:spcPts val="0"/>
                        </a:spcBef>
                        <a:spcAft>
                          <a:spcPts val="0"/>
                        </a:spcAft>
                      </a:pPr>
                      <a:endParaRPr lang="en-US" sz="1400" dirty="0">
                        <a:latin typeface="Times New Roman" pitchFamily="18" charset="0"/>
                        <a:cs typeface="Times New Roman" pitchFamily="18" charset="0"/>
                      </a:endParaRPr>
                    </a:p>
                  </a:txBody>
                  <a:tcPr marL="68580" marR="68580" marT="0" marB="0"/>
                </a:tc>
                <a:tc>
                  <a:txBody>
                    <a:bodyPr/>
                    <a:lstStyle/>
                    <a:p>
                      <a:pPr marL="0" marR="0" algn="l">
                        <a:lnSpc>
                          <a:spcPct val="115000"/>
                        </a:lnSpc>
                        <a:spcBef>
                          <a:spcPts val="0"/>
                        </a:spcBef>
                        <a:spcAft>
                          <a:spcPts val="0"/>
                        </a:spcAft>
                      </a:pPr>
                      <a:endParaRPr lang="en-US" sz="1100" b="1" i="1" dirty="0">
                        <a:latin typeface="Times New Roman" pitchFamily="18" charset="0"/>
                        <a:cs typeface="Times New Roman" pitchFamily="18" charset="0"/>
                      </a:endParaRPr>
                    </a:p>
                  </a:txBody>
                  <a:tcPr marL="68580" marR="68580" marT="0" marB="0"/>
                </a:tc>
                <a:tc>
                  <a:txBody>
                    <a:bodyPr/>
                    <a:lstStyle/>
                    <a:p>
                      <a:pPr marL="0" marR="0" algn="l">
                        <a:lnSpc>
                          <a:spcPct val="115000"/>
                        </a:lnSpc>
                        <a:spcBef>
                          <a:spcPts val="0"/>
                        </a:spcBef>
                        <a:spcAft>
                          <a:spcPts val="0"/>
                        </a:spcAft>
                      </a:pPr>
                      <a:endParaRPr lang="en-US" sz="1100" b="1" i="1" dirty="0">
                        <a:latin typeface="Times New Roman" pitchFamily="18" charset="0"/>
                        <a:cs typeface="Times New Roman" pitchFamily="18" charset="0"/>
                      </a:endParaRPr>
                    </a:p>
                  </a:txBody>
                  <a:tcPr marL="68580" marR="68580" marT="0" marB="0"/>
                </a:tc>
                <a:tc>
                  <a:txBody>
                    <a:bodyPr/>
                    <a:lstStyle/>
                    <a:p>
                      <a:pPr marL="0" marR="0" algn="l">
                        <a:lnSpc>
                          <a:spcPct val="115000"/>
                        </a:lnSpc>
                        <a:spcBef>
                          <a:spcPts val="0"/>
                        </a:spcBef>
                        <a:spcAft>
                          <a:spcPts val="0"/>
                        </a:spcAft>
                      </a:pPr>
                      <a:endParaRPr lang="en-US" sz="1100" b="1" i="1" dirty="0">
                        <a:latin typeface="Times New Roman" pitchFamily="18" charset="0"/>
                        <a:cs typeface="Times New Roman" pitchFamily="18" charset="0"/>
                      </a:endParaRPr>
                    </a:p>
                  </a:txBody>
                  <a:tcPr marL="68580" marR="68580" marT="0" marB="0"/>
                </a:tc>
                <a:tc>
                  <a:txBody>
                    <a:bodyPr/>
                    <a:lstStyle/>
                    <a:p>
                      <a:pPr marL="0" marR="0" algn="l">
                        <a:lnSpc>
                          <a:spcPct val="115000"/>
                        </a:lnSpc>
                        <a:spcBef>
                          <a:spcPts val="0"/>
                        </a:spcBef>
                        <a:spcAft>
                          <a:spcPts val="0"/>
                        </a:spcAft>
                      </a:pPr>
                      <a:endParaRPr lang="en-US" sz="1100" b="1" i="1" dirty="0">
                        <a:latin typeface="Times New Roman" pitchFamily="18" charset="0"/>
                        <a:cs typeface="Times New Roman" pitchFamily="18" charset="0"/>
                      </a:endParaRPr>
                    </a:p>
                  </a:txBody>
                  <a:tcPr marL="68580" marR="68580" marT="0" marB="0"/>
                </a:tc>
                <a:extLst>
                  <a:ext uri="{0D108BD9-81ED-4DB2-BD59-A6C34878D82A}">
                    <a16:rowId xmlns="" xmlns:a16="http://schemas.microsoft.com/office/drawing/2014/main" val="10008"/>
                  </a:ext>
                </a:extLst>
              </a:tr>
            </a:tbl>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a:latin typeface="Times New Roman" pitchFamily="18" charset="0"/>
                <a:cs typeface="Times New Roman" pitchFamily="18" charset="0"/>
              </a:rPr>
              <a:t>Bilateral Trade (Services) between India and other Countries</a:t>
            </a:r>
          </a:p>
        </p:txBody>
      </p:sp>
      <p:graphicFrame>
        <p:nvGraphicFramePr>
          <p:cNvPr id="4" name="Content Placeholder 3"/>
          <p:cNvGraphicFramePr>
            <a:graphicFrameLocks noGrp="1"/>
          </p:cNvGraphicFramePr>
          <p:nvPr>
            <p:ph idx="1"/>
          </p:nvPr>
        </p:nvGraphicFramePr>
        <p:xfrm>
          <a:off x="304801" y="1828800"/>
          <a:ext cx="8534405" cy="4683514"/>
        </p:xfrm>
        <a:graphic>
          <a:graphicData uri="http://schemas.openxmlformats.org/drawingml/2006/table">
            <a:tbl>
              <a:tblPr>
                <a:tableStyleId>{5C22544A-7EE6-4342-B048-85BDC9FD1C3A}</a:tableStyleId>
              </a:tblPr>
              <a:tblGrid>
                <a:gridCol w="775855">
                  <a:extLst>
                    <a:ext uri="{9D8B030D-6E8A-4147-A177-3AD203B41FA5}">
                      <a16:colId xmlns="" xmlns:a16="http://schemas.microsoft.com/office/drawing/2014/main" val="20000"/>
                    </a:ext>
                  </a:extLst>
                </a:gridCol>
                <a:gridCol w="775855">
                  <a:extLst>
                    <a:ext uri="{9D8B030D-6E8A-4147-A177-3AD203B41FA5}">
                      <a16:colId xmlns="" xmlns:a16="http://schemas.microsoft.com/office/drawing/2014/main" val="20001"/>
                    </a:ext>
                  </a:extLst>
                </a:gridCol>
                <a:gridCol w="775855">
                  <a:extLst>
                    <a:ext uri="{9D8B030D-6E8A-4147-A177-3AD203B41FA5}">
                      <a16:colId xmlns="" xmlns:a16="http://schemas.microsoft.com/office/drawing/2014/main" val="20002"/>
                    </a:ext>
                  </a:extLst>
                </a:gridCol>
                <a:gridCol w="775855">
                  <a:extLst>
                    <a:ext uri="{9D8B030D-6E8A-4147-A177-3AD203B41FA5}">
                      <a16:colId xmlns="" xmlns:a16="http://schemas.microsoft.com/office/drawing/2014/main" val="20003"/>
                    </a:ext>
                  </a:extLst>
                </a:gridCol>
                <a:gridCol w="775855">
                  <a:extLst>
                    <a:ext uri="{9D8B030D-6E8A-4147-A177-3AD203B41FA5}">
                      <a16:colId xmlns="" xmlns:a16="http://schemas.microsoft.com/office/drawing/2014/main" val="20004"/>
                    </a:ext>
                  </a:extLst>
                </a:gridCol>
                <a:gridCol w="775855">
                  <a:extLst>
                    <a:ext uri="{9D8B030D-6E8A-4147-A177-3AD203B41FA5}">
                      <a16:colId xmlns="" xmlns:a16="http://schemas.microsoft.com/office/drawing/2014/main" val="20005"/>
                    </a:ext>
                  </a:extLst>
                </a:gridCol>
                <a:gridCol w="775855">
                  <a:extLst>
                    <a:ext uri="{9D8B030D-6E8A-4147-A177-3AD203B41FA5}">
                      <a16:colId xmlns="" xmlns:a16="http://schemas.microsoft.com/office/drawing/2014/main" val="20006"/>
                    </a:ext>
                  </a:extLst>
                </a:gridCol>
                <a:gridCol w="775855">
                  <a:extLst>
                    <a:ext uri="{9D8B030D-6E8A-4147-A177-3AD203B41FA5}">
                      <a16:colId xmlns="" xmlns:a16="http://schemas.microsoft.com/office/drawing/2014/main" val="20007"/>
                    </a:ext>
                  </a:extLst>
                </a:gridCol>
                <a:gridCol w="775855">
                  <a:extLst>
                    <a:ext uri="{9D8B030D-6E8A-4147-A177-3AD203B41FA5}">
                      <a16:colId xmlns="" xmlns:a16="http://schemas.microsoft.com/office/drawing/2014/main" val="20008"/>
                    </a:ext>
                  </a:extLst>
                </a:gridCol>
                <a:gridCol w="775855">
                  <a:extLst>
                    <a:ext uri="{9D8B030D-6E8A-4147-A177-3AD203B41FA5}">
                      <a16:colId xmlns="" xmlns:a16="http://schemas.microsoft.com/office/drawing/2014/main" val="20009"/>
                    </a:ext>
                  </a:extLst>
                </a:gridCol>
                <a:gridCol w="775855">
                  <a:extLst>
                    <a:ext uri="{9D8B030D-6E8A-4147-A177-3AD203B41FA5}">
                      <a16:colId xmlns="" xmlns:a16="http://schemas.microsoft.com/office/drawing/2014/main" val="20010"/>
                    </a:ext>
                  </a:extLst>
                </a:gridCol>
              </a:tblGrid>
              <a:tr h="152400">
                <a:tc gridSpan="11">
                  <a:txBody>
                    <a:bodyPr/>
                    <a:lstStyle/>
                    <a:p>
                      <a:pPr marL="0" marR="0" algn="r">
                        <a:lnSpc>
                          <a:spcPct val="115000"/>
                        </a:lnSpc>
                        <a:spcBef>
                          <a:spcPts val="0"/>
                        </a:spcBef>
                        <a:spcAft>
                          <a:spcPts val="0"/>
                        </a:spcAft>
                      </a:pPr>
                      <a:r>
                        <a:rPr lang="en-US" sz="1400" b="1" dirty="0">
                          <a:latin typeface="Times New Roman" pitchFamily="18" charset="0"/>
                          <a:cs typeface="Times New Roman" pitchFamily="18" charset="0"/>
                        </a:rPr>
                        <a:t>(Figures in USD billion)</a:t>
                      </a:r>
                    </a:p>
                  </a:txBody>
                  <a:tcPr marL="68580" marR="68580" marT="0" marB="0" anchor="ctr">
                    <a:solidFill>
                      <a:schemeClr val="bg1"/>
                    </a:solidFill>
                  </a:tcPr>
                </a:tc>
                <a:tc hMerge="1">
                  <a:txBody>
                    <a:bodyPr/>
                    <a:lstStyle/>
                    <a:p>
                      <a:pPr marL="0" marR="0" algn="ctr">
                        <a:lnSpc>
                          <a:spcPct val="115000"/>
                        </a:lnSpc>
                        <a:spcBef>
                          <a:spcPts val="0"/>
                        </a:spcBef>
                        <a:spcAft>
                          <a:spcPts val="0"/>
                        </a:spcAft>
                      </a:pPr>
                      <a:endParaRPr lang="en-US" sz="1400" b="1" dirty="0">
                        <a:latin typeface="Times New Roman" pitchFamily="18" charset="0"/>
                        <a:cs typeface="Times New Roman" pitchFamily="18" charset="0"/>
                      </a:endParaRPr>
                    </a:p>
                  </a:txBody>
                  <a:tcPr marL="68580" marR="68580" marT="0" marB="0" anchor="ctr"/>
                </a:tc>
                <a:tc hMerge="1">
                  <a:txBody>
                    <a:bodyPr/>
                    <a:lstStyle/>
                    <a:p>
                      <a:endParaRPr lang="en-US"/>
                    </a:p>
                  </a:txBody>
                  <a:tcPr/>
                </a:tc>
                <a:tc hMerge="1">
                  <a:txBody>
                    <a:bodyPr/>
                    <a:lstStyle/>
                    <a:p>
                      <a:pPr marL="0" marR="0" algn="ctr">
                        <a:lnSpc>
                          <a:spcPct val="115000"/>
                        </a:lnSpc>
                        <a:spcBef>
                          <a:spcPts val="0"/>
                        </a:spcBef>
                        <a:spcAft>
                          <a:spcPts val="0"/>
                        </a:spcAft>
                      </a:pPr>
                      <a:endParaRPr lang="en-US" sz="1400" b="1" dirty="0">
                        <a:latin typeface="Times New Roman" pitchFamily="18" charset="0"/>
                        <a:cs typeface="Times New Roman" pitchFamily="18" charset="0"/>
                      </a:endParaRPr>
                    </a:p>
                  </a:txBody>
                  <a:tcPr marL="68580" marR="68580" marT="0" marB="0" anchor="ctr"/>
                </a:tc>
                <a:tc hMerge="1">
                  <a:txBody>
                    <a:bodyPr/>
                    <a:lstStyle/>
                    <a:p>
                      <a:endParaRPr lang="en-US"/>
                    </a:p>
                  </a:txBody>
                  <a:tcPr/>
                </a:tc>
                <a:tc hMerge="1">
                  <a:txBody>
                    <a:bodyPr/>
                    <a:lstStyle/>
                    <a:p>
                      <a:pPr marL="0" marR="0" algn="ctr">
                        <a:lnSpc>
                          <a:spcPct val="115000"/>
                        </a:lnSpc>
                        <a:spcBef>
                          <a:spcPts val="0"/>
                        </a:spcBef>
                        <a:spcAft>
                          <a:spcPts val="0"/>
                        </a:spcAft>
                      </a:pPr>
                      <a:endParaRPr lang="en-US" sz="1400" b="1" dirty="0">
                        <a:latin typeface="Times New Roman" pitchFamily="18" charset="0"/>
                        <a:cs typeface="Times New Roman" pitchFamily="18" charset="0"/>
                      </a:endParaRPr>
                    </a:p>
                  </a:txBody>
                  <a:tcPr marL="68580" marR="68580" marT="0" marB="0" anchor="ctr"/>
                </a:tc>
                <a:tc hMerge="1">
                  <a:txBody>
                    <a:bodyPr/>
                    <a:lstStyle/>
                    <a:p>
                      <a:endParaRPr lang="en-US"/>
                    </a:p>
                  </a:txBody>
                  <a:tcPr/>
                </a:tc>
                <a:tc hMerge="1">
                  <a:txBody>
                    <a:bodyPr/>
                    <a:lstStyle/>
                    <a:p>
                      <a:pPr marL="0" marR="0" algn="r">
                        <a:lnSpc>
                          <a:spcPct val="115000"/>
                        </a:lnSpc>
                        <a:spcBef>
                          <a:spcPts val="0"/>
                        </a:spcBef>
                        <a:spcAft>
                          <a:spcPts val="0"/>
                        </a:spcAft>
                      </a:pPr>
                      <a:endParaRPr lang="en-US" sz="1400" b="1" dirty="0">
                        <a:latin typeface="Times New Roman" pitchFamily="18" charset="0"/>
                        <a:cs typeface="Times New Roman" pitchFamily="18" charset="0"/>
                      </a:endParaRPr>
                    </a:p>
                  </a:txBody>
                  <a:tcPr marL="68580" marR="68580" marT="0" marB="0" anchor="ctr">
                    <a:solidFill>
                      <a:schemeClr val="bg1"/>
                    </a:solidFill>
                  </a:tcPr>
                </a:tc>
                <a:tc hMerge="1">
                  <a:txBody>
                    <a:bodyPr/>
                    <a:lstStyle/>
                    <a:p>
                      <a:pPr marL="0" marR="0" algn="r">
                        <a:lnSpc>
                          <a:spcPct val="115000"/>
                        </a:lnSpc>
                        <a:spcBef>
                          <a:spcPts val="0"/>
                        </a:spcBef>
                        <a:spcAft>
                          <a:spcPts val="0"/>
                        </a:spcAft>
                      </a:pPr>
                      <a:endParaRPr lang="en-US" sz="1400" b="1" dirty="0">
                        <a:latin typeface="Times New Roman" pitchFamily="18" charset="0"/>
                        <a:cs typeface="Times New Roman" pitchFamily="18" charset="0"/>
                      </a:endParaRPr>
                    </a:p>
                  </a:txBody>
                  <a:tcPr marL="68580" marR="68580" marT="0" marB="0" anchor="ctr">
                    <a:solidFill>
                      <a:schemeClr val="bg1"/>
                    </a:solidFill>
                  </a:tcPr>
                </a:tc>
                <a:tc hMerge="1">
                  <a:txBody>
                    <a:bodyPr/>
                    <a:lstStyle/>
                    <a:p>
                      <a:pPr marL="0" marR="0" algn="r">
                        <a:lnSpc>
                          <a:spcPct val="115000"/>
                        </a:lnSpc>
                        <a:spcBef>
                          <a:spcPts val="0"/>
                        </a:spcBef>
                        <a:spcAft>
                          <a:spcPts val="0"/>
                        </a:spcAft>
                      </a:pPr>
                      <a:endParaRPr lang="en-US" sz="1400" b="1" dirty="0">
                        <a:latin typeface="Times New Roman" pitchFamily="18" charset="0"/>
                        <a:cs typeface="Times New Roman" pitchFamily="18" charset="0"/>
                      </a:endParaRPr>
                    </a:p>
                  </a:txBody>
                  <a:tcPr marL="68580" marR="68580" marT="0" marB="0" anchor="ctr">
                    <a:solidFill>
                      <a:schemeClr val="bg1"/>
                    </a:solidFill>
                  </a:tcPr>
                </a:tc>
                <a:tc hMerge="1">
                  <a:txBody>
                    <a:bodyPr/>
                    <a:lstStyle/>
                    <a:p>
                      <a:pPr marL="0" marR="0" algn="r">
                        <a:lnSpc>
                          <a:spcPct val="115000"/>
                        </a:lnSpc>
                        <a:spcBef>
                          <a:spcPts val="0"/>
                        </a:spcBef>
                        <a:spcAft>
                          <a:spcPts val="0"/>
                        </a:spcAft>
                      </a:pPr>
                      <a:endParaRPr lang="en-US" sz="1400" b="1" dirty="0">
                        <a:latin typeface="Times New Roman" pitchFamily="18" charset="0"/>
                        <a:cs typeface="Times New Roman" pitchFamily="18" charset="0"/>
                      </a:endParaRPr>
                    </a:p>
                  </a:txBody>
                  <a:tcPr marL="68580" marR="68580" marT="0" marB="0" anchor="ctr">
                    <a:solidFill>
                      <a:schemeClr val="bg1"/>
                    </a:solidFill>
                  </a:tcPr>
                </a:tc>
                <a:extLst>
                  <a:ext uri="{0D108BD9-81ED-4DB2-BD59-A6C34878D82A}">
                    <a16:rowId xmlns="" xmlns:a16="http://schemas.microsoft.com/office/drawing/2014/main" val="10000"/>
                  </a:ext>
                </a:extLst>
              </a:tr>
              <a:tr h="684532">
                <a:tc>
                  <a:txBody>
                    <a:bodyPr/>
                    <a:lstStyle/>
                    <a:p>
                      <a:pPr marL="0" marR="0" algn="ctr">
                        <a:lnSpc>
                          <a:spcPct val="115000"/>
                        </a:lnSpc>
                        <a:spcBef>
                          <a:spcPts val="0"/>
                        </a:spcBef>
                        <a:spcAft>
                          <a:spcPts val="0"/>
                        </a:spcAft>
                      </a:pPr>
                      <a:r>
                        <a:rPr lang="en-US" sz="1400" b="1" i="1" dirty="0">
                          <a:latin typeface="Times New Roman" pitchFamily="18" charset="0"/>
                          <a:cs typeface="Times New Roman" pitchFamily="18" charset="0"/>
                        </a:rPr>
                        <a:t>Year</a:t>
                      </a:r>
                    </a:p>
                  </a:txBody>
                  <a:tcPr marL="68580" marR="68580" marT="0" marB="0" anchor="ctr"/>
                </a:tc>
                <a:tc gridSpan="2">
                  <a:txBody>
                    <a:bodyPr/>
                    <a:lstStyle/>
                    <a:p>
                      <a:pPr marL="0" marR="0" algn="ctr">
                        <a:lnSpc>
                          <a:spcPct val="115000"/>
                        </a:lnSpc>
                        <a:spcBef>
                          <a:spcPts val="0"/>
                        </a:spcBef>
                        <a:spcAft>
                          <a:spcPts val="0"/>
                        </a:spcAft>
                      </a:pPr>
                      <a:r>
                        <a:rPr lang="en-US" sz="1400" b="1" i="1" dirty="0">
                          <a:latin typeface="Times New Roman" pitchFamily="18" charset="0"/>
                          <a:cs typeface="Times New Roman" pitchFamily="18" charset="0"/>
                        </a:rPr>
                        <a:t>India-</a:t>
                      </a:r>
                    </a:p>
                    <a:p>
                      <a:pPr marL="0" marR="0" algn="ctr">
                        <a:lnSpc>
                          <a:spcPct val="115000"/>
                        </a:lnSpc>
                        <a:spcBef>
                          <a:spcPts val="0"/>
                        </a:spcBef>
                        <a:spcAft>
                          <a:spcPts val="0"/>
                        </a:spcAft>
                      </a:pPr>
                      <a:r>
                        <a:rPr lang="en-US" sz="1400" b="1" i="1" dirty="0">
                          <a:latin typeface="Times New Roman" pitchFamily="18" charset="0"/>
                          <a:cs typeface="Times New Roman" pitchFamily="18" charset="0"/>
                        </a:rPr>
                        <a:t>European Union</a:t>
                      </a:r>
                    </a:p>
                  </a:txBody>
                  <a:tcPr marL="68580" marR="68580" marT="0" marB="0" anchor="ctr"/>
                </a:tc>
                <a:tc hMerge="1">
                  <a:txBody>
                    <a:bodyPr/>
                    <a:lstStyle/>
                    <a:p>
                      <a:endParaRPr lang="en-US"/>
                    </a:p>
                  </a:txBody>
                  <a:tcPr/>
                </a:tc>
                <a:tc gridSpan="2">
                  <a:txBody>
                    <a:bodyPr/>
                    <a:lstStyle/>
                    <a:p>
                      <a:pPr marL="0" marR="0" algn="ctr">
                        <a:lnSpc>
                          <a:spcPct val="115000"/>
                        </a:lnSpc>
                        <a:spcBef>
                          <a:spcPts val="0"/>
                        </a:spcBef>
                        <a:spcAft>
                          <a:spcPts val="0"/>
                        </a:spcAft>
                      </a:pPr>
                      <a:r>
                        <a:rPr lang="en-US" sz="1400" b="1" i="1" dirty="0">
                          <a:latin typeface="Times New Roman" pitchFamily="18" charset="0"/>
                          <a:cs typeface="Times New Roman" pitchFamily="18" charset="0"/>
                        </a:rPr>
                        <a:t>India-</a:t>
                      </a:r>
                    </a:p>
                    <a:p>
                      <a:pPr marL="0" marR="0" algn="ctr">
                        <a:lnSpc>
                          <a:spcPct val="115000"/>
                        </a:lnSpc>
                        <a:spcBef>
                          <a:spcPts val="0"/>
                        </a:spcBef>
                        <a:spcAft>
                          <a:spcPts val="0"/>
                        </a:spcAft>
                      </a:pPr>
                      <a:r>
                        <a:rPr lang="en-US" sz="1400" b="1" i="1" dirty="0">
                          <a:latin typeface="Times New Roman" pitchFamily="18" charset="0"/>
                          <a:cs typeface="Times New Roman" pitchFamily="18" charset="0"/>
                        </a:rPr>
                        <a:t>China</a:t>
                      </a:r>
                    </a:p>
                  </a:txBody>
                  <a:tcPr marL="68580" marR="68580" marT="0" marB="0" anchor="ctr"/>
                </a:tc>
                <a:tc hMerge="1">
                  <a:txBody>
                    <a:bodyPr/>
                    <a:lstStyle/>
                    <a:p>
                      <a:pPr marL="0" marR="0" algn="ctr">
                        <a:lnSpc>
                          <a:spcPct val="115000"/>
                        </a:lnSpc>
                        <a:spcBef>
                          <a:spcPts val="0"/>
                        </a:spcBef>
                        <a:spcAft>
                          <a:spcPts val="0"/>
                        </a:spcAft>
                      </a:pPr>
                      <a:endParaRPr lang="en-US" sz="1400" b="1" dirty="0">
                        <a:latin typeface="Times New Roman" pitchFamily="18" charset="0"/>
                        <a:cs typeface="Times New Roman" pitchFamily="18" charset="0"/>
                      </a:endParaRPr>
                    </a:p>
                  </a:txBody>
                  <a:tcPr marL="68580" marR="68580" marT="0" marB="0" anchor="ctr"/>
                </a:tc>
                <a:tc gridSpan="2">
                  <a:txBody>
                    <a:bodyPr/>
                    <a:lstStyle/>
                    <a:p>
                      <a:pPr marL="0" marR="0" algn="ctr">
                        <a:lnSpc>
                          <a:spcPct val="115000"/>
                        </a:lnSpc>
                        <a:spcBef>
                          <a:spcPts val="0"/>
                        </a:spcBef>
                        <a:spcAft>
                          <a:spcPts val="0"/>
                        </a:spcAft>
                      </a:pPr>
                      <a:r>
                        <a:rPr lang="en-US" sz="1400" b="1" i="1" dirty="0">
                          <a:latin typeface="Times New Roman" pitchFamily="18" charset="0"/>
                          <a:cs typeface="Times New Roman" pitchFamily="18" charset="0"/>
                        </a:rPr>
                        <a:t>India-</a:t>
                      </a:r>
                    </a:p>
                    <a:p>
                      <a:pPr marL="0" marR="0" algn="ctr">
                        <a:lnSpc>
                          <a:spcPct val="115000"/>
                        </a:lnSpc>
                        <a:spcBef>
                          <a:spcPts val="0"/>
                        </a:spcBef>
                        <a:spcAft>
                          <a:spcPts val="0"/>
                        </a:spcAft>
                      </a:pPr>
                      <a:r>
                        <a:rPr lang="en-US" sz="1400" b="1" i="1" dirty="0">
                          <a:latin typeface="Times New Roman" pitchFamily="18" charset="0"/>
                          <a:cs typeface="Times New Roman" pitchFamily="18" charset="0"/>
                        </a:rPr>
                        <a:t>USA</a:t>
                      </a:r>
                    </a:p>
                  </a:txBody>
                  <a:tcPr marL="68580" marR="68580" marT="0" marB="0" anchor="ctr"/>
                </a:tc>
                <a:tc hMerge="1">
                  <a:txBody>
                    <a:bodyPr/>
                    <a:lstStyle/>
                    <a:p>
                      <a:endParaRPr lang="en-US"/>
                    </a:p>
                  </a:txBody>
                  <a:tcPr/>
                </a:tc>
                <a:tc gridSpan="2">
                  <a:txBody>
                    <a:bodyPr/>
                    <a:lstStyle/>
                    <a:p>
                      <a:pPr marL="0" marR="0" algn="ctr">
                        <a:lnSpc>
                          <a:spcPct val="115000"/>
                        </a:lnSpc>
                        <a:spcBef>
                          <a:spcPts val="0"/>
                        </a:spcBef>
                        <a:spcAft>
                          <a:spcPts val="0"/>
                        </a:spcAft>
                      </a:pPr>
                      <a:r>
                        <a:rPr lang="en-US" sz="1400" b="1" i="1" dirty="0">
                          <a:latin typeface="Times New Roman" pitchFamily="18" charset="0"/>
                          <a:cs typeface="Times New Roman" pitchFamily="18" charset="0"/>
                        </a:rPr>
                        <a:t>India-</a:t>
                      </a:r>
                    </a:p>
                    <a:p>
                      <a:pPr marL="0" marR="0" algn="ctr">
                        <a:lnSpc>
                          <a:spcPct val="115000"/>
                        </a:lnSpc>
                        <a:spcBef>
                          <a:spcPts val="0"/>
                        </a:spcBef>
                        <a:spcAft>
                          <a:spcPts val="0"/>
                        </a:spcAft>
                      </a:pPr>
                      <a:r>
                        <a:rPr lang="en-US" sz="1400" b="1" i="1" dirty="0">
                          <a:latin typeface="Times New Roman" pitchFamily="18" charset="0"/>
                          <a:cs typeface="Times New Roman" pitchFamily="18" charset="0"/>
                        </a:rPr>
                        <a:t>Australia</a:t>
                      </a:r>
                    </a:p>
                  </a:txBody>
                  <a:tcPr marL="68580" marR="68580" marT="0" marB="0" anchor="ctr"/>
                </a:tc>
                <a:tc hMerge="1">
                  <a:txBody>
                    <a:bodyPr/>
                    <a:lstStyle/>
                    <a:p>
                      <a:pPr marL="0" marR="0" algn="ctr">
                        <a:lnSpc>
                          <a:spcPct val="115000"/>
                        </a:lnSpc>
                        <a:spcBef>
                          <a:spcPts val="0"/>
                        </a:spcBef>
                        <a:spcAft>
                          <a:spcPts val="0"/>
                        </a:spcAft>
                      </a:pPr>
                      <a:endParaRPr lang="en-US" sz="1400" b="1" dirty="0">
                        <a:latin typeface="Times New Roman" pitchFamily="18" charset="0"/>
                        <a:cs typeface="Times New Roman" pitchFamily="18" charset="0"/>
                      </a:endParaRPr>
                    </a:p>
                  </a:txBody>
                  <a:tcPr marL="68580" marR="68580" marT="0" marB="0" anchor="ctr"/>
                </a:tc>
                <a:tc gridSpan="2">
                  <a:txBody>
                    <a:bodyPr/>
                    <a:lstStyle/>
                    <a:p>
                      <a:pPr marL="0" marR="0" algn="ctr">
                        <a:lnSpc>
                          <a:spcPct val="115000"/>
                        </a:lnSpc>
                        <a:spcBef>
                          <a:spcPts val="0"/>
                        </a:spcBef>
                        <a:spcAft>
                          <a:spcPts val="0"/>
                        </a:spcAft>
                      </a:pPr>
                      <a:r>
                        <a:rPr lang="en-US" sz="1400" b="1" i="1" dirty="0">
                          <a:latin typeface="Times New Roman" pitchFamily="18" charset="0"/>
                          <a:cs typeface="Times New Roman" pitchFamily="18" charset="0"/>
                        </a:rPr>
                        <a:t>India-New Zealand</a:t>
                      </a:r>
                    </a:p>
                  </a:txBody>
                  <a:tcPr marL="68580" marR="68580" marT="0" marB="0" anchor="ctr"/>
                </a:tc>
                <a:tc hMerge="1">
                  <a:txBody>
                    <a:bodyPr/>
                    <a:lstStyle/>
                    <a:p>
                      <a:pPr marL="0" marR="0" algn="ctr">
                        <a:lnSpc>
                          <a:spcPct val="115000"/>
                        </a:lnSpc>
                        <a:spcBef>
                          <a:spcPts val="0"/>
                        </a:spcBef>
                        <a:spcAft>
                          <a:spcPts val="0"/>
                        </a:spcAft>
                      </a:pPr>
                      <a:endParaRPr lang="en-US" sz="1400" b="1" dirty="0">
                        <a:latin typeface="Times New Roman" pitchFamily="18" charset="0"/>
                        <a:cs typeface="Times New Roman" pitchFamily="18" charset="0"/>
                      </a:endParaRPr>
                    </a:p>
                  </a:txBody>
                  <a:tcPr marL="68580" marR="68580" marT="0" marB="0" anchor="ctr"/>
                </a:tc>
                <a:extLst>
                  <a:ext uri="{0D108BD9-81ED-4DB2-BD59-A6C34878D82A}">
                    <a16:rowId xmlns="" xmlns:a16="http://schemas.microsoft.com/office/drawing/2014/main" val="10001"/>
                  </a:ext>
                </a:extLst>
              </a:tr>
              <a:tr h="684532">
                <a:tc>
                  <a:txBody>
                    <a:bodyPr/>
                    <a:lstStyle/>
                    <a:p>
                      <a:pPr algn="ctr"/>
                      <a:endParaRPr lang="en-US" sz="1400" b="1" dirty="0">
                        <a:latin typeface="Times New Roman" pitchFamily="18" charset="0"/>
                        <a:cs typeface="Times New Roman" pitchFamily="18" charset="0"/>
                      </a:endParaRPr>
                    </a:p>
                  </a:txBody>
                  <a:tcPr marL="68580" marR="68580" marT="0" marB="0" anchor="ctr"/>
                </a:tc>
                <a:tc>
                  <a:txBody>
                    <a:bodyPr/>
                    <a:lstStyle/>
                    <a:p>
                      <a:pPr marL="0" marR="0" algn="ctr">
                        <a:lnSpc>
                          <a:spcPct val="115000"/>
                        </a:lnSpc>
                        <a:spcBef>
                          <a:spcPts val="0"/>
                        </a:spcBef>
                        <a:spcAft>
                          <a:spcPts val="0"/>
                        </a:spcAft>
                      </a:pPr>
                      <a:r>
                        <a:rPr lang="en-US" sz="1400" b="0" dirty="0">
                          <a:latin typeface="Times New Roman" pitchFamily="18" charset="0"/>
                          <a:cs typeface="Times New Roman" pitchFamily="18" charset="0"/>
                        </a:rPr>
                        <a:t>Exports</a:t>
                      </a:r>
                    </a:p>
                  </a:txBody>
                  <a:tcPr marL="68580" marR="68580" marT="0" marB="0" anchor="ctr"/>
                </a:tc>
                <a:tc>
                  <a:txBody>
                    <a:bodyPr/>
                    <a:lstStyle/>
                    <a:p>
                      <a:pPr marL="0" marR="0" algn="ctr">
                        <a:lnSpc>
                          <a:spcPct val="115000"/>
                        </a:lnSpc>
                        <a:spcBef>
                          <a:spcPts val="0"/>
                        </a:spcBef>
                        <a:spcAft>
                          <a:spcPts val="0"/>
                        </a:spcAft>
                      </a:pPr>
                      <a:r>
                        <a:rPr lang="en-US" sz="1400" b="0" dirty="0">
                          <a:latin typeface="Times New Roman" pitchFamily="18" charset="0"/>
                          <a:cs typeface="Times New Roman" pitchFamily="18" charset="0"/>
                        </a:rPr>
                        <a:t>Imports</a:t>
                      </a:r>
                    </a:p>
                  </a:txBody>
                  <a:tcPr marL="68580" marR="68580" marT="0" marB="0" anchor="ct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endParaRPr lang="en-US" sz="1400" b="0" dirty="0">
                        <a:latin typeface="Times New Roman" pitchFamily="18" charset="0"/>
                        <a:cs typeface="Times New Roman" pitchFamily="18" charset="0"/>
                      </a:endParaRPr>
                    </a:p>
                    <a:p>
                      <a:pPr marL="0" marR="0" indent="0" algn="ctr" defTabSz="914400" rtl="0" eaLnBrk="1" fontAlgn="auto" latinLnBrk="0" hangingPunct="1">
                        <a:lnSpc>
                          <a:spcPct val="115000"/>
                        </a:lnSpc>
                        <a:spcBef>
                          <a:spcPts val="0"/>
                        </a:spcBef>
                        <a:spcAft>
                          <a:spcPts val="0"/>
                        </a:spcAft>
                        <a:buClrTx/>
                        <a:buSzTx/>
                        <a:buFontTx/>
                        <a:buNone/>
                        <a:tabLst/>
                        <a:defRPr/>
                      </a:pPr>
                      <a:r>
                        <a:rPr lang="en-US" sz="1400" b="0" dirty="0">
                          <a:latin typeface="Times New Roman" pitchFamily="18" charset="0"/>
                          <a:cs typeface="Times New Roman" pitchFamily="18" charset="0"/>
                        </a:rPr>
                        <a:t>Exports</a:t>
                      </a:r>
                    </a:p>
                    <a:p>
                      <a:pPr marL="0" marR="0" algn="ctr">
                        <a:lnSpc>
                          <a:spcPct val="115000"/>
                        </a:lnSpc>
                        <a:spcBef>
                          <a:spcPts val="0"/>
                        </a:spcBef>
                        <a:spcAft>
                          <a:spcPts val="0"/>
                        </a:spcAft>
                      </a:pPr>
                      <a:endParaRPr lang="en-US" sz="1400" b="0" dirty="0">
                        <a:latin typeface="Times New Roman" pitchFamily="18" charset="0"/>
                        <a:cs typeface="Times New Roman" pitchFamily="18" charset="0"/>
                      </a:endParaRPr>
                    </a:p>
                  </a:txBody>
                  <a:tcPr marL="68580" marR="68580" marT="0" marB="0" anchor="ct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endParaRPr lang="en-US" sz="1400" b="0" dirty="0">
                        <a:latin typeface="Times New Roman" pitchFamily="18" charset="0"/>
                        <a:cs typeface="Times New Roman" pitchFamily="18" charset="0"/>
                      </a:endParaRPr>
                    </a:p>
                    <a:p>
                      <a:pPr marL="0" marR="0" indent="0" algn="ctr" defTabSz="914400" rtl="0" eaLnBrk="1" fontAlgn="auto" latinLnBrk="0" hangingPunct="1">
                        <a:lnSpc>
                          <a:spcPct val="115000"/>
                        </a:lnSpc>
                        <a:spcBef>
                          <a:spcPts val="0"/>
                        </a:spcBef>
                        <a:spcAft>
                          <a:spcPts val="0"/>
                        </a:spcAft>
                        <a:buClrTx/>
                        <a:buSzTx/>
                        <a:buFontTx/>
                        <a:buNone/>
                        <a:tabLst/>
                        <a:defRPr/>
                      </a:pPr>
                      <a:r>
                        <a:rPr lang="en-US" sz="1400" b="0" dirty="0">
                          <a:latin typeface="Times New Roman" pitchFamily="18" charset="0"/>
                          <a:cs typeface="Times New Roman" pitchFamily="18" charset="0"/>
                        </a:rPr>
                        <a:t>Imports</a:t>
                      </a:r>
                    </a:p>
                    <a:p>
                      <a:pPr marL="0" marR="0" algn="ctr">
                        <a:lnSpc>
                          <a:spcPct val="115000"/>
                        </a:lnSpc>
                        <a:spcBef>
                          <a:spcPts val="0"/>
                        </a:spcBef>
                        <a:spcAft>
                          <a:spcPts val="0"/>
                        </a:spcAft>
                      </a:pPr>
                      <a:endParaRPr lang="en-US" sz="1400" b="0" dirty="0">
                        <a:latin typeface="Times New Roman" pitchFamily="18" charset="0"/>
                        <a:cs typeface="Times New Roman" pitchFamily="18" charset="0"/>
                      </a:endParaRPr>
                    </a:p>
                  </a:txBody>
                  <a:tcPr marL="68580" marR="68580" marT="0" marB="0" anchor="ctr"/>
                </a:tc>
                <a:tc>
                  <a:txBody>
                    <a:bodyPr/>
                    <a:lstStyle/>
                    <a:p>
                      <a:pPr marL="0" marR="0" algn="ctr">
                        <a:lnSpc>
                          <a:spcPct val="115000"/>
                        </a:lnSpc>
                        <a:spcBef>
                          <a:spcPts val="0"/>
                        </a:spcBef>
                        <a:spcAft>
                          <a:spcPts val="0"/>
                        </a:spcAft>
                      </a:pPr>
                      <a:r>
                        <a:rPr lang="en-US" sz="1400" b="0" dirty="0">
                          <a:latin typeface="Times New Roman" pitchFamily="18" charset="0"/>
                          <a:cs typeface="Times New Roman" pitchFamily="18" charset="0"/>
                        </a:rPr>
                        <a:t>Exports</a:t>
                      </a:r>
                    </a:p>
                  </a:txBody>
                  <a:tcPr marL="68580" marR="68580" marT="0" marB="0" anchor="ctr"/>
                </a:tc>
                <a:tc>
                  <a:txBody>
                    <a:bodyPr/>
                    <a:lstStyle/>
                    <a:p>
                      <a:pPr marL="0" marR="0" algn="ctr">
                        <a:lnSpc>
                          <a:spcPct val="115000"/>
                        </a:lnSpc>
                        <a:spcBef>
                          <a:spcPts val="0"/>
                        </a:spcBef>
                        <a:spcAft>
                          <a:spcPts val="0"/>
                        </a:spcAft>
                      </a:pPr>
                      <a:r>
                        <a:rPr lang="en-US" sz="1400" b="0" dirty="0">
                          <a:latin typeface="Times New Roman" pitchFamily="18" charset="0"/>
                          <a:cs typeface="Times New Roman" pitchFamily="18" charset="0"/>
                        </a:rPr>
                        <a:t>Imports</a:t>
                      </a:r>
                    </a:p>
                  </a:txBody>
                  <a:tcPr marL="68580" marR="68580" marT="0" marB="0" anchor="ctr"/>
                </a:tc>
                <a:tc>
                  <a:txBody>
                    <a:bodyPr/>
                    <a:lstStyle/>
                    <a:p>
                      <a:pPr marL="0" marR="0" algn="ctr">
                        <a:lnSpc>
                          <a:spcPct val="115000"/>
                        </a:lnSpc>
                        <a:spcBef>
                          <a:spcPts val="0"/>
                        </a:spcBef>
                        <a:spcAft>
                          <a:spcPts val="0"/>
                        </a:spcAft>
                      </a:pPr>
                      <a:r>
                        <a:rPr lang="en-US" sz="1400" b="0" dirty="0">
                          <a:latin typeface="Times New Roman" pitchFamily="18" charset="0"/>
                          <a:cs typeface="Times New Roman" pitchFamily="18" charset="0"/>
                        </a:rPr>
                        <a:t>Exports</a:t>
                      </a:r>
                    </a:p>
                  </a:txBody>
                  <a:tcPr marL="68580" marR="68580" marT="0" marB="0" anchor="ctr"/>
                </a:tc>
                <a:tc>
                  <a:txBody>
                    <a:bodyPr/>
                    <a:lstStyle/>
                    <a:p>
                      <a:pPr marL="0" marR="0" algn="ctr">
                        <a:lnSpc>
                          <a:spcPct val="115000"/>
                        </a:lnSpc>
                        <a:spcBef>
                          <a:spcPts val="0"/>
                        </a:spcBef>
                        <a:spcAft>
                          <a:spcPts val="0"/>
                        </a:spcAft>
                      </a:pPr>
                      <a:r>
                        <a:rPr lang="en-US" sz="1400" b="0" dirty="0">
                          <a:latin typeface="Times New Roman" pitchFamily="18" charset="0"/>
                          <a:cs typeface="Times New Roman" pitchFamily="18" charset="0"/>
                        </a:rPr>
                        <a:t>Imports</a:t>
                      </a:r>
                    </a:p>
                  </a:txBody>
                  <a:tcPr marL="68580" marR="68580" marT="0" marB="0" anchor="ctr"/>
                </a:tc>
                <a:tc>
                  <a:txBody>
                    <a:bodyPr/>
                    <a:lstStyle/>
                    <a:p>
                      <a:pPr marL="0" marR="0" algn="ctr">
                        <a:lnSpc>
                          <a:spcPct val="115000"/>
                        </a:lnSpc>
                        <a:spcBef>
                          <a:spcPts val="0"/>
                        </a:spcBef>
                        <a:spcAft>
                          <a:spcPts val="0"/>
                        </a:spcAft>
                      </a:pPr>
                      <a:r>
                        <a:rPr lang="en-US" sz="1400" b="0" dirty="0">
                          <a:latin typeface="Times New Roman" pitchFamily="18" charset="0"/>
                          <a:cs typeface="Times New Roman" pitchFamily="18" charset="0"/>
                        </a:rPr>
                        <a:t>Exports</a:t>
                      </a:r>
                    </a:p>
                  </a:txBody>
                  <a:tcPr marL="68580" marR="68580" marT="0" marB="0" anchor="ctr"/>
                </a:tc>
                <a:tc>
                  <a:txBody>
                    <a:bodyPr/>
                    <a:lstStyle/>
                    <a:p>
                      <a:pPr marL="0" marR="0" algn="ctr">
                        <a:lnSpc>
                          <a:spcPct val="115000"/>
                        </a:lnSpc>
                        <a:spcBef>
                          <a:spcPts val="0"/>
                        </a:spcBef>
                        <a:spcAft>
                          <a:spcPts val="0"/>
                        </a:spcAft>
                      </a:pPr>
                      <a:r>
                        <a:rPr lang="en-US" sz="1400" b="0" dirty="0">
                          <a:latin typeface="Times New Roman" pitchFamily="18" charset="0"/>
                          <a:cs typeface="Times New Roman" pitchFamily="18" charset="0"/>
                        </a:rPr>
                        <a:t>Imports</a:t>
                      </a:r>
                    </a:p>
                  </a:txBody>
                  <a:tcPr marL="68580" marR="68580" marT="0" marB="0" anchor="ctr"/>
                </a:tc>
                <a:extLst>
                  <a:ext uri="{0D108BD9-81ED-4DB2-BD59-A6C34878D82A}">
                    <a16:rowId xmlns="" xmlns:a16="http://schemas.microsoft.com/office/drawing/2014/main" val="10002"/>
                  </a:ext>
                </a:extLst>
              </a:tr>
              <a:tr h="684532">
                <a:tc>
                  <a:txBody>
                    <a:bodyPr/>
                    <a:lstStyle/>
                    <a:p>
                      <a:pPr marL="0" marR="0" algn="ctr">
                        <a:lnSpc>
                          <a:spcPct val="115000"/>
                        </a:lnSpc>
                        <a:spcBef>
                          <a:spcPts val="0"/>
                        </a:spcBef>
                        <a:spcAft>
                          <a:spcPts val="0"/>
                        </a:spcAft>
                      </a:pPr>
                      <a:r>
                        <a:rPr lang="en-US" sz="1400" b="0" dirty="0">
                          <a:latin typeface="Times New Roman" pitchFamily="18" charset="0"/>
                          <a:cs typeface="Times New Roman" pitchFamily="18" charset="0"/>
                        </a:rPr>
                        <a:t>2014</a:t>
                      </a:r>
                    </a:p>
                  </a:txBody>
                  <a:tcPr marL="68580" marR="68580" marT="0" marB="0" anchor="ctr"/>
                </a:tc>
                <a:tc>
                  <a:txBody>
                    <a:bodyPr/>
                    <a:lstStyle/>
                    <a:p>
                      <a:pPr marL="0" marR="0" algn="ctr">
                        <a:lnSpc>
                          <a:spcPct val="115000"/>
                        </a:lnSpc>
                        <a:spcBef>
                          <a:spcPts val="0"/>
                        </a:spcBef>
                        <a:spcAft>
                          <a:spcPts val="0"/>
                        </a:spcAft>
                      </a:pPr>
                      <a:r>
                        <a:rPr lang="en-US" sz="1400" dirty="0">
                          <a:latin typeface="Times New Roman" pitchFamily="18" charset="0"/>
                          <a:cs typeface="Times New Roman" pitchFamily="18" charset="0"/>
                        </a:rPr>
                        <a:t>14.70</a:t>
                      </a:r>
                    </a:p>
                  </a:txBody>
                  <a:tcPr marL="68580" marR="68580" marT="0" marB="0" anchor="ctr"/>
                </a:tc>
                <a:tc>
                  <a:txBody>
                    <a:bodyPr/>
                    <a:lstStyle/>
                    <a:p>
                      <a:pPr marL="0" marR="0" algn="ctr">
                        <a:lnSpc>
                          <a:spcPct val="115000"/>
                        </a:lnSpc>
                        <a:spcBef>
                          <a:spcPts val="0"/>
                        </a:spcBef>
                        <a:spcAft>
                          <a:spcPts val="0"/>
                        </a:spcAft>
                      </a:pPr>
                      <a:r>
                        <a:rPr lang="en-US" sz="1400" dirty="0">
                          <a:latin typeface="Times New Roman" pitchFamily="18" charset="0"/>
                          <a:cs typeface="Times New Roman" pitchFamily="18" charset="0"/>
                        </a:rPr>
                        <a:t>14.24</a:t>
                      </a:r>
                    </a:p>
                  </a:txBody>
                  <a:tcPr marL="68580" marR="68580" marT="0" marB="0" anchor="ctr"/>
                </a:tc>
                <a:tc>
                  <a:txBody>
                    <a:bodyPr/>
                    <a:lstStyle/>
                    <a:p>
                      <a:pPr marL="0" marR="0" algn="ctr">
                        <a:lnSpc>
                          <a:spcPct val="115000"/>
                        </a:lnSpc>
                        <a:spcBef>
                          <a:spcPts val="0"/>
                        </a:spcBef>
                        <a:spcAft>
                          <a:spcPts val="0"/>
                        </a:spcAft>
                      </a:pPr>
                      <a:r>
                        <a:rPr lang="en-US" sz="1400" dirty="0">
                          <a:latin typeface="Times New Roman" pitchFamily="18" charset="0"/>
                          <a:cs typeface="Times New Roman" pitchFamily="18" charset="0"/>
                        </a:rPr>
                        <a:t>-</a:t>
                      </a:r>
                    </a:p>
                  </a:txBody>
                  <a:tcPr marL="68580" marR="68580" marT="0" marB="0" anchor="ctr"/>
                </a:tc>
                <a:tc>
                  <a:txBody>
                    <a:bodyPr/>
                    <a:lstStyle/>
                    <a:p>
                      <a:pPr marL="0" marR="0" algn="ctr">
                        <a:lnSpc>
                          <a:spcPct val="115000"/>
                        </a:lnSpc>
                        <a:spcBef>
                          <a:spcPts val="0"/>
                        </a:spcBef>
                        <a:spcAft>
                          <a:spcPts val="0"/>
                        </a:spcAft>
                      </a:pPr>
                      <a:r>
                        <a:rPr lang="en-US" sz="1400" dirty="0">
                          <a:latin typeface="Times New Roman" pitchFamily="18" charset="0"/>
                          <a:cs typeface="Times New Roman" pitchFamily="18" charset="0"/>
                        </a:rPr>
                        <a:t>-</a:t>
                      </a:r>
                    </a:p>
                  </a:txBody>
                  <a:tcPr marL="68580" marR="68580" marT="0" marB="0" anchor="ctr"/>
                </a:tc>
                <a:tc>
                  <a:txBody>
                    <a:bodyPr/>
                    <a:lstStyle/>
                    <a:p>
                      <a:pPr marL="0" marR="0" algn="ctr">
                        <a:lnSpc>
                          <a:spcPct val="115000"/>
                        </a:lnSpc>
                        <a:spcBef>
                          <a:spcPts val="0"/>
                        </a:spcBef>
                        <a:spcAft>
                          <a:spcPts val="0"/>
                        </a:spcAft>
                      </a:pPr>
                      <a:r>
                        <a:rPr lang="en-US" sz="1400">
                          <a:latin typeface="Times New Roman" pitchFamily="18" charset="0"/>
                          <a:cs typeface="Times New Roman" pitchFamily="18" charset="0"/>
                        </a:rPr>
                        <a:t>22.4</a:t>
                      </a:r>
                    </a:p>
                  </a:txBody>
                  <a:tcPr marL="68580" marR="68580" marT="0" marB="0" anchor="ctr"/>
                </a:tc>
                <a:tc>
                  <a:txBody>
                    <a:bodyPr/>
                    <a:lstStyle/>
                    <a:p>
                      <a:pPr marL="0" marR="0" algn="ctr">
                        <a:lnSpc>
                          <a:spcPct val="115000"/>
                        </a:lnSpc>
                        <a:spcBef>
                          <a:spcPts val="0"/>
                        </a:spcBef>
                        <a:spcAft>
                          <a:spcPts val="0"/>
                        </a:spcAft>
                      </a:pPr>
                      <a:r>
                        <a:rPr lang="en-US" sz="1400">
                          <a:latin typeface="Times New Roman" pitchFamily="18" charset="0"/>
                          <a:cs typeface="Times New Roman" pitchFamily="18" charset="0"/>
                        </a:rPr>
                        <a:t>15.2</a:t>
                      </a:r>
                    </a:p>
                  </a:txBody>
                  <a:tcPr marL="68580" marR="68580" marT="0" marB="0" anchor="ctr"/>
                </a:tc>
                <a:tc>
                  <a:txBody>
                    <a:bodyPr/>
                    <a:lstStyle/>
                    <a:p>
                      <a:pPr marL="0" marR="0" algn="ctr">
                        <a:lnSpc>
                          <a:spcPct val="115000"/>
                        </a:lnSpc>
                        <a:spcBef>
                          <a:spcPts val="0"/>
                        </a:spcBef>
                        <a:spcAft>
                          <a:spcPts val="0"/>
                        </a:spcAft>
                      </a:pPr>
                      <a:r>
                        <a:rPr lang="en-US" sz="1400" dirty="0">
                          <a:latin typeface="Times New Roman" pitchFamily="18" charset="0"/>
                          <a:cs typeface="Times New Roman" pitchFamily="18" charset="0"/>
                        </a:rPr>
                        <a:t>1.4</a:t>
                      </a:r>
                    </a:p>
                  </a:txBody>
                  <a:tcPr marL="68580" marR="68580" marT="0" marB="0" anchor="ctr"/>
                </a:tc>
                <a:tc>
                  <a:txBody>
                    <a:bodyPr/>
                    <a:lstStyle/>
                    <a:p>
                      <a:pPr marL="0" marR="0" algn="ctr">
                        <a:lnSpc>
                          <a:spcPct val="115000"/>
                        </a:lnSpc>
                        <a:spcBef>
                          <a:spcPts val="0"/>
                        </a:spcBef>
                        <a:spcAft>
                          <a:spcPts val="0"/>
                        </a:spcAft>
                      </a:pPr>
                      <a:r>
                        <a:rPr lang="en-US" sz="1400" dirty="0">
                          <a:latin typeface="Times New Roman" pitchFamily="18" charset="0"/>
                          <a:cs typeface="Times New Roman" pitchFamily="18" charset="0"/>
                        </a:rPr>
                        <a:t>2.4</a:t>
                      </a:r>
                    </a:p>
                  </a:txBody>
                  <a:tcPr marL="68580" marR="68580" marT="0" marB="0" anchor="ctr"/>
                </a:tc>
                <a:tc>
                  <a:txBody>
                    <a:bodyPr/>
                    <a:lstStyle/>
                    <a:p>
                      <a:pPr marL="0" marR="0" algn="ctr">
                        <a:lnSpc>
                          <a:spcPct val="115000"/>
                        </a:lnSpc>
                        <a:spcBef>
                          <a:spcPts val="0"/>
                        </a:spcBef>
                        <a:spcAft>
                          <a:spcPts val="0"/>
                        </a:spcAft>
                      </a:pPr>
                      <a:r>
                        <a:rPr lang="en-US" sz="1400" dirty="0">
                          <a:latin typeface="Times New Roman" pitchFamily="18" charset="0"/>
                          <a:cs typeface="Times New Roman" pitchFamily="18" charset="0"/>
                        </a:rPr>
                        <a:t>0.15</a:t>
                      </a:r>
                    </a:p>
                  </a:txBody>
                  <a:tcPr marL="68580" marR="68580" marT="0" marB="0" anchor="ctr"/>
                </a:tc>
                <a:tc>
                  <a:txBody>
                    <a:bodyPr/>
                    <a:lstStyle/>
                    <a:p>
                      <a:pPr marL="0" marR="0" algn="ctr">
                        <a:lnSpc>
                          <a:spcPct val="115000"/>
                        </a:lnSpc>
                        <a:spcBef>
                          <a:spcPts val="0"/>
                        </a:spcBef>
                        <a:spcAft>
                          <a:spcPts val="0"/>
                        </a:spcAft>
                      </a:pPr>
                      <a:r>
                        <a:rPr lang="en-US" sz="1400" dirty="0">
                          <a:latin typeface="Times New Roman" pitchFamily="18" charset="0"/>
                          <a:cs typeface="Times New Roman" pitchFamily="18" charset="0"/>
                        </a:rPr>
                        <a:t>0.4</a:t>
                      </a:r>
                    </a:p>
                  </a:txBody>
                  <a:tcPr marL="68580" marR="68580" marT="0" marB="0" anchor="ctr"/>
                </a:tc>
                <a:extLst>
                  <a:ext uri="{0D108BD9-81ED-4DB2-BD59-A6C34878D82A}">
                    <a16:rowId xmlns="" xmlns:a16="http://schemas.microsoft.com/office/drawing/2014/main" val="10003"/>
                  </a:ext>
                </a:extLst>
              </a:tr>
              <a:tr h="684532">
                <a:tc>
                  <a:txBody>
                    <a:bodyPr/>
                    <a:lstStyle/>
                    <a:p>
                      <a:pPr marL="0" marR="0" algn="ctr">
                        <a:lnSpc>
                          <a:spcPct val="115000"/>
                        </a:lnSpc>
                        <a:spcBef>
                          <a:spcPts val="0"/>
                        </a:spcBef>
                        <a:spcAft>
                          <a:spcPts val="0"/>
                        </a:spcAft>
                      </a:pPr>
                      <a:r>
                        <a:rPr lang="en-US" sz="1400" b="0" dirty="0">
                          <a:latin typeface="Times New Roman" pitchFamily="18" charset="0"/>
                          <a:cs typeface="Times New Roman" pitchFamily="18" charset="0"/>
                        </a:rPr>
                        <a:t>2015</a:t>
                      </a:r>
                    </a:p>
                  </a:txBody>
                  <a:tcPr marL="68580" marR="68580" marT="0" marB="0" anchor="ctr"/>
                </a:tc>
                <a:tc>
                  <a:txBody>
                    <a:bodyPr/>
                    <a:lstStyle/>
                    <a:p>
                      <a:pPr marL="0" marR="0" algn="ctr">
                        <a:lnSpc>
                          <a:spcPct val="115000"/>
                        </a:lnSpc>
                        <a:spcBef>
                          <a:spcPts val="0"/>
                        </a:spcBef>
                        <a:spcAft>
                          <a:spcPts val="0"/>
                        </a:spcAft>
                      </a:pPr>
                      <a:r>
                        <a:rPr lang="en-US" sz="1400" dirty="0">
                          <a:latin typeface="Times New Roman" pitchFamily="18" charset="0"/>
                          <a:cs typeface="Times New Roman" pitchFamily="18" charset="0"/>
                        </a:rPr>
                        <a:t>17.13</a:t>
                      </a:r>
                    </a:p>
                  </a:txBody>
                  <a:tcPr marL="68580" marR="68580" marT="0" marB="0" anchor="ctr"/>
                </a:tc>
                <a:tc>
                  <a:txBody>
                    <a:bodyPr/>
                    <a:lstStyle/>
                    <a:p>
                      <a:pPr marL="0" marR="0" algn="ctr">
                        <a:lnSpc>
                          <a:spcPct val="115000"/>
                        </a:lnSpc>
                        <a:spcBef>
                          <a:spcPts val="0"/>
                        </a:spcBef>
                        <a:spcAft>
                          <a:spcPts val="0"/>
                        </a:spcAft>
                      </a:pPr>
                      <a:r>
                        <a:rPr lang="en-US" sz="1400" b="1" dirty="0">
                          <a:latin typeface="Times New Roman" pitchFamily="18" charset="0"/>
                          <a:cs typeface="Times New Roman" pitchFamily="18" charset="0"/>
                        </a:rPr>
                        <a:t>17.02</a:t>
                      </a:r>
                    </a:p>
                  </a:txBody>
                  <a:tcPr marL="68580" marR="68580" marT="0" marB="0" anchor="ctr"/>
                </a:tc>
                <a:tc>
                  <a:txBody>
                    <a:bodyPr/>
                    <a:lstStyle/>
                    <a:p>
                      <a:pPr marL="0" marR="0" algn="ctr">
                        <a:lnSpc>
                          <a:spcPct val="115000"/>
                        </a:lnSpc>
                        <a:spcBef>
                          <a:spcPts val="0"/>
                        </a:spcBef>
                        <a:spcAft>
                          <a:spcPts val="0"/>
                        </a:spcAft>
                      </a:pPr>
                      <a:r>
                        <a:rPr lang="en-US" sz="1400" dirty="0">
                          <a:latin typeface="Times New Roman" pitchFamily="18" charset="0"/>
                          <a:cs typeface="Times New Roman" pitchFamily="18" charset="0"/>
                        </a:rPr>
                        <a:t>1.53</a:t>
                      </a:r>
                    </a:p>
                  </a:txBody>
                  <a:tcPr marL="68580" marR="68580" marT="0" marB="0" anchor="ctr"/>
                </a:tc>
                <a:tc>
                  <a:txBody>
                    <a:bodyPr/>
                    <a:lstStyle/>
                    <a:p>
                      <a:pPr marL="0" marR="0" algn="ctr">
                        <a:lnSpc>
                          <a:spcPct val="115000"/>
                        </a:lnSpc>
                        <a:spcBef>
                          <a:spcPts val="0"/>
                        </a:spcBef>
                        <a:spcAft>
                          <a:spcPts val="0"/>
                        </a:spcAft>
                      </a:pPr>
                      <a:r>
                        <a:rPr lang="en-US" sz="1400" dirty="0">
                          <a:latin typeface="Times New Roman" pitchFamily="18" charset="0"/>
                          <a:cs typeface="Times New Roman" pitchFamily="18" charset="0"/>
                        </a:rPr>
                        <a:t>0.92</a:t>
                      </a:r>
                    </a:p>
                  </a:txBody>
                  <a:tcPr marL="68580" marR="68580" marT="0" marB="0" anchor="ctr"/>
                </a:tc>
                <a:tc>
                  <a:txBody>
                    <a:bodyPr/>
                    <a:lstStyle/>
                    <a:p>
                      <a:pPr marL="0" marR="0" algn="ctr">
                        <a:lnSpc>
                          <a:spcPct val="115000"/>
                        </a:lnSpc>
                        <a:spcBef>
                          <a:spcPts val="0"/>
                        </a:spcBef>
                        <a:spcAft>
                          <a:spcPts val="0"/>
                        </a:spcAft>
                      </a:pPr>
                      <a:r>
                        <a:rPr lang="en-US" sz="1400" dirty="0">
                          <a:latin typeface="Times New Roman" pitchFamily="18" charset="0"/>
                          <a:cs typeface="Times New Roman" pitchFamily="18" charset="0"/>
                        </a:rPr>
                        <a:t>24.7</a:t>
                      </a:r>
                    </a:p>
                  </a:txBody>
                  <a:tcPr marL="68580" marR="68580" marT="0" marB="0" anchor="ctr"/>
                </a:tc>
                <a:tc>
                  <a:txBody>
                    <a:bodyPr/>
                    <a:lstStyle/>
                    <a:p>
                      <a:pPr marL="0" marR="0" algn="ctr">
                        <a:lnSpc>
                          <a:spcPct val="115000"/>
                        </a:lnSpc>
                        <a:spcBef>
                          <a:spcPts val="0"/>
                        </a:spcBef>
                        <a:spcAft>
                          <a:spcPts val="0"/>
                        </a:spcAft>
                      </a:pPr>
                      <a:r>
                        <a:rPr lang="en-US" sz="1400">
                          <a:latin typeface="Times New Roman" pitchFamily="18" charset="0"/>
                          <a:cs typeface="Times New Roman" pitchFamily="18" charset="0"/>
                        </a:rPr>
                        <a:t>18.1</a:t>
                      </a:r>
                    </a:p>
                  </a:txBody>
                  <a:tcPr marL="68580" marR="68580" marT="0" marB="0" anchor="ctr"/>
                </a:tc>
                <a:tc>
                  <a:txBody>
                    <a:bodyPr/>
                    <a:lstStyle/>
                    <a:p>
                      <a:pPr marL="0" marR="0" algn="ctr">
                        <a:lnSpc>
                          <a:spcPct val="115000"/>
                        </a:lnSpc>
                        <a:spcBef>
                          <a:spcPts val="0"/>
                        </a:spcBef>
                        <a:spcAft>
                          <a:spcPts val="0"/>
                        </a:spcAft>
                      </a:pPr>
                      <a:r>
                        <a:rPr lang="en-US" sz="1400" dirty="0">
                          <a:latin typeface="Times New Roman" pitchFamily="18" charset="0"/>
                          <a:cs typeface="Times New Roman" pitchFamily="18" charset="0"/>
                        </a:rPr>
                        <a:t>1.3</a:t>
                      </a:r>
                    </a:p>
                  </a:txBody>
                  <a:tcPr marL="68580" marR="68580" marT="0" marB="0" anchor="ctr"/>
                </a:tc>
                <a:tc>
                  <a:txBody>
                    <a:bodyPr/>
                    <a:lstStyle/>
                    <a:p>
                      <a:pPr marL="0" marR="0" algn="ctr">
                        <a:lnSpc>
                          <a:spcPct val="115000"/>
                        </a:lnSpc>
                        <a:spcBef>
                          <a:spcPts val="0"/>
                        </a:spcBef>
                        <a:spcAft>
                          <a:spcPts val="0"/>
                        </a:spcAft>
                      </a:pPr>
                      <a:r>
                        <a:rPr lang="en-US" sz="1400" dirty="0">
                          <a:latin typeface="Times New Roman" pitchFamily="18" charset="0"/>
                          <a:cs typeface="Times New Roman" pitchFamily="18" charset="0"/>
                        </a:rPr>
                        <a:t>2.6</a:t>
                      </a:r>
                    </a:p>
                  </a:txBody>
                  <a:tcPr marL="68580" marR="68580" marT="0" marB="0" anchor="ctr"/>
                </a:tc>
                <a:tc>
                  <a:txBody>
                    <a:bodyPr/>
                    <a:lstStyle/>
                    <a:p>
                      <a:pPr marL="0" marR="0" algn="ctr">
                        <a:lnSpc>
                          <a:spcPct val="115000"/>
                        </a:lnSpc>
                        <a:spcBef>
                          <a:spcPts val="0"/>
                        </a:spcBef>
                        <a:spcAft>
                          <a:spcPts val="0"/>
                        </a:spcAft>
                      </a:pPr>
                      <a:r>
                        <a:rPr lang="en-US" sz="1400" dirty="0">
                          <a:latin typeface="Times New Roman" pitchFamily="18" charset="0"/>
                          <a:cs typeface="Times New Roman" pitchFamily="18" charset="0"/>
                        </a:rPr>
                        <a:t>0.15</a:t>
                      </a:r>
                    </a:p>
                  </a:txBody>
                  <a:tcPr marL="68580" marR="68580" marT="0" marB="0" anchor="ctr"/>
                </a:tc>
                <a:tc>
                  <a:txBody>
                    <a:bodyPr/>
                    <a:lstStyle/>
                    <a:p>
                      <a:pPr marL="0" marR="0" algn="ctr">
                        <a:lnSpc>
                          <a:spcPct val="115000"/>
                        </a:lnSpc>
                        <a:spcBef>
                          <a:spcPts val="0"/>
                        </a:spcBef>
                        <a:spcAft>
                          <a:spcPts val="0"/>
                        </a:spcAft>
                      </a:pPr>
                      <a:r>
                        <a:rPr lang="en-US" sz="1400" dirty="0">
                          <a:latin typeface="Times New Roman" pitchFamily="18" charset="0"/>
                          <a:cs typeface="Times New Roman" pitchFamily="18" charset="0"/>
                        </a:rPr>
                        <a:t>0.57</a:t>
                      </a:r>
                    </a:p>
                  </a:txBody>
                  <a:tcPr marL="68580" marR="68580" marT="0" marB="0" anchor="ctr"/>
                </a:tc>
                <a:extLst>
                  <a:ext uri="{0D108BD9-81ED-4DB2-BD59-A6C34878D82A}">
                    <a16:rowId xmlns="" xmlns:a16="http://schemas.microsoft.com/office/drawing/2014/main" val="10004"/>
                  </a:ext>
                </a:extLst>
              </a:tr>
              <a:tr h="684532">
                <a:tc>
                  <a:txBody>
                    <a:bodyPr/>
                    <a:lstStyle/>
                    <a:p>
                      <a:pPr marL="0" marR="0" algn="ctr">
                        <a:lnSpc>
                          <a:spcPct val="115000"/>
                        </a:lnSpc>
                        <a:spcBef>
                          <a:spcPts val="0"/>
                        </a:spcBef>
                        <a:spcAft>
                          <a:spcPts val="0"/>
                        </a:spcAft>
                      </a:pPr>
                      <a:r>
                        <a:rPr lang="en-US" sz="1400" b="0" dirty="0">
                          <a:latin typeface="Times New Roman" pitchFamily="18" charset="0"/>
                          <a:cs typeface="Times New Roman" pitchFamily="18" charset="0"/>
                        </a:rPr>
                        <a:t>2016</a:t>
                      </a:r>
                    </a:p>
                  </a:txBody>
                  <a:tcPr marL="68580" marR="68580" marT="0" marB="0" anchor="ctr"/>
                </a:tc>
                <a:tc>
                  <a:txBody>
                    <a:bodyPr/>
                    <a:lstStyle/>
                    <a:p>
                      <a:pPr marL="0" marR="0" algn="ctr">
                        <a:lnSpc>
                          <a:spcPct val="115000"/>
                        </a:lnSpc>
                        <a:spcBef>
                          <a:spcPts val="0"/>
                        </a:spcBef>
                        <a:spcAft>
                          <a:spcPts val="0"/>
                        </a:spcAft>
                      </a:pPr>
                      <a:r>
                        <a:rPr lang="en-US" sz="1400" b="1" dirty="0">
                          <a:latin typeface="Times New Roman" pitchFamily="18" charset="0"/>
                          <a:cs typeface="Times New Roman" pitchFamily="18" charset="0"/>
                        </a:rPr>
                        <a:t>17.71</a:t>
                      </a:r>
                    </a:p>
                  </a:txBody>
                  <a:tcPr marL="68580" marR="68580" marT="0" marB="0" anchor="ctr"/>
                </a:tc>
                <a:tc>
                  <a:txBody>
                    <a:bodyPr/>
                    <a:lstStyle/>
                    <a:p>
                      <a:pPr marL="0" marR="0" algn="ctr">
                        <a:lnSpc>
                          <a:spcPct val="115000"/>
                        </a:lnSpc>
                        <a:spcBef>
                          <a:spcPts val="0"/>
                        </a:spcBef>
                        <a:spcAft>
                          <a:spcPts val="0"/>
                        </a:spcAft>
                      </a:pPr>
                      <a:r>
                        <a:rPr lang="en-US" sz="1400" dirty="0">
                          <a:latin typeface="Times New Roman" pitchFamily="18" charset="0"/>
                          <a:cs typeface="Times New Roman" pitchFamily="18" charset="0"/>
                        </a:rPr>
                        <a:t>15.74</a:t>
                      </a:r>
                    </a:p>
                  </a:txBody>
                  <a:tcPr marL="68580" marR="68580" marT="0" marB="0" anchor="ctr"/>
                </a:tc>
                <a:tc>
                  <a:txBody>
                    <a:bodyPr/>
                    <a:lstStyle/>
                    <a:p>
                      <a:pPr marL="0" marR="0" algn="ctr">
                        <a:lnSpc>
                          <a:spcPct val="115000"/>
                        </a:lnSpc>
                        <a:spcBef>
                          <a:spcPts val="0"/>
                        </a:spcBef>
                        <a:spcAft>
                          <a:spcPts val="0"/>
                        </a:spcAft>
                      </a:pPr>
                      <a:r>
                        <a:rPr lang="en-US" sz="1400" b="1" dirty="0">
                          <a:latin typeface="Times New Roman" pitchFamily="18" charset="0"/>
                          <a:cs typeface="Times New Roman" pitchFamily="18" charset="0"/>
                        </a:rPr>
                        <a:t>1.57</a:t>
                      </a:r>
                    </a:p>
                  </a:txBody>
                  <a:tcPr marL="68580" marR="68580" marT="0" marB="0" anchor="ctr"/>
                </a:tc>
                <a:tc>
                  <a:txBody>
                    <a:bodyPr/>
                    <a:lstStyle/>
                    <a:p>
                      <a:pPr marL="0" marR="0" algn="ctr">
                        <a:lnSpc>
                          <a:spcPct val="115000"/>
                        </a:lnSpc>
                        <a:spcBef>
                          <a:spcPts val="0"/>
                        </a:spcBef>
                        <a:spcAft>
                          <a:spcPts val="0"/>
                        </a:spcAft>
                      </a:pPr>
                      <a:r>
                        <a:rPr lang="en-US" sz="1400" b="1" dirty="0">
                          <a:latin typeface="Times New Roman" pitchFamily="18" charset="0"/>
                          <a:cs typeface="Times New Roman" pitchFamily="18" charset="0"/>
                        </a:rPr>
                        <a:t>0.94</a:t>
                      </a:r>
                    </a:p>
                  </a:txBody>
                  <a:tcPr marL="68580" marR="68580" marT="0" marB="0" anchor="ctr"/>
                </a:tc>
                <a:tc>
                  <a:txBody>
                    <a:bodyPr/>
                    <a:lstStyle/>
                    <a:p>
                      <a:pPr marL="0" marR="0" algn="ctr">
                        <a:lnSpc>
                          <a:spcPct val="115000"/>
                        </a:lnSpc>
                        <a:spcBef>
                          <a:spcPts val="0"/>
                        </a:spcBef>
                        <a:spcAft>
                          <a:spcPts val="0"/>
                        </a:spcAft>
                      </a:pPr>
                      <a:r>
                        <a:rPr lang="en-US" sz="1400" b="1" dirty="0">
                          <a:latin typeface="Times New Roman" pitchFamily="18" charset="0"/>
                          <a:cs typeface="Times New Roman" pitchFamily="18" charset="0"/>
                        </a:rPr>
                        <a:t>26.8</a:t>
                      </a:r>
                    </a:p>
                  </a:txBody>
                  <a:tcPr marL="68580" marR="68580" marT="0" marB="0" anchor="ctr"/>
                </a:tc>
                <a:tc>
                  <a:txBody>
                    <a:bodyPr/>
                    <a:lstStyle/>
                    <a:p>
                      <a:pPr marL="0" marR="0" algn="ctr">
                        <a:lnSpc>
                          <a:spcPct val="115000"/>
                        </a:lnSpc>
                        <a:spcBef>
                          <a:spcPts val="0"/>
                        </a:spcBef>
                        <a:spcAft>
                          <a:spcPts val="0"/>
                        </a:spcAft>
                      </a:pPr>
                      <a:r>
                        <a:rPr lang="en-US" sz="1400" b="1" dirty="0">
                          <a:latin typeface="Times New Roman" pitchFamily="18" charset="0"/>
                          <a:cs typeface="Times New Roman" pitchFamily="18" charset="0"/>
                        </a:rPr>
                        <a:t>20.3</a:t>
                      </a:r>
                    </a:p>
                  </a:txBody>
                  <a:tcPr marL="68580" marR="68580" marT="0" marB="0" anchor="ctr"/>
                </a:tc>
                <a:tc>
                  <a:txBody>
                    <a:bodyPr/>
                    <a:lstStyle/>
                    <a:p>
                      <a:pPr marL="0" marR="0" algn="ctr">
                        <a:lnSpc>
                          <a:spcPct val="115000"/>
                        </a:lnSpc>
                        <a:spcBef>
                          <a:spcPts val="0"/>
                        </a:spcBef>
                        <a:spcAft>
                          <a:spcPts val="0"/>
                        </a:spcAft>
                      </a:pPr>
                      <a:r>
                        <a:rPr lang="en-US" sz="1400" b="1" dirty="0">
                          <a:latin typeface="Times New Roman" pitchFamily="18" charset="0"/>
                          <a:cs typeface="Times New Roman" pitchFamily="18" charset="0"/>
                        </a:rPr>
                        <a:t>1.4</a:t>
                      </a:r>
                    </a:p>
                  </a:txBody>
                  <a:tcPr marL="68580" marR="68580" marT="0" marB="0" anchor="ctr"/>
                </a:tc>
                <a:tc>
                  <a:txBody>
                    <a:bodyPr/>
                    <a:lstStyle/>
                    <a:p>
                      <a:pPr marL="0" marR="0" algn="ctr">
                        <a:lnSpc>
                          <a:spcPct val="115000"/>
                        </a:lnSpc>
                        <a:spcBef>
                          <a:spcPts val="0"/>
                        </a:spcBef>
                        <a:spcAft>
                          <a:spcPts val="0"/>
                        </a:spcAft>
                      </a:pPr>
                      <a:r>
                        <a:rPr lang="en-US" sz="1400" b="1" dirty="0">
                          <a:latin typeface="Times New Roman" pitchFamily="18" charset="0"/>
                          <a:cs typeface="Times New Roman" pitchFamily="18" charset="0"/>
                        </a:rPr>
                        <a:t>2.8</a:t>
                      </a:r>
                    </a:p>
                  </a:txBody>
                  <a:tcPr marL="68580" marR="68580" marT="0" marB="0" anchor="ctr"/>
                </a:tc>
                <a:tc>
                  <a:txBody>
                    <a:bodyPr/>
                    <a:lstStyle/>
                    <a:p>
                      <a:pPr marL="0" marR="0" algn="ctr">
                        <a:lnSpc>
                          <a:spcPct val="115000"/>
                        </a:lnSpc>
                        <a:spcBef>
                          <a:spcPts val="0"/>
                        </a:spcBef>
                        <a:spcAft>
                          <a:spcPts val="0"/>
                        </a:spcAft>
                      </a:pPr>
                      <a:r>
                        <a:rPr lang="en-US" sz="1400" b="1" dirty="0">
                          <a:latin typeface="Times New Roman" pitchFamily="18" charset="0"/>
                          <a:cs typeface="Times New Roman" pitchFamily="18" charset="0"/>
                        </a:rPr>
                        <a:t>0.17</a:t>
                      </a:r>
                    </a:p>
                  </a:txBody>
                  <a:tcPr marL="68580" marR="68580" marT="0" marB="0" anchor="ctr"/>
                </a:tc>
                <a:tc>
                  <a:txBody>
                    <a:bodyPr/>
                    <a:lstStyle/>
                    <a:p>
                      <a:pPr marL="0" marR="0" algn="ctr">
                        <a:lnSpc>
                          <a:spcPct val="115000"/>
                        </a:lnSpc>
                        <a:spcBef>
                          <a:spcPts val="0"/>
                        </a:spcBef>
                        <a:spcAft>
                          <a:spcPts val="0"/>
                        </a:spcAft>
                      </a:pPr>
                      <a:r>
                        <a:rPr lang="en-US" sz="1400" b="1" dirty="0">
                          <a:latin typeface="Times New Roman" pitchFamily="18" charset="0"/>
                          <a:cs typeface="Times New Roman" pitchFamily="18" charset="0"/>
                        </a:rPr>
                        <a:t>0.73</a:t>
                      </a:r>
                    </a:p>
                  </a:txBody>
                  <a:tcPr marL="68580" marR="68580" marT="0" marB="0" anchor="ctr"/>
                </a:tc>
                <a:extLst>
                  <a:ext uri="{0D108BD9-81ED-4DB2-BD59-A6C34878D82A}">
                    <a16:rowId xmlns="" xmlns:a16="http://schemas.microsoft.com/office/drawing/2014/main" val="10005"/>
                  </a:ext>
                </a:extLst>
              </a:tr>
              <a:tr h="658104">
                <a:tc gridSpan="7">
                  <a:txBody>
                    <a:bodyPr/>
                    <a:lstStyle/>
                    <a:p>
                      <a:pPr marL="0" marR="0" algn="l">
                        <a:lnSpc>
                          <a:spcPct val="115000"/>
                        </a:lnSpc>
                        <a:spcBef>
                          <a:spcPts val="0"/>
                        </a:spcBef>
                        <a:spcAft>
                          <a:spcPts val="0"/>
                        </a:spcAft>
                      </a:pPr>
                      <a:r>
                        <a:rPr lang="en-US" sz="1100" b="1" i="1" dirty="0">
                          <a:latin typeface="Times New Roman" pitchFamily="18" charset="0"/>
                          <a:cs typeface="Times New Roman" pitchFamily="18" charset="0"/>
                        </a:rPr>
                        <a:t>Source: </a:t>
                      </a:r>
                    </a:p>
                    <a:p>
                      <a:pPr marL="0" marR="0" algn="l">
                        <a:lnSpc>
                          <a:spcPct val="115000"/>
                        </a:lnSpc>
                        <a:spcBef>
                          <a:spcPts val="0"/>
                        </a:spcBef>
                        <a:spcAft>
                          <a:spcPts val="0"/>
                        </a:spcAft>
                      </a:pPr>
                      <a:r>
                        <a:rPr lang="en-US" sz="1100" b="1" i="1" dirty="0">
                          <a:latin typeface="Times New Roman" pitchFamily="18" charset="0"/>
                          <a:cs typeface="Times New Roman" pitchFamily="18" charset="0"/>
                        </a:rPr>
                        <a:t>India-European Union</a:t>
                      </a:r>
                      <a:r>
                        <a:rPr lang="en-US" sz="1100" b="1" i="1" baseline="0" dirty="0">
                          <a:latin typeface="Times New Roman" pitchFamily="18" charset="0"/>
                          <a:cs typeface="Times New Roman" pitchFamily="18" charset="0"/>
                        </a:rPr>
                        <a:t> : </a:t>
                      </a:r>
                      <a:r>
                        <a:rPr lang="en-US" sz="1100" b="1" i="1" dirty="0">
                          <a:latin typeface="Times New Roman" pitchFamily="18" charset="0"/>
                          <a:cs typeface="Times New Roman" pitchFamily="18" charset="0"/>
                        </a:rPr>
                        <a:t> European Commission</a:t>
                      </a:r>
                    </a:p>
                    <a:p>
                      <a:pPr marL="0" marR="0" algn="l">
                        <a:lnSpc>
                          <a:spcPct val="115000"/>
                        </a:lnSpc>
                        <a:spcBef>
                          <a:spcPts val="0"/>
                        </a:spcBef>
                        <a:spcAft>
                          <a:spcPts val="0"/>
                        </a:spcAft>
                      </a:pPr>
                      <a:r>
                        <a:rPr lang="en-US" sz="1100" b="1" i="1" dirty="0">
                          <a:latin typeface="Times New Roman" pitchFamily="18" charset="0"/>
                          <a:cs typeface="Times New Roman" pitchFamily="18" charset="0"/>
                        </a:rPr>
                        <a:t>India-China,</a:t>
                      </a:r>
                      <a:r>
                        <a:rPr lang="en-US" sz="1100" b="1" i="1" baseline="0" dirty="0">
                          <a:latin typeface="Times New Roman" pitchFamily="18" charset="0"/>
                          <a:cs typeface="Times New Roman" pitchFamily="18" charset="0"/>
                        </a:rPr>
                        <a:t> </a:t>
                      </a:r>
                      <a:r>
                        <a:rPr lang="en-US" sz="1100" b="1" i="1" dirty="0">
                          <a:latin typeface="Times New Roman" pitchFamily="18" charset="0"/>
                          <a:cs typeface="Times New Roman" pitchFamily="18" charset="0"/>
                        </a:rPr>
                        <a:t>India- Australia &amp; India- New Zealand:</a:t>
                      </a:r>
                      <a:r>
                        <a:rPr lang="en-US" sz="1100" b="1" i="1" baseline="0" dirty="0">
                          <a:latin typeface="Times New Roman" pitchFamily="18" charset="0"/>
                          <a:cs typeface="Times New Roman" pitchFamily="18" charset="0"/>
                        </a:rPr>
                        <a:t> International Trade Centre (ITC)</a:t>
                      </a:r>
                      <a:endParaRPr lang="en-US" sz="1100" b="1" i="1" dirty="0">
                        <a:latin typeface="Times New Roman" pitchFamily="18" charset="0"/>
                        <a:cs typeface="Times New Roman" pitchFamily="18" charset="0"/>
                      </a:endParaRPr>
                    </a:p>
                    <a:p>
                      <a:pPr marL="0" marR="0" algn="l">
                        <a:lnSpc>
                          <a:spcPct val="115000"/>
                        </a:lnSpc>
                        <a:spcBef>
                          <a:spcPts val="0"/>
                        </a:spcBef>
                        <a:spcAft>
                          <a:spcPts val="0"/>
                        </a:spcAft>
                      </a:pPr>
                      <a:r>
                        <a:rPr lang="en-US" sz="1100" b="1" i="1" dirty="0">
                          <a:latin typeface="Times New Roman" pitchFamily="18" charset="0"/>
                          <a:cs typeface="Times New Roman" pitchFamily="18" charset="0"/>
                        </a:rPr>
                        <a:t>India-USA</a:t>
                      </a:r>
                      <a:r>
                        <a:rPr lang="en-US" sz="1100" b="1" i="1" baseline="0" dirty="0">
                          <a:latin typeface="Times New Roman" pitchFamily="18" charset="0"/>
                          <a:cs typeface="Times New Roman" pitchFamily="18" charset="0"/>
                        </a:rPr>
                        <a:t> : </a:t>
                      </a:r>
                      <a:r>
                        <a:rPr lang="en-US" sz="1100" b="1" i="1" dirty="0">
                          <a:latin typeface="Times New Roman" pitchFamily="18" charset="0"/>
                          <a:cs typeface="Times New Roman" pitchFamily="18" charset="0"/>
                        </a:rPr>
                        <a:t>Office of the United States Trade Representative </a:t>
                      </a:r>
                    </a:p>
                    <a:p>
                      <a:pPr marL="0" marR="0" algn="l">
                        <a:lnSpc>
                          <a:spcPct val="115000"/>
                        </a:lnSpc>
                        <a:spcBef>
                          <a:spcPts val="0"/>
                        </a:spcBef>
                        <a:spcAft>
                          <a:spcPts val="0"/>
                        </a:spcAft>
                      </a:pPr>
                      <a:endParaRPr lang="en-US" sz="1100" b="1" i="1" dirty="0">
                        <a:latin typeface="Times New Roman" pitchFamily="18" charset="0"/>
                        <a:cs typeface="Times New Roman" pitchFamily="18" charset="0"/>
                      </a:endParaRPr>
                    </a:p>
                  </a:txBody>
                  <a:tcPr marL="68580" marR="68580" marT="0" marB="0"/>
                </a:tc>
                <a:tc hMerge="1">
                  <a:txBody>
                    <a:bodyPr/>
                    <a:lstStyle/>
                    <a:p>
                      <a:pPr marL="0" marR="0" algn="ctr">
                        <a:lnSpc>
                          <a:spcPct val="115000"/>
                        </a:lnSpc>
                        <a:spcBef>
                          <a:spcPts val="0"/>
                        </a:spcBef>
                        <a:spcAft>
                          <a:spcPts val="0"/>
                        </a:spcAft>
                      </a:pPr>
                      <a:endParaRPr lang="en-US" sz="1400">
                        <a:latin typeface="Times New Roman" pitchFamily="18" charset="0"/>
                        <a:cs typeface="Times New Roman" pitchFamily="18" charset="0"/>
                      </a:endParaRPr>
                    </a:p>
                  </a:txBody>
                  <a:tcPr marL="68580" marR="68580" marT="0" marB="0"/>
                </a:tc>
                <a:tc hMerge="1">
                  <a:txBody>
                    <a:bodyPr/>
                    <a:lstStyle/>
                    <a:p>
                      <a:pPr marL="0" marR="0" algn="ctr">
                        <a:lnSpc>
                          <a:spcPct val="115000"/>
                        </a:lnSpc>
                        <a:spcBef>
                          <a:spcPts val="0"/>
                        </a:spcBef>
                        <a:spcAft>
                          <a:spcPts val="0"/>
                        </a:spcAft>
                      </a:pPr>
                      <a:endParaRPr lang="en-US" sz="1400">
                        <a:latin typeface="Times New Roman" pitchFamily="18" charset="0"/>
                        <a:cs typeface="Times New Roman"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pPr marL="0" marR="0" algn="ctr">
                        <a:lnSpc>
                          <a:spcPct val="115000"/>
                        </a:lnSpc>
                        <a:spcBef>
                          <a:spcPts val="0"/>
                        </a:spcBef>
                        <a:spcAft>
                          <a:spcPts val="0"/>
                        </a:spcAft>
                      </a:pPr>
                      <a:endParaRPr lang="en-US" sz="1400">
                        <a:latin typeface="Times New Roman" pitchFamily="18" charset="0"/>
                        <a:cs typeface="Times New Roman" pitchFamily="18" charset="0"/>
                      </a:endParaRPr>
                    </a:p>
                  </a:txBody>
                  <a:tcPr marL="68580" marR="68580" marT="0" marB="0"/>
                </a:tc>
                <a:tc hMerge="1">
                  <a:txBody>
                    <a:bodyPr/>
                    <a:lstStyle/>
                    <a:p>
                      <a:pPr marL="0" marR="0" algn="ctr">
                        <a:lnSpc>
                          <a:spcPct val="115000"/>
                        </a:lnSpc>
                        <a:spcBef>
                          <a:spcPts val="0"/>
                        </a:spcBef>
                        <a:spcAft>
                          <a:spcPts val="0"/>
                        </a:spcAft>
                      </a:pPr>
                      <a:endParaRPr lang="en-US" sz="1400" dirty="0">
                        <a:latin typeface="Times New Roman" pitchFamily="18" charset="0"/>
                        <a:cs typeface="Times New Roman" pitchFamily="18" charset="0"/>
                      </a:endParaRPr>
                    </a:p>
                  </a:txBody>
                  <a:tcPr marL="68580" marR="68580" marT="0" marB="0"/>
                </a:tc>
                <a:tc>
                  <a:txBody>
                    <a:bodyPr/>
                    <a:lstStyle/>
                    <a:p>
                      <a:pPr marL="0" marR="0" algn="l">
                        <a:lnSpc>
                          <a:spcPct val="115000"/>
                        </a:lnSpc>
                        <a:spcBef>
                          <a:spcPts val="0"/>
                        </a:spcBef>
                        <a:spcAft>
                          <a:spcPts val="0"/>
                        </a:spcAft>
                      </a:pPr>
                      <a:endParaRPr lang="en-US" sz="1100" b="1" i="1" dirty="0">
                        <a:latin typeface="Times New Roman" pitchFamily="18" charset="0"/>
                        <a:cs typeface="Times New Roman" pitchFamily="18" charset="0"/>
                      </a:endParaRPr>
                    </a:p>
                  </a:txBody>
                  <a:tcPr marL="68580" marR="68580" marT="0" marB="0"/>
                </a:tc>
                <a:tc>
                  <a:txBody>
                    <a:bodyPr/>
                    <a:lstStyle/>
                    <a:p>
                      <a:pPr marL="0" marR="0" algn="l">
                        <a:lnSpc>
                          <a:spcPct val="115000"/>
                        </a:lnSpc>
                        <a:spcBef>
                          <a:spcPts val="0"/>
                        </a:spcBef>
                        <a:spcAft>
                          <a:spcPts val="0"/>
                        </a:spcAft>
                      </a:pPr>
                      <a:endParaRPr lang="en-US" sz="1100" b="1" i="1" dirty="0">
                        <a:latin typeface="Times New Roman" pitchFamily="18" charset="0"/>
                        <a:cs typeface="Times New Roman" pitchFamily="18" charset="0"/>
                      </a:endParaRPr>
                    </a:p>
                  </a:txBody>
                  <a:tcPr marL="68580" marR="68580" marT="0" marB="0"/>
                </a:tc>
                <a:tc>
                  <a:txBody>
                    <a:bodyPr/>
                    <a:lstStyle/>
                    <a:p>
                      <a:pPr marL="0" marR="0" algn="l">
                        <a:lnSpc>
                          <a:spcPct val="115000"/>
                        </a:lnSpc>
                        <a:spcBef>
                          <a:spcPts val="0"/>
                        </a:spcBef>
                        <a:spcAft>
                          <a:spcPts val="0"/>
                        </a:spcAft>
                      </a:pPr>
                      <a:endParaRPr lang="en-US" sz="1100" b="1" i="1" dirty="0">
                        <a:latin typeface="Times New Roman" pitchFamily="18" charset="0"/>
                        <a:cs typeface="Times New Roman" pitchFamily="18" charset="0"/>
                      </a:endParaRPr>
                    </a:p>
                  </a:txBody>
                  <a:tcPr marL="68580" marR="68580" marT="0" marB="0"/>
                </a:tc>
                <a:tc>
                  <a:txBody>
                    <a:bodyPr/>
                    <a:lstStyle/>
                    <a:p>
                      <a:pPr marL="0" marR="0" algn="l">
                        <a:lnSpc>
                          <a:spcPct val="115000"/>
                        </a:lnSpc>
                        <a:spcBef>
                          <a:spcPts val="0"/>
                        </a:spcBef>
                        <a:spcAft>
                          <a:spcPts val="0"/>
                        </a:spcAft>
                      </a:pPr>
                      <a:endParaRPr lang="en-US" sz="1100" b="1" i="1" dirty="0">
                        <a:latin typeface="Times New Roman" pitchFamily="18" charset="0"/>
                        <a:cs typeface="Times New Roman" pitchFamily="18" charset="0"/>
                      </a:endParaRPr>
                    </a:p>
                  </a:txBody>
                  <a:tcPr marL="68580" marR="68580" marT="0" marB="0"/>
                </a:tc>
                <a:extLst>
                  <a:ext uri="{0D108BD9-81ED-4DB2-BD59-A6C34878D82A}">
                    <a16:rowId xmlns="" xmlns:a16="http://schemas.microsoft.com/office/drawing/2014/main" val="10006"/>
                  </a:ext>
                </a:extLst>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457200"/>
            <a:ext cx="8229600" cy="1143000"/>
          </a:xfrm>
        </p:spPr>
        <p:txBody>
          <a:bodyPr>
            <a:noAutofit/>
          </a:bodyPr>
          <a:lstStyle/>
          <a:p>
            <a:r>
              <a:rPr lang="en-US" sz="3200" dirty="0">
                <a:latin typeface="Times New Roman" pitchFamily="18" charset="0"/>
                <a:cs typeface="Times New Roman" pitchFamily="18" charset="0"/>
              </a:rPr>
              <a:t>Trade in Services</a:t>
            </a:r>
          </a:p>
        </p:txBody>
      </p:sp>
      <p:sp>
        <p:nvSpPr>
          <p:cNvPr id="3" name="Content Placeholder 2"/>
          <p:cNvSpPr>
            <a:spLocks noGrp="1"/>
          </p:cNvSpPr>
          <p:nvPr>
            <p:ph idx="1"/>
          </p:nvPr>
        </p:nvSpPr>
        <p:spPr>
          <a:xfrm>
            <a:off x="457200" y="1524000"/>
            <a:ext cx="8229600" cy="5029200"/>
          </a:xfrm>
        </p:spPr>
        <p:txBody>
          <a:bodyPr>
            <a:normAutofit fontScale="92500" lnSpcReduction="10000"/>
          </a:bodyPr>
          <a:lstStyle/>
          <a:p>
            <a:r>
              <a:rPr lang="en-US" sz="2800" dirty="0">
                <a:latin typeface="Times New Roman" pitchFamily="18" charset="0"/>
                <a:cs typeface="Times New Roman" pitchFamily="18" charset="0"/>
              </a:rPr>
              <a:t>India is the eighth largest exporter of commercial services in the world in 2016 (WTO, 2017)</a:t>
            </a:r>
          </a:p>
          <a:p>
            <a:r>
              <a:rPr lang="en-US" sz="2800" dirty="0">
                <a:latin typeface="Times New Roman" pitchFamily="18" charset="0"/>
                <a:cs typeface="Times New Roman" pitchFamily="18" charset="0"/>
              </a:rPr>
              <a:t>Growth in services exports and net services was robust at 16.2 % and 14.6 % respectively in 2017-18 (H1)</a:t>
            </a:r>
          </a:p>
          <a:p>
            <a:r>
              <a:rPr lang="en-US" sz="2800" dirty="0">
                <a:latin typeface="Times New Roman" pitchFamily="18" charset="0"/>
                <a:cs typeface="Times New Roman" pitchFamily="18" charset="0"/>
              </a:rPr>
              <a:t>Ratio of services exports to merchandise exports rose from 35.8 % in 2000-01 to 58.2 % in 2016-17</a:t>
            </a:r>
          </a:p>
          <a:p>
            <a:r>
              <a:rPr lang="en-US" sz="2800" dirty="0">
                <a:latin typeface="Times New Roman" pitchFamily="18" charset="0"/>
                <a:cs typeface="Times New Roman" pitchFamily="18" charset="0"/>
              </a:rPr>
              <a:t>Deficit in merchandise trade whereas surplus in services trade since 2013</a:t>
            </a:r>
          </a:p>
          <a:p>
            <a:r>
              <a:rPr lang="en-US" sz="2800" dirty="0">
                <a:latin typeface="Times New Roman" pitchFamily="18" charset="0"/>
                <a:cs typeface="Times New Roman" pitchFamily="18" charset="0"/>
              </a:rPr>
              <a:t>Top performing sector in export of services : Software services</a:t>
            </a:r>
          </a:p>
          <a:p>
            <a:r>
              <a:rPr lang="en-US" sz="2800" dirty="0">
                <a:latin typeface="Times New Roman" pitchFamily="18" charset="0"/>
                <a:cs typeface="Times New Roman" pitchFamily="18" charset="0"/>
              </a:rPr>
              <a:t>Highest contributing sector in import of services : Business services</a:t>
            </a:r>
          </a:p>
          <a:p>
            <a:pPr marL="0" indent="0">
              <a:buNone/>
            </a:pPr>
            <a:endParaRPr lang="en-US" sz="2800" dirty="0">
              <a:latin typeface="Times New Roman" pitchFamily="18" charset="0"/>
              <a:cs typeface="Times New Roman" pitchFamily="18" charset="0"/>
            </a:endParaRPr>
          </a:p>
          <a:p>
            <a:endParaRPr lang="en-US" sz="2800" dirty="0">
              <a:latin typeface="Times New Roman" pitchFamily="18" charset="0"/>
              <a:cs typeface="Times New Roman" pitchFamily="18" charset="0"/>
            </a:endParaRPr>
          </a:p>
          <a:p>
            <a:endParaRPr lang="en-US" sz="2000" dirty="0">
              <a:latin typeface="Times New Roman" pitchFamily="18" charset="0"/>
              <a:cs typeface="Times New Roman" pitchFamily="18" charset="0"/>
            </a:endParaRPr>
          </a:p>
          <a:p>
            <a:endParaRPr lang="en-US" sz="2000" dirty="0">
              <a:latin typeface="Times New Roman" pitchFamily="18" charset="0"/>
              <a:cs typeface="Times New Roman" pitchFamily="18" charset="0"/>
            </a:endParaRPr>
          </a:p>
          <a:p>
            <a:endParaRPr lang="en-US" sz="2000" dirty="0">
              <a:latin typeface="Times New Roman" pitchFamily="18" charset="0"/>
              <a:cs typeface="Times New Roman"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EE6A714-98E8-4BF0-8E6A-37492A2913DA}"/>
              </a:ext>
            </a:extLst>
          </p:cNvPr>
          <p:cNvSpPr>
            <a:spLocks noGrp="1"/>
          </p:cNvSpPr>
          <p:nvPr>
            <p:ph type="title"/>
          </p:nvPr>
        </p:nvSpPr>
        <p:spPr>
          <a:xfrm>
            <a:off x="768096" y="332656"/>
            <a:ext cx="7290054" cy="1296144"/>
          </a:xfrm>
        </p:spPr>
        <p:txBody>
          <a:bodyPr/>
          <a:lstStyle/>
          <a:p>
            <a:pPr algn="ctr"/>
            <a:r>
              <a:rPr lang="en-US" b="1" dirty="0">
                <a:latin typeface="+mn-lt"/>
                <a:cs typeface="Times New Roman" panose="02020603050405020304" pitchFamily="18" charset="0"/>
              </a:rPr>
              <a:t>Agenda </a:t>
            </a:r>
          </a:p>
        </p:txBody>
      </p:sp>
      <p:sp>
        <p:nvSpPr>
          <p:cNvPr id="3" name="Rectangle 2">
            <a:extLst>
              <a:ext uri="{FF2B5EF4-FFF2-40B4-BE49-F238E27FC236}">
                <a16:creationId xmlns="" xmlns:a16="http://schemas.microsoft.com/office/drawing/2014/main" id="{F24FFA55-3AE5-4F26-A7D7-E6102D535AFC}"/>
              </a:ext>
            </a:extLst>
          </p:cNvPr>
          <p:cNvSpPr/>
          <p:nvPr/>
        </p:nvSpPr>
        <p:spPr>
          <a:xfrm>
            <a:off x="1219200" y="1524000"/>
            <a:ext cx="7169224" cy="1938992"/>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altLang="en-US" sz="40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altLang="en-US" sz="4000" b="0" i="0" u="none" strike="noStrike" kern="1200" cap="none" spc="0" normalizeH="0" baseline="0" noProof="0" dirty="0">
                <a:ln>
                  <a:noFill/>
                </a:ln>
                <a:solidFill>
                  <a:prstClr val="black"/>
                </a:solidFill>
                <a:effectLst/>
                <a:uLnTx/>
                <a:uFillTx/>
                <a:latin typeface="Calibri"/>
                <a:ea typeface="+mn-ea"/>
                <a:cs typeface="+mn-cs"/>
              </a:rPr>
              <a:t>Outlook and challenges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altLang="en-US" sz="40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60794497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28600" y="0"/>
            <a:ext cx="8686800" cy="715962"/>
          </a:xfrm>
          <a:solidFill>
            <a:schemeClr val="accent1">
              <a:lumMod val="60000"/>
              <a:lumOff val="40000"/>
            </a:schemeClr>
          </a:solidFill>
          <a:ln>
            <a:solidFill>
              <a:schemeClr val="accent1">
                <a:lumMod val="75000"/>
              </a:schemeClr>
            </a:solidFill>
          </a:ln>
        </p:spPr>
        <p:txBody>
          <a:bodyPr>
            <a:normAutofit/>
          </a:bodyPr>
          <a:lstStyle/>
          <a:p>
            <a:pPr algn="ctr"/>
            <a:r>
              <a:rPr lang="en-US" sz="2800" dirty="0">
                <a:solidFill>
                  <a:schemeClr val="tx1">
                    <a:lumMod val="95000"/>
                    <a:lumOff val="5000"/>
                  </a:schemeClr>
                </a:solidFill>
                <a:effectLst/>
                <a:latin typeface="Cambria" pitchFamily="18" charset="0"/>
              </a:rPr>
              <a:t>Protectionist measures by different countries</a:t>
            </a:r>
            <a:endParaRPr lang="en-IN" sz="2800" dirty="0">
              <a:solidFill>
                <a:schemeClr val="tx1">
                  <a:lumMod val="95000"/>
                  <a:lumOff val="5000"/>
                </a:schemeClr>
              </a:solidFill>
              <a:effectLst/>
              <a:latin typeface="Cambria" pitchFamily="18" charset="0"/>
            </a:endParaRPr>
          </a:p>
        </p:txBody>
      </p:sp>
      <p:graphicFrame>
        <p:nvGraphicFramePr>
          <p:cNvPr id="4" name="Content Placeholder 3"/>
          <p:cNvGraphicFramePr>
            <a:graphicFrameLocks noGrp="1"/>
          </p:cNvGraphicFramePr>
          <p:nvPr>
            <p:ph idx="1"/>
            <p:extLst/>
          </p:nvPr>
        </p:nvGraphicFramePr>
        <p:xfrm>
          <a:off x="457200" y="762000"/>
          <a:ext cx="8382000" cy="5791200"/>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p:cNvSpPr txBox="1"/>
          <p:nvPr/>
        </p:nvSpPr>
        <p:spPr>
          <a:xfrm>
            <a:off x="457200" y="6550223"/>
            <a:ext cx="1930785" cy="307777"/>
          </a:xfrm>
          <a:prstGeom prst="rect">
            <a:avLst/>
          </a:prstGeom>
          <a:noFill/>
        </p:spPr>
        <p:txBody>
          <a:bodyPr wrap="none" rtlCol="0">
            <a:spAutoFit/>
          </a:bodyPr>
          <a:lstStyle/>
          <a:p>
            <a:r>
              <a:rPr lang="en-US" sz="1400" b="1" dirty="0">
                <a:solidFill>
                  <a:schemeClr val="bg1"/>
                </a:solidFill>
                <a:latin typeface="Cambria" pitchFamily="18" charset="0"/>
              </a:rPr>
              <a:t>Source: </a:t>
            </a:r>
            <a:r>
              <a:rPr lang="en-US" sz="1400" b="1" dirty="0" err="1">
                <a:solidFill>
                  <a:schemeClr val="bg1"/>
                </a:solidFill>
                <a:latin typeface="Cambria" pitchFamily="18" charset="0"/>
              </a:rPr>
              <a:t>Gowling</a:t>
            </a:r>
            <a:r>
              <a:rPr lang="en-US" sz="1400" b="1" dirty="0">
                <a:solidFill>
                  <a:schemeClr val="bg1"/>
                </a:solidFill>
                <a:latin typeface="Cambria" pitchFamily="18" charset="0"/>
              </a:rPr>
              <a:t> WLG</a:t>
            </a:r>
            <a:endParaRPr lang="en-IN" sz="1400" b="1" dirty="0">
              <a:solidFill>
                <a:schemeClr val="bg1"/>
              </a:solidFill>
              <a:latin typeface="Cambria" pitchFamily="18" charset="0"/>
            </a:endParaRPr>
          </a:p>
        </p:txBody>
      </p:sp>
    </p:spTree>
    <p:extLst>
      <p:ext uri="{BB962C8B-B14F-4D97-AF65-F5344CB8AC3E}">
        <p14:creationId xmlns:p14="http://schemas.microsoft.com/office/powerpoint/2010/main" val="187238139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28600" y="0"/>
            <a:ext cx="8382000" cy="563562"/>
          </a:xfrm>
          <a:solidFill>
            <a:schemeClr val="accent1">
              <a:lumMod val="60000"/>
              <a:lumOff val="40000"/>
            </a:schemeClr>
          </a:solidFill>
        </p:spPr>
        <p:txBody>
          <a:bodyPr>
            <a:normAutofit/>
          </a:bodyPr>
          <a:lstStyle/>
          <a:p>
            <a:pPr algn="ctr"/>
            <a:r>
              <a:rPr lang="en-US" sz="2800" dirty="0">
                <a:solidFill>
                  <a:schemeClr val="tx1">
                    <a:lumMod val="95000"/>
                    <a:lumOff val="5000"/>
                  </a:schemeClr>
                </a:solidFill>
                <a:effectLst/>
                <a:latin typeface="Cambria" pitchFamily="18" charset="0"/>
              </a:rPr>
              <a:t>India’s position in world trade</a:t>
            </a:r>
            <a:endParaRPr lang="en-IN" sz="2800" dirty="0">
              <a:solidFill>
                <a:schemeClr val="tx1">
                  <a:lumMod val="95000"/>
                  <a:lumOff val="5000"/>
                </a:schemeClr>
              </a:solidFill>
              <a:effectLst/>
              <a:latin typeface="Cambria" pitchFamily="18" charset="0"/>
            </a:endParaRPr>
          </a:p>
        </p:txBody>
      </p:sp>
      <p:graphicFrame>
        <p:nvGraphicFramePr>
          <p:cNvPr id="4" name="Content Placeholder 3"/>
          <p:cNvGraphicFramePr>
            <a:graphicFrameLocks noGrp="1"/>
          </p:cNvGraphicFramePr>
          <p:nvPr>
            <p:ph idx="1"/>
          </p:nvPr>
        </p:nvGraphicFramePr>
        <p:xfrm>
          <a:off x="762000" y="1752600"/>
          <a:ext cx="7391400" cy="3124200"/>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p:cNvSpPr txBox="1"/>
          <p:nvPr/>
        </p:nvSpPr>
        <p:spPr>
          <a:xfrm>
            <a:off x="457200" y="762000"/>
            <a:ext cx="8980740" cy="369332"/>
          </a:xfrm>
          <a:prstGeom prst="rect">
            <a:avLst/>
          </a:prstGeom>
          <a:noFill/>
        </p:spPr>
        <p:txBody>
          <a:bodyPr wrap="square" rtlCol="0">
            <a:spAutoFit/>
          </a:bodyPr>
          <a:lstStyle/>
          <a:p>
            <a:pPr>
              <a:buFont typeface="Wingdings" pitchFamily="2" charset="2"/>
              <a:buChar char="Ø"/>
            </a:pPr>
            <a:r>
              <a:rPr lang="en-US" dirty="0">
                <a:latin typeface="Cambria" pitchFamily="18" charset="0"/>
              </a:rPr>
              <a:t>India’s share in world exports and imports are 1.79% and 2.31% respectively in 2016</a:t>
            </a:r>
            <a:endParaRPr lang="en-IN" dirty="0">
              <a:latin typeface="Cambria" pitchFamily="18" charset="0"/>
            </a:endParaRPr>
          </a:p>
        </p:txBody>
      </p:sp>
      <p:sp>
        <p:nvSpPr>
          <p:cNvPr id="7" name="TextBox 6"/>
          <p:cNvSpPr txBox="1"/>
          <p:nvPr/>
        </p:nvSpPr>
        <p:spPr>
          <a:xfrm>
            <a:off x="838200" y="4953000"/>
            <a:ext cx="2667000" cy="338554"/>
          </a:xfrm>
          <a:prstGeom prst="rect">
            <a:avLst/>
          </a:prstGeom>
          <a:noFill/>
        </p:spPr>
        <p:txBody>
          <a:bodyPr wrap="square" rtlCol="0">
            <a:spAutoFit/>
          </a:bodyPr>
          <a:lstStyle/>
          <a:p>
            <a:r>
              <a:rPr lang="en-US" sz="1600" b="1" dirty="0">
                <a:latin typeface="Cambria" pitchFamily="18" charset="0"/>
              </a:rPr>
              <a:t>Source: UNCTAD</a:t>
            </a:r>
            <a:endParaRPr lang="en-IN" sz="1600" b="1" dirty="0">
              <a:latin typeface="Cambria" pitchFamily="18" charset="0"/>
            </a:endParaRPr>
          </a:p>
        </p:txBody>
      </p:sp>
    </p:spTree>
    <p:extLst>
      <p:ext uri="{BB962C8B-B14F-4D97-AF65-F5344CB8AC3E}">
        <p14:creationId xmlns:p14="http://schemas.microsoft.com/office/powerpoint/2010/main" val="250936665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2"/>
          <p:cNvSpPr>
            <a:spLocks noGrp="1"/>
          </p:cNvSpPr>
          <p:nvPr>
            <p:ph type="title"/>
          </p:nvPr>
        </p:nvSpPr>
        <p:spPr>
          <a:xfrm>
            <a:off x="381000" y="0"/>
            <a:ext cx="8229600" cy="488950"/>
          </a:xfrm>
          <a:solidFill>
            <a:schemeClr val="accent1">
              <a:lumMod val="60000"/>
              <a:lumOff val="40000"/>
            </a:schemeClr>
          </a:solidFill>
        </p:spPr>
        <p:txBody>
          <a:bodyPr>
            <a:noAutofit/>
          </a:bodyPr>
          <a:lstStyle/>
          <a:p>
            <a:pPr algn="ctr"/>
            <a:r>
              <a:rPr lang="en-US" sz="2800" dirty="0">
                <a:solidFill>
                  <a:schemeClr val="tx1">
                    <a:lumMod val="95000"/>
                    <a:lumOff val="5000"/>
                  </a:schemeClr>
                </a:solidFill>
                <a:effectLst/>
                <a:latin typeface="Cambria" pitchFamily="18" charset="0"/>
              </a:rPr>
              <a:t>Trade related logistics</a:t>
            </a:r>
            <a:endParaRPr lang="en-IN" sz="2800" dirty="0">
              <a:solidFill>
                <a:schemeClr val="tx1">
                  <a:lumMod val="95000"/>
                  <a:lumOff val="5000"/>
                </a:schemeClr>
              </a:solidFill>
              <a:effectLst/>
              <a:latin typeface="Cambria" pitchFamily="18" charset="0"/>
            </a:endParaRPr>
          </a:p>
        </p:txBody>
      </p:sp>
      <p:sp>
        <p:nvSpPr>
          <p:cNvPr id="7" name="Rectangle 6"/>
          <p:cNvSpPr/>
          <p:nvPr/>
        </p:nvSpPr>
        <p:spPr>
          <a:xfrm>
            <a:off x="228600" y="609600"/>
            <a:ext cx="8305800" cy="6124754"/>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
                <a:srgbClr val="6EA0B0">
                  <a:lumMod val="75000"/>
                </a:srgbClr>
              </a:buClr>
              <a:buSzTx/>
              <a:buFont typeface="Wingdings" pitchFamily="2" charset="2"/>
              <a:buChar char="Ø"/>
              <a:tabLst/>
              <a:defRPr/>
            </a:pPr>
            <a:r>
              <a:rPr kumimoji="0" lang="en-IN" sz="2800" b="0" i="0" u="none" strike="noStrike" kern="1200" cap="none" spc="0" normalizeH="0" baseline="0" noProof="0" dirty="0">
                <a:ln>
                  <a:noFill/>
                </a:ln>
                <a:solidFill>
                  <a:prstClr val="black"/>
                </a:solidFill>
                <a:effectLst/>
                <a:uLnTx/>
                <a:uFillTx/>
                <a:latin typeface="Cambria" pitchFamily="18" charset="0"/>
                <a:ea typeface="+mn-ea"/>
                <a:cs typeface="+mn-cs"/>
              </a:rPr>
              <a:t>Considering the impact of implementation of the Goods and Services Tax (GST), the Indian logistics market is expected to reach about US$ 215 billion in 2019-20 from the current level of US$ 160 billion in 2016-17  i.e.  growing at compound annual growth rate (CAGR) of 10.5%.</a:t>
            </a:r>
          </a:p>
          <a:p>
            <a:pPr marL="0" marR="0" lvl="0" indent="0" algn="l" defTabSz="914400" rtl="0" eaLnBrk="1" fontAlgn="auto" latinLnBrk="0" hangingPunct="1">
              <a:lnSpc>
                <a:spcPct val="100000"/>
              </a:lnSpc>
              <a:spcBef>
                <a:spcPts val="0"/>
              </a:spcBef>
              <a:spcAft>
                <a:spcPts val="0"/>
              </a:spcAft>
              <a:buClr>
                <a:srgbClr val="6EA0B0">
                  <a:lumMod val="75000"/>
                </a:srgbClr>
              </a:buClr>
              <a:buSzTx/>
              <a:buFont typeface="Wingdings" pitchFamily="2" charset="2"/>
              <a:buChar char="Ø"/>
              <a:tabLst/>
              <a:defRPr/>
            </a:pPr>
            <a:endParaRPr kumimoji="0" lang="en-IN" sz="2800" b="0" i="0" u="none" strike="noStrike" kern="1200" cap="none" spc="0" normalizeH="0" baseline="0" noProof="0" dirty="0">
              <a:ln>
                <a:noFill/>
              </a:ln>
              <a:solidFill>
                <a:prstClr val="black"/>
              </a:solidFill>
              <a:effectLst/>
              <a:uLnTx/>
              <a:uFillTx/>
              <a:latin typeface="Cambria" pitchFamily="18" charset="0"/>
              <a:ea typeface="+mn-ea"/>
              <a:cs typeface="+mn-cs"/>
            </a:endParaRPr>
          </a:p>
          <a:p>
            <a:pPr marL="0" marR="0" lvl="0" indent="0" algn="l" defTabSz="914400" rtl="0" eaLnBrk="1" fontAlgn="auto" latinLnBrk="0" hangingPunct="1">
              <a:lnSpc>
                <a:spcPct val="100000"/>
              </a:lnSpc>
              <a:spcBef>
                <a:spcPts val="0"/>
              </a:spcBef>
              <a:spcAft>
                <a:spcPts val="0"/>
              </a:spcAft>
              <a:buClr>
                <a:srgbClr val="6EA0B0">
                  <a:lumMod val="75000"/>
                </a:srgbClr>
              </a:buClr>
              <a:buSzTx/>
              <a:buFont typeface="Wingdings" pitchFamily="2" charset="2"/>
              <a:buChar char="Ø"/>
              <a:tabLst/>
              <a:defRPr/>
            </a:pPr>
            <a:r>
              <a:rPr kumimoji="0" lang="en-IN" sz="2800" b="0" i="0" u="none" strike="noStrike" kern="1200" cap="none" spc="0" normalizeH="0" baseline="0" noProof="0" dirty="0">
                <a:ln>
                  <a:noFill/>
                </a:ln>
                <a:solidFill>
                  <a:prstClr val="black"/>
                </a:solidFill>
                <a:effectLst/>
                <a:uLnTx/>
                <a:uFillTx/>
                <a:latin typeface="Cambria" pitchFamily="18" charset="0"/>
                <a:ea typeface="+mn-ea"/>
                <a:cs typeface="+mn-cs"/>
              </a:rPr>
              <a:t>A 10% decrease in indirect logistics cost can contribute to around 5-8% of extra exports</a:t>
            </a:r>
          </a:p>
          <a:p>
            <a:pPr marL="0" marR="0" lvl="0" indent="0" algn="l" defTabSz="914400" rtl="0" eaLnBrk="1" fontAlgn="auto" latinLnBrk="0" hangingPunct="1">
              <a:lnSpc>
                <a:spcPct val="100000"/>
              </a:lnSpc>
              <a:spcBef>
                <a:spcPts val="0"/>
              </a:spcBef>
              <a:spcAft>
                <a:spcPts val="0"/>
              </a:spcAft>
              <a:buClr>
                <a:srgbClr val="6EA0B0">
                  <a:lumMod val="75000"/>
                </a:srgbClr>
              </a:buClr>
              <a:buSzTx/>
              <a:buFont typeface="Wingdings" pitchFamily="2" charset="2"/>
              <a:buChar char="Ø"/>
              <a:tabLst/>
              <a:defRPr/>
            </a:pPr>
            <a:endParaRPr kumimoji="0" lang="en-US" sz="2800" b="0" i="0" u="none" strike="noStrike" kern="1200" cap="none" spc="0" normalizeH="0" baseline="0" noProof="0" dirty="0">
              <a:ln>
                <a:noFill/>
              </a:ln>
              <a:solidFill>
                <a:prstClr val="black"/>
              </a:solidFill>
              <a:effectLst/>
              <a:uLnTx/>
              <a:uFillTx/>
              <a:latin typeface="Cambria" pitchFamily="18" charset="0"/>
              <a:ea typeface="+mn-ea"/>
              <a:cs typeface="+mn-cs"/>
            </a:endParaRPr>
          </a:p>
          <a:p>
            <a:pPr marL="0" marR="0" lvl="0" indent="0" algn="l" defTabSz="914400" rtl="0" eaLnBrk="1" fontAlgn="auto" latinLnBrk="0" hangingPunct="1">
              <a:lnSpc>
                <a:spcPct val="100000"/>
              </a:lnSpc>
              <a:spcBef>
                <a:spcPts val="0"/>
              </a:spcBef>
              <a:spcAft>
                <a:spcPts val="0"/>
              </a:spcAft>
              <a:buClr>
                <a:srgbClr val="6EA0B0">
                  <a:lumMod val="75000"/>
                </a:srgbClr>
              </a:buClr>
              <a:buSzTx/>
              <a:buFont typeface="Wingdings" pitchFamily="2" charset="2"/>
              <a:buChar char="Ø"/>
              <a:tabLst/>
              <a:defRPr/>
            </a:pPr>
            <a:r>
              <a:rPr kumimoji="0" lang="en-IN" sz="2800" b="0" i="0" u="none" strike="noStrike" kern="1200" cap="none" spc="0" normalizeH="0" baseline="0" noProof="0" dirty="0">
                <a:ln>
                  <a:noFill/>
                </a:ln>
                <a:solidFill>
                  <a:prstClr val="black"/>
                </a:solidFill>
                <a:effectLst/>
                <a:uLnTx/>
                <a:uFillTx/>
                <a:latin typeface="Cambria" pitchFamily="18" charset="0"/>
                <a:ea typeface="+mn-ea"/>
                <a:cs typeface="+mn-cs"/>
              </a:rPr>
              <a:t>As per the World bank LPI statistics (2016) India’s ranking in “ Logistics Performance Index” (LPI) has improved from 54 in 2014 to 35 in 2016. </a:t>
            </a:r>
          </a:p>
          <a:p>
            <a:pPr marL="0" marR="0" lvl="0" indent="0" algn="l" defTabSz="914400" rtl="0" eaLnBrk="1" fontAlgn="auto" latinLnBrk="0" hangingPunct="1">
              <a:lnSpc>
                <a:spcPct val="100000"/>
              </a:lnSpc>
              <a:spcBef>
                <a:spcPts val="0"/>
              </a:spcBef>
              <a:spcAft>
                <a:spcPts val="0"/>
              </a:spcAft>
              <a:buClr>
                <a:srgbClr val="6EA0B0">
                  <a:lumMod val="75000"/>
                </a:srgbClr>
              </a:buClr>
              <a:buSzTx/>
              <a:buFont typeface="Wingdings" pitchFamily="2" charset="2"/>
              <a:buChar char="Ø"/>
              <a:tabLst/>
              <a:defRPr/>
            </a:pPr>
            <a:endParaRPr kumimoji="0" lang="en-IN" sz="2800" b="0" i="0" u="none" strike="noStrike" kern="1200" cap="none" spc="0" normalizeH="0" baseline="0" noProof="0" dirty="0">
              <a:ln>
                <a:noFill/>
              </a:ln>
              <a:solidFill>
                <a:prstClr val="black"/>
              </a:solidFill>
              <a:effectLst/>
              <a:uLnTx/>
              <a:uFillTx/>
              <a:latin typeface="Cambria" pitchFamily="18" charset="0"/>
              <a:ea typeface="+mn-ea"/>
              <a:cs typeface="+mn-cs"/>
            </a:endParaRPr>
          </a:p>
        </p:txBody>
      </p:sp>
    </p:spTree>
    <p:extLst>
      <p:ext uri="{BB962C8B-B14F-4D97-AF65-F5344CB8AC3E}">
        <p14:creationId xmlns:p14="http://schemas.microsoft.com/office/powerpoint/2010/main" val="274247665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8229600" cy="563562"/>
          </a:xfrm>
          <a:solidFill>
            <a:schemeClr val="accent1">
              <a:lumMod val="60000"/>
              <a:lumOff val="40000"/>
            </a:schemeClr>
          </a:solidFill>
        </p:spPr>
        <p:txBody>
          <a:bodyPr>
            <a:normAutofit/>
          </a:bodyPr>
          <a:lstStyle/>
          <a:p>
            <a:pPr algn="ctr"/>
            <a:r>
              <a:rPr lang="en-US" sz="2800" dirty="0">
                <a:solidFill>
                  <a:schemeClr val="tx1">
                    <a:lumMod val="95000"/>
                    <a:lumOff val="5000"/>
                  </a:schemeClr>
                </a:solidFill>
                <a:effectLst/>
                <a:latin typeface="Cambria" pitchFamily="18" charset="0"/>
              </a:rPr>
              <a:t>Challenges with exports and way ahead</a:t>
            </a:r>
            <a:endParaRPr lang="en-IN" sz="2800" dirty="0">
              <a:solidFill>
                <a:schemeClr val="tx1">
                  <a:lumMod val="95000"/>
                  <a:lumOff val="5000"/>
                </a:schemeClr>
              </a:solidFill>
              <a:effectLst/>
              <a:latin typeface="Cambria" pitchFamily="18" charset="0"/>
            </a:endParaRPr>
          </a:p>
        </p:txBody>
      </p:sp>
      <p:sp>
        <p:nvSpPr>
          <p:cNvPr id="2" name="Content Placeholder 1"/>
          <p:cNvSpPr>
            <a:spLocks noGrp="1"/>
          </p:cNvSpPr>
          <p:nvPr>
            <p:ph idx="1"/>
          </p:nvPr>
        </p:nvSpPr>
        <p:spPr>
          <a:xfrm>
            <a:off x="381000" y="1143000"/>
            <a:ext cx="8305800" cy="4864291"/>
          </a:xfrm>
        </p:spPr>
        <p:txBody>
          <a:bodyPr>
            <a:normAutofit/>
          </a:bodyPr>
          <a:lstStyle/>
          <a:p>
            <a:r>
              <a:rPr lang="en-IN" sz="2400" dirty="0">
                <a:latin typeface="Cambria" pitchFamily="18" charset="0"/>
              </a:rPr>
              <a:t>India’s top 1% firms account only for 38% of exports, which is much lower compared to global standards.</a:t>
            </a:r>
          </a:p>
          <a:p>
            <a:endParaRPr lang="en-US" sz="2400" dirty="0">
              <a:latin typeface="Cambria" pitchFamily="18" charset="0"/>
            </a:endParaRPr>
          </a:p>
          <a:p>
            <a:pPr algn="just"/>
            <a:r>
              <a:rPr lang="en-US" sz="2400" dirty="0">
                <a:latin typeface="Cambria" pitchFamily="18" charset="0"/>
              </a:rPr>
              <a:t>Make in India Initiative has helped to slightly improve share of the manufacturing in GDP, overall international competitiveness of manufacturing has not improved as it is evident from the declining manufacturing export –GDP ratio and manufacturing trade balance.</a:t>
            </a:r>
            <a:endParaRPr lang="en-IN" sz="2400" dirty="0">
              <a:latin typeface="Cambria" pitchFamily="18" charset="0"/>
            </a:endParaRPr>
          </a:p>
        </p:txBody>
      </p:sp>
    </p:spTree>
    <p:extLst>
      <p:ext uri="{BB962C8B-B14F-4D97-AF65-F5344CB8AC3E}">
        <p14:creationId xmlns:p14="http://schemas.microsoft.com/office/powerpoint/2010/main" val="194592653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066800"/>
          </a:xfrm>
        </p:spPr>
        <p:txBody>
          <a:bodyPr>
            <a:normAutofit/>
          </a:bodyPr>
          <a:lstStyle/>
          <a:p>
            <a:r>
              <a:rPr lang="en-US" sz="3200" dirty="0">
                <a:latin typeface="Times New Roman" pitchFamily="18" charset="0"/>
                <a:cs typeface="Times New Roman" pitchFamily="18" charset="0"/>
              </a:rPr>
              <a:t>Future Prospects</a:t>
            </a:r>
          </a:p>
        </p:txBody>
      </p:sp>
      <p:sp>
        <p:nvSpPr>
          <p:cNvPr id="3" name="Content Placeholder 2"/>
          <p:cNvSpPr>
            <a:spLocks noGrp="1"/>
          </p:cNvSpPr>
          <p:nvPr>
            <p:ph idx="1"/>
          </p:nvPr>
        </p:nvSpPr>
        <p:spPr>
          <a:xfrm>
            <a:off x="304800" y="1219200"/>
            <a:ext cx="8610600" cy="5410200"/>
          </a:xfrm>
        </p:spPr>
        <p:txBody>
          <a:bodyPr>
            <a:normAutofit/>
          </a:bodyPr>
          <a:lstStyle/>
          <a:p>
            <a:r>
              <a:rPr lang="en-US" sz="2000" dirty="0">
                <a:latin typeface="Times New Roman" pitchFamily="18" charset="0"/>
                <a:cs typeface="Times New Roman" pitchFamily="18" charset="0"/>
              </a:rPr>
              <a:t>Strong possibility of growth in 2018-19 to be higher than what it is expected to be in 2017- 18 </a:t>
            </a:r>
            <a:r>
              <a:rPr lang="en-US" sz="2000" dirty="0" err="1">
                <a:latin typeface="Times New Roman" pitchFamily="18" charset="0"/>
                <a:cs typeface="Times New Roman" pitchFamily="18" charset="0"/>
              </a:rPr>
              <a:t>i.e</a:t>
            </a:r>
            <a:r>
              <a:rPr lang="en-US" sz="2000" dirty="0">
                <a:latin typeface="Times New Roman" pitchFamily="18" charset="0"/>
                <a:cs typeface="Times New Roman" pitchFamily="18" charset="0"/>
              </a:rPr>
              <a:t> 7.0 to 7.5 %</a:t>
            </a:r>
          </a:p>
          <a:p>
            <a:r>
              <a:rPr lang="en-US" sz="2000" dirty="0">
                <a:latin typeface="Times New Roman" pitchFamily="18" charset="0"/>
                <a:cs typeface="Times New Roman" pitchFamily="18" charset="0"/>
              </a:rPr>
              <a:t>Agenda for 2018 : </a:t>
            </a:r>
          </a:p>
          <a:p>
            <a:pPr lvl="1"/>
            <a:r>
              <a:rPr lang="en-US" sz="2000" dirty="0">
                <a:latin typeface="Times New Roman" pitchFamily="18" charset="0"/>
                <a:cs typeface="Times New Roman" pitchFamily="18" charset="0"/>
              </a:rPr>
              <a:t>Stabilizing the Goods and Services Tax (GST)</a:t>
            </a:r>
          </a:p>
          <a:p>
            <a:pPr lvl="1"/>
            <a:r>
              <a:rPr lang="en-US" sz="2000" dirty="0">
                <a:latin typeface="Times New Roman" pitchFamily="18" charset="0"/>
                <a:cs typeface="Times New Roman" pitchFamily="18" charset="0"/>
              </a:rPr>
              <a:t>Completing the Twin Balance Sheet (TBS) actions : need for complementary reforms to shrink unviable banks and allow greater private sector participation</a:t>
            </a:r>
          </a:p>
          <a:p>
            <a:pPr lvl="1"/>
            <a:r>
              <a:rPr lang="en-US" sz="2000" dirty="0">
                <a:latin typeface="Times New Roman" pitchFamily="18" charset="0"/>
                <a:cs typeface="Times New Roman" pitchFamily="18" charset="0"/>
              </a:rPr>
              <a:t>Staving off threats to macro-economic stability</a:t>
            </a:r>
          </a:p>
          <a:p>
            <a:r>
              <a:rPr lang="en-US" sz="2000" dirty="0">
                <a:latin typeface="Times New Roman" pitchFamily="18" charset="0"/>
                <a:cs typeface="Times New Roman" pitchFamily="18" charset="0"/>
              </a:rPr>
              <a:t>Enhancing manufacturing exports must be prime focus of Indian exports growth</a:t>
            </a:r>
          </a:p>
          <a:p>
            <a:r>
              <a:rPr lang="en-US" sz="2000" dirty="0">
                <a:latin typeface="Times New Roman" pitchFamily="18" charset="0"/>
                <a:cs typeface="Times New Roman" pitchFamily="18" charset="0"/>
              </a:rPr>
              <a:t>Multilaterism and role of WTO should remain priority while moving ahead with FTAs/RTAs</a:t>
            </a:r>
          </a:p>
          <a:p>
            <a:endParaRPr lang="en-US" sz="2000" dirty="0">
              <a:latin typeface="Times New Roman" pitchFamily="18" charset="0"/>
              <a:cs typeface="Times New Roman" pitchFamily="18" charset="0"/>
            </a:endParaRPr>
          </a:p>
          <a:p>
            <a:endParaRPr lang="en-US" sz="2000" dirty="0">
              <a:latin typeface="Times New Roman" pitchFamily="18" charset="0"/>
              <a:cs typeface="Times New Roman" pitchFamily="18" charset="0"/>
            </a:endParaRPr>
          </a:p>
          <a:p>
            <a:endParaRPr lang="en-US" sz="2000" dirty="0">
              <a:latin typeface="Times New Roman" pitchFamily="18" charset="0"/>
              <a:cs typeface="Times New Roman" pitchFamily="18" charset="0"/>
            </a:endParaRPr>
          </a:p>
        </p:txBody>
      </p:sp>
    </p:spTree>
    <p:extLst>
      <p:ext uri="{BB962C8B-B14F-4D97-AF65-F5344CB8AC3E}">
        <p14:creationId xmlns:p14="http://schemas.microsoft.com/office/powerpoint/2010/main" val="7067506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sz="3200" dirty="0">
                <a:latin typeface="Times New Roman" pitchFamily="18" charset="0"/>
                <a:cs typeface="Times New Roman" pitchFamily="18" charset="0"/>
              </a:rPr>
              <a:t>India’s Economic Indicators</a:t>
            </a:r>
          </a:p>
        </p:txBody>
      </p:sp>
      <p:graphicFrame>
        <p:nvGraphicFramePr>
          <p:cNvPr id="4" name="Content Placeholder 3"/>
          <p:cNvGraphicFramePr>
            <a:graphicFrameLocks noGrp="1"/>
          </p:cNvGraphicFramePr>
          <p:nvPr>
            <p:ph idx="4294967295"/>
          </p:nvPr>
        </p:nvGraphicFramePr>
        <p:xfrm>
          <a:off x="457200" y="1524000"/>
          <a:ext cx="8305800" cy="5116216"/>
        </p:xfrm>
        <a:graphic>
          <a:graphicData uri="http://schemas.openxmlformats.org/drawingml/2006/table">
            <a:tbl>
              <a:tblPr>
                <a:tableStyleId>{5C22544A-7EE6-4342-B048-85BDC9FD1C3A}</a:tableStyleId>
              </a:tblPr>
              <a:tblGrid>
                <a:gridCol w="1905000">
                  <a:extLst>
                    <a:ext uri="{9D8B030D-6E8A-4147-A177-3AD203B41FA5}">
                      <a16:colId xmlns="" xmlns:a16="http://schemas.microsoft.com/office/drawing/2014/main" val="20000"/>
                    </a:ext>
                  </a:extLst>
                </a:gridCol>
                <a:gridCol w="863600">
                  <a:extLst>
                    <a:ext uri="{9D8B030D-6E8A-4147-A177-3AD203B41FA5}">
                      <a16:colId xmlns="" xmlns:a16="http://schemas.microsoft.com/office/drawing/2014/main" val="20001"/>
                    </a:ext>
                  </a:extLst>
                </a:gridCol>
                <a:gridCol w="1384300">
                  <a:extLst>
                    <a:ext uri="{9D8B030D-6E8A-4147-A177-3AD203B41FA5}">
                      <a16:colId xmlns="" xmlns:a16="http://schemas.microsoft.com/office/drawing/2014/main" val="20002"/>
                    </a:ext>
                  </a:extLst>
                </a:gridCol>
                <a:gridCol w="1384300">
                  <a:extLst>
                    <a:ext uri="{9D8B030D-6E8A-4147-A177-3AD203B41FA5}">
                      <a16:colId xmlns="" xmlns:a16="http://schemas.microsoft.com/office/drawing/2014/main" val="20003"/>
                    </a:ext>
                  </a:extLst>
                </a:gridCol>
                <a:gridCol w="1384300">
                  <a:extLst>
                    <a:ext uri="{9D8B030D-6E8A-4147-A177-3AD203B41FA5}">
                      <a16:colId xmlns="" xmlns:a16="http://schemas.microsoft.com/office/drawing/2014/main" val="20004"/>
                    </a:ext>
                  </a:extLst>
                </a:gridCol>
                <a:gridCol w="1384300">
                  <a:extLst>
                    <a:ext uri="{9D8B030D-6E8A-4147-A177-3AD203B41FA5}">
                      <a16:colId xmlns="" xmlns:a16="http://schemas.microsoft.com/office/drawing/2014/main" val="20005"/>
                    </a:ext>
                  </a:extLst>
                </a:gridCol>
              </a:tblGrid>
              <a:tr h="605337">
                <a:tc>
                  <a:txBody>
                    <a:bodyPr/>
                    <a:lstStyle/>
                    <a:p>
                      <a:pPr algn="ctr"/>
                      <a:r>
                        <a:rPr lang="en-US" sz="1200" b="1" i="1" dirty="0">
                          <a:latin typeface="Times New Roman" pitchFamily="18" charset="0"/>
                          <a:cs typeface="Times New Roman" pitchFamily="18" charset="0"/>
                        </a:rPr>
                        <a:t>Indicators</a:t>
                      </a:r>
                    </a:p>
                  </a:txBody>
                  <a:tcPr anchor="ctr"/>
                </a:tc>
                <a:tc>
                  <a:txBody>
                    <a:bodyPr/>
                    <a:lstStyle/>
                    <a:p>
                      <a:pPr algn="ctr"/>
                      <a:r>
                        <a:rPr lang="en-US" sz="1200" b="1" i="1" dirty="0">
                          <a:latin typeface="Times New Roman" pitchFamily="18" charset="0"/>
                          <a:cs typeface="Times New Roman" pitchFamily="18" charset="0"/>
                        </a:rPr>
                        <a:t>2013-14</a:t>
                      </a:r>
                    </a:p>
                  </a:txBody>
                  <a:tcPr anchor="ctr"/>
                </a:tc>
                <a:tc>
                  <a:txBody>
                    <a:bodyPr/>
                    <a:lstStyle/>
                    <a:p>
                      <a:pPr algn="ctr"/>
                      <a:r>
                        <a:rPr lang="en-US" sz="1200" b="1" i="1" dirty="0">
                          <a:latin typeface="Times New Roman" pitchFamily="18" charset="0"/>
                          <a:cs typeface="Times New Roman" pitchFamily="18" charset="0"/>
                        </a:rPr>
                        <a:t>2014-15</a:t>
                      </a:r>
                    </a:p>
                  </a:txBody>
                  <a:tcPr anchor="ctr"/>
                </a:tc>
                <a:tc>
                  <a:txBody>
                    <a:bodyPr/>
                    <a:lstStyle/>
                    <a:p>
                      <a:pPr algn="ctr"/>
                      <a:r>
                        <a:rPr lang="en-US" sz="1200" b="1" i="1" dirty="0">
                          <a:latin typeface="Times New Roman" pitchFamily="18" charset="0"/>
                          <a:cs typeface="Times New Roman" pitchFamily="18" charset="0"/>
                        </a:rPr>
                        <a:t>2015-16</a:t>
                      </a:r>
                    </a:p>
                  </a:txBody>
                  <a:tcPr anchor="ctr"/>
                </a:tc>
                <a:tc>
                  <a:txBody>
                    <a:bodyPr/>
                    <a:lstStyle/>
                    <a:p>
                      <a:pPr algn="ctr"/>
                      <a:r>
                        <a:rPr lang="en-US" sz="1200" b="1" i="1" dirty="0">
                          <a:latin typeface="Times New Roman" pitchFamily="18" charset="0"/>
                          <a:cs typeface="Times New Roman" pitchFamily="18" charset="0"/>
                        </a:rPr>
                        <a:t>2016-17</a:t>
                      </a:r>
                    </a:p>
                  </a:txBody>
                  <a:tcPr anchor="ctr"/>
                </a:tc>
                <a:tc>
                  <a:txBody>
                    <a:bodyPr/>
                    <a:lstStyle/>
                    <a:p>
                      <a:pPr algn="ctr"/>
                      <a:r>
                        <a:rPr lang="en-US" sz="1200" b="1" i="1" dirty="0">
                          <a:latin typeface="Times New Roman" pitchFamily="18" charset="0"/>
                          <a:cs typeface="Times New Roman" pitchFamily="18" charset="0"/>
                        </a:rPr>
                        <a:t>2017-18</a:t>
                      </a:r>
                    </a:p>
                  </a:txBody>
                  <a:tcPr anchor="ctr"/>
                </a:tc>
                <a:extLst>
                  <a:ext uri="{0D108BD9-81ED-4DB2-BD59-A6C34878D82A}">
                    <a16:rowId xmlns="" xmlns:a16="http://schemas.microsoft.com/office/drawing/2014/main" val="10000"/>
                  </a:ext>
                </a:extLst>
              </a:tr>
              <a:tr h="538078">
                <a:tc>
                  <a:txBody>
                    <a:bodyPr/>
                    <a:lstStyle/>
                    <a:p>
                      <a:pPr algn="ctr"/>
                      <a:r>
                        <a:rPr lang="en-US" sz="1200" b="1" i="1" dirty="0">
                          <a:latin typeface="Times New Roman" pitchFamily="18" charset="0"/>
                          <a:cs typeface="Times New Roman" pitchFamily="18" charset="0"/>
                        </a:rPr>
                        <a:t>GDP Annual Growth</a:t>
                      </a:r>
                      <a:r>
                        <a:rPr lang="en-US" sz="1200" b="1" i="1" baseline="0" dirty="0">
                          <a:latin typeface="Times New Roman" pitchFamily="18" charset="0"/>
                          <a:cs typeface="Times New Roman" pitchFamily="18" charset="0"/>
                        </a:rPr>
                        <a:t> Rate</a:t>
                      </a:r>
                      <a:endParaRPr lang="en-US" sz="1200" b="1" i="1" dirty="0">
                        <a:latin typeface="Times New Roman" pitchFamily="18" charset="0"/>
                        <a:cs typeface="Times New Roman" pitchFamily="18" charset="0"/>
                      </a:endParaRPr>
                    </a:p>
                  </a:txBody>
                  <a:tcPr anchor="ctr"/>
                </a:tc>
                <a:tc>
                  <a:txBody>
                    <a:bodyPr/>
                    <a:lstStyle/>
                    <a:p>
                      <a:pPr algn="ctr" fontAlgn="b"/>
                      <a:r>
                        <a:rPr lang="en-US" sz="1200" dirty="0">
                          <a:latin typeface="Times New Roman" pitchFamily="18" charset="0"/>
                          <a:cs typeface="Times New Roman" pitchFamily="18" charset="0"/>
                        </a:rPr>
                        <a:t>6.3%</a:t>
                      </a:r>
                    </a:p>
                  </a:txBody>
                  <a:tcPr marL="9525" marR="9525" marT="9525" marB="0" anchor="ctr"/>
                </a:tc>
                <a:tc>
                  <a:txBody>
                    <a:bodyPr/>
                    <a:lstStyle/>
                    <a:p>
                      <a:pPr algn="ctr" fontAlgn="b"/>
                      <a:r>
                        <a:rPr lang="en-US" sz="1200" dirty="0">
                          <a:latin typeface="Times New Roman" pitchFamily="18" charset="0"/>
                          <a:cs typeface="Times New Roman" pitchFamily="18" charset="0"/>
                        </a:rPr>
                        <a:t>7.4%</a:t>
                      </a:r>
                    </a:p>
                  </a:txBody>
                  <a:tcPr marL="9525" marR="9525" marT="9525" marB="0" anchor="ctr"/>
                </a:tc>
                <a:tc>
                  <a:txBody>
                    <a:bodyPr/>
                    <a:lstStyle/>
                    <a:p>
                      <a:pPr algn="ctr" fontAlgn="b"/>
                      <a:r>
                        <a:rPr lang="en-US" sz="1200" b="1" dirty="0">
                          <a:latin typeface="Times New Roman" pitchFamily="18" charset="0"/>
                          <a:cs typeface="Times New Roman" pitchFamily="18" charset="0"/>
                        </a:rPr>
                        <a:t>8.1%</a:t>
                      </a:r>
                    </a:p>
                  </a:txBody>
                  <a:tcPr marL="9525" marR="9525" marT="9525" marB="0" anchor="ctr"/>
                </a:tc>
                <a:tc>
                  <a:txBody>
                    <a:bodyPr/>
                    <a:lstStyle/>
                    <a:p>
                      <a:pPr algn="ctr" fontAlgn="b"/>
                      <a:r>
                        <a:rPr lang="en-US" sz="1200" dirty="0">
                          <a:latin typeface="Times New Roman" pitchFamily="18" charset="0"/>
                          <a:cs typeface="Times New Roman" pitchFamily="18" charset="0"/>
                        </a:rPr>
                        <a:t>7.1%</a:t>
                      </a:r>
                    </a:p>
                  </a:txBody>
                  <a:tcPr marL="9525" marR="9525" marT="9525" marB="0" anchor="ctr"/>
                </a:tc>
                <a:tc>
                  <a:txBody>
                    <a:bodyPr/>
                    <a:lstStyle/>
                    <a:p>
                      <a:pPr algn="ctr" fontAlgn="b"/>
                      <a:r>
                        <a:rPr lang="en-US" sz="1200" dirty="0">
                          <a:latin typeface="Times New Roman" pitchFamily="18" charset="0"/>
                          <a:cs typeface="Times New Roman" pitchFamily="18" charset="0"/>
                        </a:rPr>
                        <a:t>6.6%</a:t>
                      </a:r>
                    </a:p>
                  </a:txBody>
                  <a:tcPr marL="9525" marR="9525" marT="9525" marB="0" anchor="ctr"/>
                </a:tc>
                <a:extLst>
                  <a:ext uri="{0D108BD9-81ED-4DB2-BD59-A6C34878D82A}">
                    <a16:rowId xmlns="" xmlns:a16="http://schemas.microsoft.com/office/drawing/2014/main" val="10001"/>
                  </a:ext>
                </a:extLst>
              </a:tr>
              <a:tr h="659145">
                <a:tc>
                  <a:txBody>
                    <a:bodyPr/>
                    <a:lstStyle/>
                    <a:p>
                      <a:pPr algn="ctr"/>
                      <a:r>
                        <a:rPr lang="en-US" sz="1200" b="1" i="1" dirty="0">
                          <a:latin typeface="Times New Roman" pitchFamily="18" charset="0"/>
                          <a:cs typeface="Times New Roman" pitchFamily="18" charset="0"/>
                        </a:rPr>
                        <a:t>External Debt </a:t>
                      </a:r>
                    </a:p>
                    <a:p>
                      <a:pPr algn="ctr"/>
                      <a:r>
                        <a:rPr lang="en-US" sz="1200" b="1" i="1" dirty="0">
                          <a:latin typeface="Times New Roman" pitchFamily="18" charset="0"/>
                          <a:cs typeface="Times New Roman" pitchFamily="18" charset="0"/>
                        </a:rPr>
                        <a:t>(as percent of GDP) </a:t>
                      </a:r>
                    </a:p>
                  </a:txBody>
                  <a:tcPr anchor="ctr"/>
                </a:tc>
                <a:tc>
                  <a:txBody>
                    <a:bodyPr/>
                    <a:lstStyle/>
                    <a:p>
                      <a:pPr algn="ctr" fontAlgn="b"/>
                      <a:r>
                        <a:rPr lang="en-US" sz="1200" dirty="0">
                          <a:latin typeface="Times New Roman" pitchFamily="18" charset="0"/>
                          <a:cs typeface="Times New Roman" pitchFamily="18" charset="0"/>
                        </a:rPr>
                        <a:t>20.6 %</a:t>
                      </a:r>
                    </a:p>
                  </a:txBody>
                  <a:tcPr marL="9525" marR="9525" marT="9525" marB="0" anchor="ctr"/>
                </a:tc>
                <a:tc>
                  <a:txBody>
                    <a:bodyPr/>
                    <a:lstStyle/>
                    <a:p>
                      <a:pPr algn="ctr" fontAlgn="b"/>
                      <a:r>
                        <a:rPr lang="en-US" sz="1200" dirty="0">
                          <a:latin typeface="Times New Roman" pitchFamily="18" charset="0"/>
                          <a:cs typeface="Times New Roman" pitchFamily="18" charset="0"/>
                        </a:rPr>
                        <a:t>20.9 %</a:t>
                      </a:r>
                    </a:p>
                  </a:txBody>
                  <a:tcPr marL="9525" marR="9525" marT="9525" marB="0" anchor="ctr"/>
                </a:tc>
                <a:tc>
                  <a:txBody>
                    <a:bodyPr/>
                    <a:lstStyle/>
                    <a:p>
                      <a:pPr algn="ctr" fontAlgn="b"/>
                      <a:r>
                        <a:rPr lang="en-US" sz="1200" dirty="0">
                          <a:latin typeface="Times New Roman" pitchFamily="18" charset="0"/>
                          <a:cs typeface="Times New Roman" pitchFamily="18" charset="0"/>
                        </a:rPr>
                        <a:t>20.6 %</a:t>
                      </a:r>
                    </a:p>
                  </a:txBody>
                  <a:tcPr marL="9525" marR="9525" marT="9525" marB="0" anchor="ctr"/>
                </a:tc>
                <a:tc>
                  <a:txBody>
                    <a:bodyPr/>
                    <a:lstStyle/>
                    <a:p>
                      <a:pPr algn="ctr" fontAlgn="b"/>
                      <a:r>
                        <a:rPr lang="en-US" sz="1200" dirty="0">
                          <a:latin typeface="Times New Roman" pitchFamily="18" charset="0"/>
                          <a:cs typeface="Times New Roman" pitchFamily="18" charset="0"/>
                        </a:rPr>
                        <a:t>19.6%</a:t>
                      </a:r>
                    </a:p>
                  </a:txBody>
                  <a:tcPr marL="9525" marR="9525" marT="9525" marB="0" anchor="ctr"/>
                </a:tc>
                <a:tc>
                  <a:txBody>
                    <a:bodyPr/>
                    <a:lstStyle/>
                    <a:p>
                      <a:pPr algn="ctr" fontAlgn="b"/>
                      <a:r>
                        <a:rPr lang="en-US" sz="1200" b="1" dirty="0">
                          <a:latin typeface="Times New Roman" pitchFamily="18" charset="0"/>
                          <a:cs typeface="Times New Roman" pitchFamily="18" charset="0"/>
                        </a:rPr>
                        <a:t>22.8%</a:t>
                      </a:r>
                    </a:p>
                  </a:txBody>
                  <a:tcPr marL="9525" marR="9525" marT="9525" marB="0" anchor="ctr"/>
                </a:tc>
                <a:extLst>
                  <a:ext uri="{0D108BD9-81ED-4DB2-BD59-A6C34878D82A}">
                    <a16:rowId xmlns="" xmlns:a16="http://schemas.microsoft.com/office/drawing/2014/main" val="10002"/>
                  </a:ext>
                </a:extLst>
              </a:tr>
              <a:tr h="668135">
                <a:tc>
                  <a:txBody>
                    <a:bodyPr/>
                    <a:lstStyle/>
                    <a:p>
                      <a:pPr algn="ctr"/>
                      <a:r>
                        <a:rPr lang="en-US" sz="1200" b="1" i="1" dirty="0">
                          <a:latin typeface="Times New Roman" pitchFamily="18" charset="0"/>
                          <a:cs typeface="Times New Roman" pitchFamily="18" charset="0"/>
                        </a:rPr>
                        <a:t>Foreign</a:t>
                      </a:r>
                      <a:r>
                        <a:rPr lang="en-US" sz="1200" b="1" i="1" baseline="0" dirty="0">
                          <a:latin typeface="Times New Roman" pitchFamily="18" charset="0"/>
                          <a:cs typeface="Times New Roman" pitchFamily="18" charset="0"/>
                        </a:rPr>
                        <a:t> Exchange Reserves</a:t>
                      </a:r>
                    </a:p>
                    <a:p>
                      <a:pPr algn="ctr"/>
                      <a:r>
                        <a:rPr lang="en-US" sz="1200" b="1" i="1" baseline="0" dirty="0">
                          <a:latin typeface="Times New Roman" pitchFamily="18" charset="0"/>
                          <a:cs typeface="Times New Roman" pitchFamily="18" charset="0"/>
                        </a:rPr>
                        <a:t>(US$ billion) </a:t>
                      </a:r>
                    </a:p>
                  </a:txBody>
                  <a:tcPr anchor="ctr"/>
                </a:tc>
                <a:tc>
                  <a:txBody>
                    <a:bodyPr/>
                    <a:lstStyle/>
                    <a:p>
                      <a:pPr algn="ctr"/>
                      <a:r>
                        <a:rPr lang="en-US" sz="1200" b="0" i="0" kern="1200" dirty="0">
                          <a:solidFill>
                            <a:schemeClr val="dk1"/>
                          </a:solidFill>
                          <a:latin typeface="Times New Roman" pitchFamily="18" charset="0"/>
                          <a:ea typeface="+mn-ea"/>
                          <a:cs typeface="Times New Roman" pitchFamily="18" charset="0"/>
                        </a:rPr>
                        <a:t>303.6</a:t>
                      </a:r>
                      <a:endParaRPr lang="en-US" sz="1200" dirty="0">
                        <a:latin typeface="Times New Roman" pitchFamily="18" charset="0"/>
                        <a:cs typeface="Times New Roman" pitchFamily="18" charset="0"/>
                      </a:endParaRPr>
                    </a:p>
                  </a:txBody>
                  <a:tcPr marL="9525" marR="9525" marT="9525" marB="0" anchor="ctr"/>
                </a:tc>
                <a:tc>
                  <a:txBody>
                    <a:bodyPr/>
                    <a:lstStyle/>
                    <a:p>
                      <a:pPr algn="ctr" fontAlgn="b"/>
                      <a:r>
                        <a:rPr lang="en-US" sz="1200" dirty="0">
                          <a:latin typeface="Times New Roman" pitchFamily="18" charset="0"/>
                          <a:cs typeface="Times New Roman" pitchFamily="18" charset="0"/>
                        </a:rPr>
                        <a:t>339.9</a:t>
                      </a:r>
                    </a:p>
                  </a:txBody>
                  <a:tcPr marL="9525" marR="9525" marT="9525" marB="0" anchor="ctr"/>
                </a:tc>
                <a:tc>
                  <a:txBody>
                    <a:bodyPr/>
                    <a:lstStyle/>
                    <a:p>
                      <a:pPr algn="ctr" fontAlgn="b"/>
                      <a:r>
                        <a:rPr lang="en-US" sz="1200" dirty="0">
                          <a:latin typeface="Times New Roman" pitchFamily="18" charset="0"/>
                          <a:cs typeface="Times New Roman" pitchFamily="18" charset="0"/>
                        </a:rPr>
                        <a:t>355.5</a:t>
                      </a:r>
                    </a:p>
                  </a:txBody>
                  <a:tcPr marL="9525" marR="9525" marT="9525" marB="0" anchor="ctr"/>
                </a:tc>
                <a:tc>
                  <a:txBody>
                    <a:bodyPr/>
                    <a:lstStyle/>
                    <a:p>
                      <a:pPr algn="ctr" fontAlgn="b"/>
                      <a:r>
                        <a:rPr lang="en-US" sz="1200" dirty="0">
                          <a:latin typeface="Times New Roman" pitchFamily="18" charset="0"/>
                          <a:cs typeface="Times New Roman" pitchFamily="18" charset="0"/>
                        </a:rPr>
                        <a:t>364.1</a:t>
                      </a:r>
                    </a:p>
                  </a:txBody>
                  <a:tcPr marL="9525" marR="9525" marT="9525" marB="0" anchor="ctr"/>
                </a:tc>
                <a:tc>
                  <a:txBody>
                    <a:bodyPr/>
                    <a:lstStyle/>
                    <a:p>
                      <a:pPr algn="ctr" fontAlgn="b"/>
                      <a:r>
                        <a:rPr lang="en-US" sz="1200" b="1" dirty="0">
                          <a:latin typeface="Times New Roman" pitchFamily="18" charset="0"/>
                          <a:cs typeface="Times New Roman" pitchFamily="18" charset="0"/>
                        </a:rPr>
                        <a:t>424.5</a:t>
                      </a:r>
                    </a:p>
                  </a:txBody>
                  <a:tcPr marL="9525" marR="9525" marT="9525" marB="0" anchor="ctr"/>
                </a:tc>
                <a:extLst>
                  <a:ext uri="{0D108BD9-81ED-4DB2-BD59-A6C34878D82A}">
                    <a16:rowId xmlns="" xmlns:a16="http://schemas.microsoft.com/office/drawing/2014/main" val="10003"/>
                  </a:ext>
                </a:extLst>
              </a:tr>
              <a:tr h="578434">
                <a:tc>
                  <a:txBody>
                    <a:bodyPr/>
                    <a:lstStyle/>
                    <a:p>
                      <a:pPr algn="ctr"/>
                      <a:r>
                        <a:rPr lang="en-US" sz="1200" b="1" i="1" dirty="0">
                          <a:latin typeface="Times New Roman" pitchFamily="18" charset="0"/>
                          <a:cs typeface="Times New Roman" pitchFamily="18" charset="0"/>
                        </a:rPr>
                        <a:t>Fiscal Deficit</a:t>
                      </a:r>
                    </a:p>
                    <a:p>
                      <a:pPr algn="ctr"/>
                      <a:r>
                        <a:rPr lang="en-US" sz="1200" b="1" i="1" dirty="0">
                          <a:latin typeface="Times New Roman" pitchFamily="18" charset="0"/>
                          <a:cs typeface="Times New Roman" pitchFamily="18" charset="0"/>
                        </a:rPr>
                        <a:t> (as percent</a:t>
                      </a:r>
                      <a:r>
                        <a:rPr lang="en-US" sz="1200" b="1" i="1" baseline="0" dirty="0">
                          <a:latin typeface="Times New Roman" pitchFamily="18" charset="0"/>
                          <a:cs typeface="Times New Roman" pitchFamily="18" charset="0"/>
                        </a:rPr>
                        <a:t> of GDP )</a:t>
                      </a:r>
                      <a:endParaRPr lang="en-US" sz="1200" b="1" i="1" dirty="0">
                        <a:latin typeface="Times New Roman" pitchFamily="18" charset="0"/>
                        <a:cs typeface="Times New Roman" pitchFamily="18" charset="0"/>
                      </a:endParaRPr>
                    </a:p>
                  </a:txBody>
                  <a:tcPr anchor="ctr"/>
                </a:tc>
                <a:tc>
                  <a:txBody>
                    <a:bodyPr/>
                    <a:lstStyle/>
                    <a:p>
                      <a:pPr algn="ctr"/>
                      <a:r>
                        <a:rPr lang="en-US" sz="1200" b="1" dirty="0">
                          <a:latin typeface="Times New Roman" pitchFamily="18" charset="0"/>
                          <a:cs typeface="Times New Roman" pitchFamily="18" charset="0"/>
                        </a:rPr>
                        <a:t>4.5 %</a:t>
                      </a:r>
                    </a:p>
                  </a:txBody>
                  <a:tcPr anchor="ctr"/>
                </a:tc>
                <a:tc>
                  <a:txBody>
                    <a:bodyPr/>
                    <a:lstStyle/>
                    <a:p>
                      <a:pPr algn="ctr"/>
                      <a:r>
                        <a:rPr lang="en-US" sz="1200" dirty="0">
                          <a:latin typeface="Times New Roman" pitchFamily="18" charset="0"/>
                          <a:cs typeface="Times New Roman" pitchFamily="18" charset="0"/>
                        </a:rPr>
                        <a:t>4 %</a:t>
                      </a:r>
                    </a:p>
                  </a:txBody>
                  <a:tcPr anchor="ctr"/>
                </a:tc>
                <a:tc>
                  <a:txBody>
                    <a:bodyPr/>
                    <a:lstStyle/>
                    <a:p>
                      <a:pPr algn="ctr"/>
                      <a:r>
                        <a:rPr lang="en-US" sz="1200" dirty="0">
                          <a:latin typeface="Times New Roman" pitchFamily="18" charset="0"/>
                          <a:cs typeface="Times New Roman" pitchFamily="18" charset="0"/>
                        </a:rPr>
                        <a:t>3.9 %</a:t>
                      </a:r>
                    </a:p>
                  </a:txBody>
                  <a:tcPr anchor="ctr"/>
                </a:tc>
                <a:tc>
                  <a:txBody>
                    <a:bodyPr/>
                    <a:lstStyle/>
                    <a:p>
                      <a:pPr algn="ctr"/>
                      <a:r>
                        <a:rPr lang="en-US" sz="1200" dirty="0">
                          <a:latin typeface="Times New Roman" pitchFamily="18" charset="0"/>
                          <a:cs typeface="Times New Roman" pitchFamily="18" charset="0"/>
                        </a:rPr>
                        <a:t>3.5 %</a:t>
                      </a:r>
                    </a:p>
                  </a:txBody>
                  <a:tcPr anchor="ctr"/>
                </a:tc>
                <a:tc>
                  <a:txBody>
                    <a:bodyPr/>
                    <a:lstStyle/>
                    <a:p>
                      <a:pPr algn="ctr"/>
                      <a:r>
                        <a:rPr lang="en-US" sz="1200" dirty="0">
                          <a:latin typeface="Times New Roman" pitchFamily="18" charset="0"/>
                          <a:cs typeface="Times New Roman" pitchFamily="18" charset="0"/>
                        </a:rPr>
                        <a:t>3.2 %</a:t>
                      </a:r>
                    </a:p>
                  </a:txBody>
                  <a:tcPr anchor="ctr"/>
                </a:tc>
                <a:extLst>
                  <a:ext uri="{0D108BD9-81ED-4DB2-BD59-A6C34878D82A}">
                    <a16:rowId xmlns="" xmlns:a16="http://schemas.microsoft.com/office/drawing/2014/main" val="10004"/>
                  </a:ext>
                </a:extLst>
              </a:tr>
              <a:tr h="672598">
                <a:tc>
                  <a:txBody>
                    <a:bodyPr/>
                    <a:lstStyle/>
                    <a:p>
                      <a:pPr algn="ctr"/>
                      <a:r>
                        <a:rPr lang="en-US" sz="1200" b="1" i="1" dirty="0">
                          <a:latin typeface="Times New Roman" pitchFamily="18" charset="0"/>
                          <a:cs typeface="Times New Roman" pitchFamily="18" charset="0"/>
                        </a:rPr>
                        <a:t>Current</a:t>
                      </a:r>
                      <a:r>
                        <a:rPr lang="en-US" sz="1200" b="1" i="1" baseline="0" dirty="0">
                          <a:latin typeface="Times New Roman" pitchFamily="18" charset="0"/>
                          <a:cs typeface="Times New Roman" pitchFamily="18" charset="0"/>
                        </a:rPr>
                        <a:t> Account Deficit</a:t>
                      </a:r>
                    </a:p>
                    <a:p>
                      <a:pPr algn="ctr"/>
                      <a:r>
                        <a:rPr lang="en-US" sz="1200" b="1" i="1" baseline="0" dirty="0">
                          <a:latin typeface="Times New Roman" pitchFamily="18" charset="0"/>
                          <a:cs typeface="Times New Roman" pitchFamily="18" charset="0"/>
                        </a:rPr>
                        <a:t>( as percent of GDP)</a:t>
                      </a:r>
                      <a:endParaRPr lang="en-US" sz="1200" b="1" i="1" dirty="0">
                        <a:latin typeface="Times New Roman" pitchFamily="18" charset="0"/>
                        <a:cs typeface="Times New Roman" pitchFamily="18" charset="0"/>
                      </a:endParaRPr>
                    </a:p>
                  </a:txBody>
                  <a:tcPr anchor="ctr"/>
                </a:tc>
                <a:tc>
                  <a:txBody>
                    <a:bodyPr/>
                    <a:lstStyle/>
                    <a:p>
                      <a:pPr algn="ctr" fontAlgn="b"/>
                      <a:r>
                        <a:rPr lang="en-US" sz="1200" dirty="0">
                          <a:latin typeface="Times New Roman" pitchFamily="18" charset="0"/>
                          <a:cs typeface="Times New Roman" pitchFamily="18" charset="0"/>
                        </a:rPr>
                        <a:t>1.63%</a:t>
                      </a:r>
                    </a:p>
                  </a:txBody>
                  <a:tcPr marL="9525" marR="9525" marT="9525" marB="0" anchor="ctr"/>
                </a:tc>
                <a:tc>
                  <a:txBody>
                    <a:bodyPr/>
                    <a:lstStyle/>
                    <a:p>
                      <a:pPr algn="ctr" fontAlgn="b"/>
                      <a:r>
                        <a:rPr lang="en-US" sz="1200" dirty="0">
                          <a:latin typeface="Times New Roman" pitchFamily="18" charset="0"/>
                          <a:cs typeface="Times New Roman" pitchFamily="18" charset="0"/>
                        </a:rPr>
                        <a:t>1.3%</a:t>
                      </a:r>
                    </a:p>
                  </a:txBody>
                  <a:tcPr marL="9525" marR="9525" marT="9525" marB="0" anchor="ctr"/>
                </a:tc>
                <a:tc>
                  <a:txBody>
                    <a:bodyPr/>
                    <a:lstStyle/>
                    <a:p>
                      <a:pPr algn="ctr" fontAlgn="b"/>
                      <a:r>
                        <a:rPr lang="en-US" sz="1200" dirty="0">
                          <a:latin typeface="Times New Roman" pitchFamily="18" charset="0"/>
                          <a:cs typeface="Times New Roman" pitchFamily="18" charset="0"/>
                        </a:rPr>
                        <a:t>1.1%</a:t>
                      </a:r>
                    </a:p>
                  </a:txBody>
                  <a:tcPr marL="9525" marR="9525" marT="9525" marB="0" anchor="ctr"/>
                </a:tc>
                <a:tc>
                  <a:txBody>
                    <a:bodyPr/>
                    <a:lstStyle/>
                    <a:p>
                      <a:pPr algn="ctr" fontAlgn="b"/>
                      <a:r>
                        <a:rPr lang="en-US" sz="1200" dirty="0">
                          <a:latin typeface="Times New Roman" pitchFamily="18" charset="0"/>
                          <a:cs typeface="Times New Roman" pitchFamily="18" charset="0"/>
                        </a:rPr>
                        <a:t>0.7%</a:t>
                      </a:r>
                    </a:p>
                  </a:txBody>
                  <a:tcPr marL="9525" marR="9525" marT="9525" marB="0" anchor="ctr"/>
                </a:tc>
                <a:tc>
                  <a:txBody>
                    <a:bodyPr/>
                    <a:lstStyle/>
                    <a:p>
                      <a:pPr algn="ctr" fontAlgn="b"/>
                      <a:r>
                        <a:rPr lang="en-US" sz="1200" b="1" dirty="0">
                          <a:latin typeface="Times New Roman" pitchFamily="18" charset="0"/>
                          <a:cs typeface="Times New Roman" pitchFamily="18" charset="0"/>
                        </a:rPr>
                        <a:t>1.8%</a:t>
                      </a:r>
                    </a:p>
                  </a:txBody>
                  <a:tcPr marL="9525" marR="9525" marT="9525" marB="0" anchor="ctr"/>
                </a:tc>
                <a:extLst>
                  <a:ext uri="{0D108BD9-81ED-4DB2-BD59-A6C34878D82A}">
                    <a16:rowId xmlns="" xmlns:a16="http://schemas.microsoft.com/office/drawing/2014/main" val="10005"/>
                  </a:ext>
                </a:extLst>
              </a:tr>
              <a:tr h="477239">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b="1" i="1" dirty="0">
                          <a:latin typeface="Times New Roman" pitchFamily="18" charset="0"/>
                          <a:cs typeface="Times New Roman" pitchFamily="18" charset="0"/>
                        </a:rPr>
                        <a:t>Net FDI</a:t>
                      </a:r>
                    </a:p>
                    <a:p>
                      <a:pPr marL="0" marR="0" indent="0" algn="ctr" defTabSz="914400" rtl="0" eaLnBrk="1" fontAlgn="auto" latinLnBrk="0" hangingPunct="1">
                        <a:lnSpc>
                          <a:spcPct val="100000"/>
                        </a:lnSpc>
                        <a:spcBef>
                          <a:spcPts val="0"/>
                        </a:spcBef>
                        <a:spcAft>
                          <a:spcPts val="0"/>
                        </a:spcAft>
                        <a:buClrTx/>
                        <a:buSzTx/>
                        <a:buFontTx/>
                        <a:buNone/>
                        <a:tabLst/>
                        <a:defRPr/>
                      </a:pPr>
                      <a:r>
                        <a:rPr lang="en-US" sz="1200" b="1" i="1" baseline="0" dirty="0">
                          <a:latin typeface="Times New Roman" pitchFamily="18" charset="0"/>
                          <a:cs typeface="Times New Roman" pitchFamily="18" charset="0"/>
                        </a:rPr>
                        <a:t>(US$ billion) </a:t>
                      </a:r>
                      <a:endParaRPr lang="en-US" sz="1200" b="1" i="1" dirty="0">
                        <a:latin typeface="Times New Roman" pitchFamily="18" charset="0"/>
                        <a:cs typeface="Times New Roman" pitchFamily="18" charset="0"/>
                      </a:endParaRPr>
                    </a:p>
                  </a:txBody>
                  <a:tcPr anchor="ctr"/>
                </a:tc>
                <a:tc>
                  <a:txBody>
                    <a:bodyPr/>
                    <a:lstStyle/>
                    <a:p>
                      <a:pPr algn="ctr" rtl="0" fontAlgn="b"/>
                      <a:r>
                        <a:rPr lang="en-US" sz="1200" b="0" i="0" u="none" strike="noStrike" dirty="0">
                          <a:solidFill>
                            <a:srgbClr val="000000"/>
                          </a:solidFill>
                          <a:latin typeface="Times New Roman" pitchFamily="18" charset="0"/>
                          <a:cs typeface="Times New Roman" pitchFamily="18" charset="0"/>
                        </a:rPr>
                        <a:t>21.56</a:t>
                      </a:r>
                    </a:p>
                  </a:txBody>
                  <a:tcPr marL="9525" marR="9525" marT="9525" marB="0" anchor="ctr"/>
                </a:tc>
                <a:tc>
                  <a:txBody>
                    <a:bodyPr/>
                    <a:lstStyle/>
                    <a:p>
                      <a:pPr algn="ctr" rtl="0" fontAlgn="b"/>
                      <a:r>
                        <a:rPr lang="en-US" sz="1200" b="0" i="0" u="none" strike="noStrike" dirty="0">
                          <a:solidFill>
                            <a:srgbClr val="000000"/>
                          </a:solidFill>
                          <a:latin typeface="Times New Roman" pitchFamily="18" charset="0"/>
                          <a:cs typeface="Times New Roman" pitchFamily="18" charset="0"/>
                        </a:rPr>
                        <a:t>31.25</a:t>
                      </a:r>
                    </a:p>
                  </a:txBody>
                  <a:tcPr marL="9525" marR="9525" marT="9525" marB="0" anchor="ctr"/>
                </a:tc>
                <a:tc>
                  <a:txBody>
                    <a:bodyPr/>
                    <a:lstStyle/>
                    <a:p>
                      <a:pPr algn="ctr" rtl="0" fontAlgn="b"/>
                      <a:r>
                        <a:rPr lang="en-US" sz="1200" b="1" i="0" u="none" strike="noStrike" dirty="0">
                          <a:solidFill>
                            <a:srgbClr val="000000"/>
                          </a:solidFill>
                          <a:latin typeface="Times New Roman" pitchFamily="18" charset="0"/>
                          <a:cs typeface="Times New Roman" pitchFamily="18" charset="0"/>
                        </a:rPr>
                        <a:t>36.02</a:t>
                      </a:r>
                    </a:p>
                  </a:txBody>
                  <a:tcPr marL="9525" marR="9525" marT="9525" marB="0" anchor="ctr"/>
                </a:tc>
                <a:tc>
                  <a:txBody>
                    <a:bodyPr/>
                    <a:lstStyle/>
                    <a:p>
                      <a:pPr algn="ctr" rtl="0" fontAlgn="b"/>
                      <a:r>
                        <a:rPr lang="en-US" sz="1200" b="0" i="0" u="none" strike="noStrike">
                          <a:solidFill>
                            <a:srgbClr val="000000"/>
                          </a:solidFill>
                          <a:latin typeface="Times New Roman" pitchFamily="18" charset="0"/>
                          <a:cs typeface="Times New Roman" pitchFamily="18" charset="0"/>
                        </a:rPr>
                        <a:t>35.61</a:t>
                      </a:r>
                    </a:p>
                  </a:txBody>
                  <a:tcPr marL="9525" marR="9525" marT="9525" marB="0" anchor="ctr"/>
                </a:tc>
                <a:tc>
                  <a:txBody>
                    <a:bodyPr/>
                    <a:lstStyle/>
                    <a:p>
                      <a:pPr algn="ctr" rtl="0" fontAlgn="b"/>
                      <a:r>
                        <a:rPr lang="en-US" sz="1200" b="0" i="0" u="none" strike="noStrike" dirty="0">
                          <a:solidFill>
                            <a:srgbClr val="000000"/>
                          </a:solidFill>
                          <a:latin typeface="Times New Roman" pitchFamily="18" charset="0"/>
                          <a:cs typeface="Times New Roman" pitchFamily="18" charset="0"/>
                        </a:rPr>
                        <a:t>30.29</a:t>
                      </a:r>
                    </a:p>
                  </a:txBody>
                  <a:tcPr marL="9525" marR="9525" marT="9525" marB="0" anchor="ctr"/>
                </a:tc>
                <a:extLst>
                  <a:ext uri="{0D108BD9-81ED-4DB2-BD59-A6C34878D82A}">
                    <a16:rowId xmlns="" xmlns:a16="http://schemas.microsoft.com/office/drawing/2014/main" val="10006"/>
                  </a:ext>
                </a:extLst>
              </a:tr>
              <a:tr h="477239">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b="1" i="1" dirty="0">
                          <a:latin typeface="Times New Roman" pitchFamily="18" charset="0"/>
                          <a:cs typeface="Times New Roman" pitchFamily="18" charset="0"/>
                        </a:rPr>
                        <a:t>Net Portfolio Investment</a:t>
                      </a:r>
                    </a:p>
                    <a:p>
                      <a:pPr marL="0" marR="0" indent="0" algn="ctr" defTabSz="914400" rtl="0" eaLnBrk="1" fontAlgn="auto" latinLnBrk="0" hangingPunct="1">
                        <a:lnSpc>
                          <a:spcPct val="100000"/>
                        </a:lnSpc>
                        <a:spcBef>
                          <a:spcPts val="0"/>
                        </a:spcBef>
                        <a:spcAft>
                          <a:spcPts val="0"/>
                        </a:spcAft>
                        <a:buClrTx/>
                        <a:buSzTx/>
                        <a:buFontTx/>
                        <a:buNone/>
                        <a:tabLst/>
                        <a:defRPr/>
                      </a:pPr>
                      <a:r>
                        <a:rPr lang="en-US" sz="1200" b="1" i="1" baseline="0" dirty="0">
                          <a:latin typeface="Times New Roman" pitchFamily="18" charset="0"/>
                          <a:cs typeface="Times New Roman" pitchFamily="18" charset="0"/>
                        </a:rPr>
                        <a:t>(US$ billion) </a:t>
                      </a:r>
                      <a:endParaRPr lang="en-US" sz="1200" b="1" i="1" dirty="0">
                        <a:latin typeface="Times New Roman" pitchFamily="18" charset="0"/>
                        <a:cs typeface="Times New Roman" pitchFamily="18" charset="0"/>
                      </a:endParaRPr>
                    </a:p>
                  </a:txBody>
                  <a:tcPr anchor="ctr"/>
                </a:tc>
                <a:tc>
                  <a:txBody>
                    <a:bodyPr/>
                    <a:lstStyle/>
                    <a:p>
                      <a:pPr algn="ctr" rtl="0" fontAlgn="b"/>
                      <a:r>
                        <a:rPr lang="en-US" sz="1200" b="0" i="0" u="none" strike="noStrike" dirty="0">
                          <a:solidFill>
                            <a:srgbClr val="000000"/>
                          </a:solidFill>
                          <a:latin typeface="Times New Roman" pitchFamily="18" charset="0"/>
                          <a:cs typeface="Times New Roman" pitchFamily="18" charset="0"/>
                        </a:rPr>
                        <a:t>4.82</a:t>
                      </a:r>
                    </a:p>
                  </a:txBody>
                  <a:tcPr marL="9525" marR="9525" marT="9525" marB="0" anchor="ctr"/>
                </a:tc>
                <a:tc>
                  <a:txBody>
                    <a:bodyPr/>
                    <a:lstStyle/>
                    <a:p>
                      <a:pPr algn="ctr" rtl="0" fontAlgn="b"/>
                      <a:r>
                        <a:rPr lang="en-US" sz="1200" b="1" i="0" u="none" strike="noStrike" dirty="0">
                          <a:solidFill>
                            <a:srgbClr val="000000"/>
                          </a:solidFill>
                          <a:latin typeface="Times New Roman" pitchFamily="18" charset="0"/>
                          <a:cs typeface="Times New Roman" pitchFamily="18" charset="0"/>
                        </a:rPr>
                        <a:t>42.2</a:t>
                      </a:r>
                    </a:p>
                  </a:txBody>
                  <a:tcPr marL="9525" marR="9525" marT="9525" marB="0" anchor="ctr"/>
                </a:tc>
                <a:tc>
                  <a:txBody>
                    <a:bodyPr/>
                    <a:lstStyle/>
                    <a:p>
                      <a:pPr algn="ctr" rtl="0" fontAlgn="b"/>
                      <a:r>
                        <a:rPr lang="en-US" sz="1200" b="0" i="0" u="none" strike="noStrike" dirty="0">
                          <a:solidFill>
                            <a:srgbClr val="000000"/>
                          </a:solidFill>
                          <a:latin typeface="Times New Roman" pitchFamily="18" charset="0"/>
                          <a:cs typeface="Times New Roman" pitchFamily="18" charset="0"/>
                        </a:rPr>
                        <a:t>-4.13</a:t>
                      </a:r>
                    </a:p>
                  </a:txBody>
                  <a:tcPr marL="9525" marR="9525" marT="9525" marB="0" anchor="ctr"/>
                </a:tc>
                <a:tc>
                  <a:txBody>
                    <a:bodyPr/>
                    <a:lstStyle/>
                    <a:p>
                      <a:pPr algn="ctr" rtl="0" fontAlgn="b"/>
                      <a:r>
                        <a:rPr lang="en-US" sz="1200" b="0" i="0" u="none" strike="noStrike" dirty="0">
                          <a:solidFill>
                            <a:srgbClr val="000000"/>
                          </a:solidFill>
                          <a:latin typeface="Times New Roman" pitchFamily="18" charset="0"/>
                          <a:cs typeface="Times New Roman" pitchFamily="18" charset="0"/>
                        </a:rPr>
                        <a:t>7.61</a:t>
                      </a:r>
                    </a:p>
                  </a:txBody>
                  <a:tcPr marL="9525" marR="9525" marT="9525" marB="0" anchor="ctr"/>
                </a:tc>
                <a:tc>
                  <a:txBody>
                    <a:bodyPr/>
                    <a:lstStyle/>
                    <a:p>
                      <a:pPr algn="ctr" rtl="0" fontAlgn="b"/>
                      <a:r>
                        <a:rPr lang="en-US" sz="1200" b="0" i="0" u="none" strike="noStrike" dirty="0">
                          <a:solidFill>
                            <a:srgbClr val="000000"/>
                          </a:solidFill>
                          <a:latin typeface="Times New Roman" pitchFamily="18" charset="0"/>
                          <a:cs typeface="Times New Roman" pitchFamily="18" charset="0"/>
                        </a:rPr>
                        <a:t>22.12</a:t>
                      </a:r>
                    </a:p>
                  </a:txBody>
                  <a:tcPr marL="9525" marR="9525" marT="9525" marB="0" anchor="ctr"/>
                </a:tc>
                <a:extLst>
                  <a:ext uri="{0D108BD9-81ED-4DB2-BD59-A6C34878D82A}">
                    <a16:rowId xmlns="" xmlns:a16="http://schemas.microsoft.com/office/drawing/2014/main" val="10007"/>
                  </a:ext>
                </a:extLst>
              </a:tr>
              <a:tr h="440011">
                <a:tc gridSpan="6">
                  <a:txBody>
                    <a:bodyPr/>
                    <a:lstStyle/>
                    <a:p>
                      <a:pPr algn="l"/>
                      <a:r>
                        <a:rPr lang="en-US" sz="1100" b="1" i="1" dirty="0">
                          <a:latin typeface="Times New Roman" pitchFamily="18" charset="0"/>
                          <a:cs typeface="Times New Roman" pitchFamily="18" charset="0"/>
                        </a:rPr>
                        <a:t>Source:</a:t>
                      </a:r>
                      <a:r>
                        <a:rPr lang="en-US" sz="1100" b="1" i="1" baseline="0" dirty="0">
                          <a:latin typeface="Times New Roman" pitchFamily="18" charset="0"/>
                          <a:cs typeface="Times New Roman" pitchFamily="18" charset="0"/>
                        </a:rPr>
                        <a:t> Reserve Bank of India, World Bank (GDP at constant 2010 USD &amp; GDP Annual Growth Rate) , Ministry of Finance, Govt. of India</a:t>
                      </a:r>
                      <a:endParaRPr lang="en-US" sz="1100" b="1" i="1" dirty="0">
                        <a:latin typeface="Times New Roman" pitchFamily="18" charset="0"/>
                        <a:cs typeface="Times New Roman" pitchFamily="18" charset="0"/>
                      </a:endParaRPr>
                    </a:p>
                  </a:txBody>
                  <a:tcPr anchor="ctr"/>
                </a:tc>
                <a:tc hMerge="1">
                  <a:txBody>
                    <a:bodyPr/>
                    <a:lstStyle/>
                    <a:p>
                      <a:pPr algn="ctr"/>
                      <a:endParaRPr lang="en-US" dirty="0"/>
                    </a:p>
                  </a:txBody>
                  <a:tcPr anchor="ctr"/>
                </a:tc>
                <a:tc hMerge="1">
                  <a:txBody>
                    <a:bodyPr/>
                    <a:lstStyle/>
                    <a:p>
                      <a:pPr algn="ctr"/>
                      <a:endParaRPr lang="en-US" dirty="0"/>
                    </a:p>
                  </a:txBody>
                  <a:tcPr anchor="ctr"/>
                </a:tc>
                <a:tc hMerge="1">
                  <a:txBody>
                    <a:bodyPr/>
                    <a:lstStyle/>
                    <a:p>
                      <a:pPr algn="ctr"/>
                      <a:endParaRPr lang="en-US" dirty="0"/>
                    </a:p>
                  </a:txBody>
                  <a:tcPr anchor="ctr"/>
                </a:tc>
                <a:tc hMerge="1">
                  <a:txBody>
                    <a:bodyPr/>
                    <a:lstStyle/>
                    <a:p>
                      <a:pPr algn="ctr"/>
                      <a:endParaRPr lang="en-US" dirty="0"/>
                    </a:p>
                  </a:txBody>
                  <a:tcPr anchor="ctr"/>
                </a:tc>
                <a:tc hMerge="1">
                  <a:txBody>
                    <a:bodyPr/>
                    <a:lstStyle/>
                    <a:p>
                      <a:pPr algn="ctr"/>
                      <a:endParaRPr lang="en-US" dirty="0"/>
                    </a:p>
                  </a:txBody>
                  <a:tcPr anchor="ctr"/>
                </a:tc>
                <a:extLst>
                  <a:ext uri="{0D108BD9-81ED-4DB2-BD59-A6C34878D82A}">
                    <a16:rowId xmlns="" xmlns:a16="http://schemas.microsoft.com/office/drawing/2014/main" val="10008"/>
                  </a:ext>
                </a:extLst>
              </a:tr>
            </a:tbl>
          </a:graphicData>
        </a:graphic>
      </p:graphicFrame>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 xmlns:a16="http://schemas.microsoft.com/office/drawing/2014/main" id="{F24FFA55-3AE5-4F26-A7D7-E6102D535AFC}"/>
              </a:ext>
            </a:extLst>
          </p:cNvPr>
          <p:cNvSpPr/>
          <p:nvPr/>
        </p:nvSpPr>
        <p:spPr>
          <a:xfrm>
            <a:off x="1219200" y="1524000"/>
            <a:ext cx="7169224" cy="1323439"/>
          </a:xfrm>
          <a:prstGeom prst="rect">
            <a:avLst/>
          </a:prstGeom>
        </p:spPr>
        <p:txBody>
          <a:bodyPr wrap="square">
            <a:spAutoFit/>
          </a:bodyPr>
          <a:lstStyle/>
          <a:p>
            <a:endParaRPr lang="en-IN" altLang="en-US" sz="4000" dirty="0"/>
          </a:p>
          <a:p>
            <a:r>
              <a:rPr lang="en-IN" altLang="en-US" sz="4000" dirty="0"/>
              <a:t>Policy Agenda Ahead</a:t>
            </a:r>
          </a:p>
        </p:txBody>
      </p:sp>
      <p:sp>
        <p:nvSpPr>
          <p:cNvPr id="5" name="Title 4">
            <a:extLst>
              <a:ext uri="{FF2B5EF4-FFF2-40B4-BE49-F238E27FC236}">
                <a16:creationId xmlns="" xmlns:a16="http://schemas.microsoft.com/office/drawing/2014/main" id="{DC359B2C-562E-456F-9D4D-BE7D1291CBAF}"/>
              </a:ext>
            </a:extLst>
          </p:cNvPr>
          <p:cNvSpPr>
            <a:spLocks noGrp="1"/>
          </p:cNvSpPr>
          <p:nvPr>
            <p:ph type="title"/>
          </p:nvPr>
        </p:nvSpPr>
        <p:spPr/>
        <p:txBody>
          <a:bodyPr/>
          <a:lstStyle/>
          <a:p>
            <a:endParaRPr lang="en-US"/>
          </a:p>
        </p:txBody>
      </p:sp>
    </p:spTree>
    <p:extLst>
      <p:ext uri="{BB962C8B-B14F-4D97-AF65-F5344CB8AC3E}">
        <p14:creationId xmlns:p14="http://schemas.microsoft.com/office/powerpoint/2010/main" val="166017594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990600"/>
            <a:ext cx="8991600" cy="381000"/>
          </a:xfrm>
        </p:spPr>
        <p:txBody>
          <a:bodyPr>
            <a:normAutofit fontScale="90000"/>
          </a:bodyPr>
          <a:lstStyle/>
          <a:p>
            <a:pPr algn="ctr"/>
            <a:r>
              <a:rPr lang="en-US" sz="2000" b="1" dirty="0">
                <a:latin typeface="Arial Black" pitchFamily="34" charset="0"/>
              </a:rPr>
              <a:t>The demographic profile </a:t>
            </a:r>
            <a:endParaRPr lang="en-US" sz="2000" b="1" dirty="0">
              <a:latin typeface="Arial Black" pitchFamily="34" charset="0"/>
              <a:ea typeface="Bell MT" charset="0"/>
              <a:cs typeface="Bell MT" charset="0"/>
            </a:endParaRPr>
          </a:p>
        </p:txBody>
      </p:sp>
      <p:graphicFrame>
        <p:nvGraphicFramePr>
          <p:cNvPr id="19" name="Content Placeholder 3"/>
          <p:cNvGraphicFramePr>
            <a:graphicFrameLocks/>
          </p:cNvGraphicFramePr>
          <p:nvPr/>
        </p:nvGraphicFramePr>
        <p:xfrm>
          <a:off x="381000" y="1474788"/>
          <a:ext cx="8229600" cy="452596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0" name="Content Placeholder 3"/>
          <p:cNvGraphicFramePr>
            <a:graphicFrameLocks/>
          </p:cNvGraphicFramePr>
          <p:nvPr/>
        </p:nvGraphicFramePr>
        <p:xfrm>
          <a:off x="609600" y="1676400"/>
          <a:ext cx="8001000" cy="4324350"/>
        </p:xfrm>
        <a:graphic>
          <a:graphicData uri="http://schemas.openxmlformats.org/drawingml/2006/chart">
            <c:chart xmlns:c="http://schemas.openxmlformats.org/drawingml/2006/chart" xmlns:r="http://schemas.openxmlformats.org/officeDocument/2006/relationships" r:id="rId4"/>
          </a:graphicData>
        </a:graphic>
      </p:graphicFrame>
      <p:sp>
        <p:nvSpPr>
          <p:cNvPr id="21" name="Right Arrow 20"/>
          <p:cNvSpPr/>
          <p:nvPr/>
        </p:nvSpPr>
        <p:spPr>
          <a:xfrm>
            <a:off x="1066800" y="1600200"/>
            <a:ext cx="7162800" cy="304800"/>
          </a:xfrm>
          <a:prstGeom prst="rightArrow">
            <a:avLst/>
          </a:prstGeom>
          <a:solidFill>
            <a:sysClr val="window" lastClr="FFFFFF"/>
          </a:solidFill>
          <a:ln w="25400" cap="flat" cmpd="sng" algn="ctr">
            <a:solidFill>
              <a:srgbClr val="F79646"/>
            </a:solid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0" cap="none" spc="0" normalizeH="0" baseline="0" noProof="0" dirty="0">
                <a:ln>
                  <a:noFill/>
                </a:ln>
                <a:solidFill>
                  <a:sysClr val="windowText" lastClr="000000"/>
                </a:solidFill>
                <a:effectLst/>
                <a:uLnTx/>
                <a:uFillTx/>
                <a:latin typeface="Cambria" pitchFamily="18" charset="0"/>
                <a:ea typeface="+mn-ea"/>
                <a:cs typeface="+mn-cs"/>
              </a:rPr>
              <a:t>Population in Billion</a:t>
            </a:r>
          </a:p>
        </p:txBody>
      </p:sp>
      <p:sp>
        <p:nvSpPr>
          <p:cNvPr id="23" name="TextBox 22"/>
          <p:cNvSpPr txBox="1"/>
          <p:nvPr/>
        </p:nvSpPr>
        <p:spPr>
          <a:xfrm>
            <a:off x="0" y="5730102"/>
            <a:ext cx="3581400" cy="276999"/>
          </a:xfrm>
          <a:prstGeom prst="rect">
            <a:avLst/>
          </a:prstGeom>
          <a:solidFill>
            <a:schemeClr val="bg1"/>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1" u="none" strike="noStrike" kern="1200" cap="none" spc="0" normalizeH="0" baseline="0" noProof="0" dirty="0">
                <a:ln>
                  <a:noFill/>
                </a:ln>
                <a:solidFill>
                  <a:prstClr val="black"/>
                </a:solidFill>
                <a:effectLst/>
                <a:uLnTx/>
                <a:uFillTx/>
                <a:latin typeface="Cambria" pitchFamily="18" charset="0"/>
                <a:ea typeface="+mn-ea"/>
                <a:cs typeface="+mn-cs"/>
              </a:rPr>
              <a:t>Source: United Nations Population Division, 2017</a:t>
            </a:r>
          </a:p>
        </p:txBody>
      </p:sp>
    </p:spTree>
    <p:extLst>
      <p:ext uri="{BB962C8B-B14F-4D97-AF65-F5344CB8AC3E}">
        <p14:creationId xmlns:p14="http://schemas.microsoft.com/office/powerpoint/2010/main" val="46214672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 xmlns:a16="http://schemas.microsoft.com/office/drawing/2014/main" id="{49FEDD77-75BB-4691-B54E-6E810540EFCB}"/>
              </a:ext>
            </a:extLst>
          </p:cNvPr>
          <p:cNvPicPr>
            <a:picLocks noChangeAspect="1"/>
          </p:cNvPicPr>
          <p:nvPr/>
        </p:nvPicPr>
        <p:blipFill>
          <a:blip r:embed="rId2"/>
          <a:stretch>
            <a:fillRect/>
          </a:stretch>
        </p:blipFill>
        <p:spPr>
          <a:xfrm>
            <a:off x="628650" y="1873246"/>
            <a:ext cx="7821846" cy="4493141"/>
          </a:xfrm>
          <a:prstGeom prst="rect">
            <a:avLst/>
          </a:prstGeom>
        </p:spPr>
      </p:pic>
      <p:sp>
        <p:nvSpPr>
          <p:cNvPr id="8" name="Title 1">
            <a:extLst>
              <a:ext uri="{FF2B5EF4-FFF2-40B4-BE49-F238E27FC236}">
                <a16:creationId xmlns="" xmlns:a16="http://schemas.microsoft.com/office/drawing/2014/main" id="{BE70C6C8-088B-49F6-8E15-5F25A90F8E27}"/>
              </a:ext>
            </a:extLst>
          </p:cNvPr>
          <p:cNvSpPr>
            <a:spLocks noGrp="1"/>
          </p:cNvSpPr>
          <p:nvPr>
            <p:ph type="title"/>
          </p:nvPr>
        </p:nvSpPr>
        <p:spPr>
          <a:xfrm>
            <a:off x="716565" y="533184"/>
            <a:ext cx="7646015" cy="1101600"/>
          </a:xfrm>
        </p:spPr>
        <p:txBody>
          <a:bodyPr>
            <a:noAutofit/>
          </a:bodyPr>
          <a:lstStyle/>
          <a:p>
            <a:pPr algn="ctr"/>
            <a:r>
              <a:rPr lang="en-US" sz="4000" dirty="0">
                <a:latin typeface="Bahnschrift" panose="020B0502040204020203" pitchFamily="34" charset="0"/>
              </a:rPr>
              <a:t>The previous paradigm driving the Jobs Agenda</a:t>
            </a:r>
          </a:p>
        </p:txBody>
      </p:sp>
    </p:spTree>
    <p:extLst>
      <p:ext uri="{BB962C8B-B14F-4D97-AF65-F5344CB8AC3E}">
        <p14:creationId xmlns:p14="http://schemas.microsoft.com/office/powerpoint/2010/main" val="342810507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txBox="1">
            <a:spLocks noGrp="1"/>
          </p:cNvSpPr>
          <p:nvPr>
            <p:ph type="title"/>
          </p:nvPr>
        </p:nvSpPr>
        <p:spPr>
          <a:xfrm>
            <a:off x="701040" y="609601"/>
            <a:ext cx="7620000" cy="882680"/>
          </a:xfrm>
        </p:spPr>
        <p:txBody>
          <a:bodyPr>
            <a:normAutofit fontScale="90000"/>
          </a:bodyPr>
          <a:lstStyle/>
          <a:p>
            <a:pPr marL="342900" indent="-342900">
              <a:spcBef>
                <a:spcPct val="0"/>
              </a:spcBef>
            </a:pPr>
            <a:r>
              <a:rPr lang="en-US" altLang="en-US" sz="2400" b="1" dirty="0">
                <a:latin typeface="Arial Black" panose="020B0A04020102020204" pitchFamily="34" charset="0"/>
                <a:ea typeface="Arial" charset="0"/>
                <a:cs typeface="Arial" charset="0"/>
              </a:rPr>
              <a:t>The Rise of Informality in India</a:t>
            </a:r>
            <a:r>
              <a:rPr lang="en-US" altLang="en-US" sz="2800" b="1" dirty="0">
                <a:latin typeface="Arial Black" panose="020B0A04020102020204" pitchFamily="34" charset="0"/>
                <a:ea typeface="Arial" charset="0"/>
                <a:cs typeface="Arial" charset="0"/>
              </a:rPr>
              <a:t/>
            </a:r>
            <a:br>
              <a:rPr lang="en-US" altLang="en-US" sz="2800" b="1" dirty="0">
                <a:latin typeface="Arial Black" panose="020B0A04020102020204" pitchFamily="34" charset="0"/>
                <a:ea typeface="Arial" charset="0"/>
                <a:cs typeface="Arial" charset="0"/>
              </a:rPr>
            </a:br>
            <a:endParaRPr lang="en-US" altLang="en-US" sz="2800" dirty="0">
              <a:latin typeface="Arial Black" panose="020B0A04020102020204" pitchFamily="34" charset="0"/>
              <a:ea typeface="Arial" charset="0"/>
              <a:cs typeface="Arial" charset="0"/>
            </a:endParaRPr>
          </a:p>
        </p:txBody>
      </p:sp>
      <p:sp>
        <p:nvSpPr>
          <p:cNvPr id="15" name="Rectangle 14"/>
          <p:cNvSpPr/>
          <p:nvPr/>
        </p:nvSpPr>
        <p:spPr>
          <a:xfrm>
            <a:off x="4632962" y="1719531"/>
            <a:ext cx="4206238" cy="3646191"/>
          </a:xfrm>
          <a:prstGeom prst="rect">
            <a:avLst/>
          </a:prstGeom>
        </p:spPr>
        <p:txBody>
          <a:bodyPr wrap="square">
            <a:spAutoFit/>
          </a:bodyPr>
          <a:lstStyle/>
          <a:p>
            <a:pPr marL="457200" marR="0" lvl="0" indent="-228600" algn="just" defTabSz="914400" rtl="0" eaLnBrk="1" fontAlgn="auto" latinLnBrk="0" hangingPunct="1">
              <a:lnSpc>
                <a:spcPct val="115000"/>
              </a:lnSpc>
              <a:spcBef>
                <a:spcPts val="0"/>
              </a:spcBef>
              <a:spcAft>
                <a:spcPts val="600"/>
              </a:spcAft>
              <a:buClr>
                <a:srgbClr val="424242"/>
              </a:buClr>
              <a:buSzPct val="100000"/>
              <a:buFont typeface="Nunito"/>
              <a:buChar char="●"/>
              <a:tabLst/>
              <a:defRPr/>
            </a:pPr>
            <a:r>
              <a:rPr kumimoji="0" lang="en-US" sz="1800" b="0" i="0" u="none" strike="noStrike" kern="1200" cap="none" spc="0" normalizeH="0" baseline="0" noProof="0" dirty="0">
                <a:ln>
                  <a:noFill/>
                </a:ln>
                <a:solidFill>
                  <a:prstClr val="black"/>
                </a:solidFill>
                <a:effectLst/>
                <a:uLnTx/>
                <a:uFillTx/>
                <a:latin typeface="Cambria" pitchFamily="18" charset="0"/>
                <a:ea typeface="+mn-ea"/>
                <a:cs typeface="Times New Roman" pitchFamily="18" charset="0"/>
                <a:sym typeface="Nunito"/>
              </a:rPr>
              <a:t>The informal sector is the biggest job creator, followed at distant second by the government (30.5 million) and private sector 19.2 million</a:t>
            </a:r>
          </a:p>
          <a:p>
            <a:pPr marL="457200" marR="0" lvl="0" indent="-228600" algn="just" defTabSz="914400" rtl="0" eaLnBrk="1" fontAlgn="auto" latinLnBrk="0" hangingPunct="1">
              <a:lnSpc>
                <a:spcPct val="115000"/>
              </a:lnSpc>
              <a:spcBef>
                <a:spcPts val="0"/>
              </a:spcBef>
              <a:spcAft>
                <a:spcPts val="600"/>
              </a:spcAft>
              <a:buClr>
                <a:srgbClr val="424242"/>
              </a:buClr>
              <a:buSzPct val="100000"/>
              <a:buFont typeface="Nunito"/>
              <a:buChar char="●"/>
              <a:tabLst/>
              <a:defRPr/>
            </a:pPr>
            <a:r>
              <a:rPr kumimoji="0" lang="en-US" sz="1800" b="0" i="0" u="none" strike="noStrike" kern="1200" cap="none" spc="0" normalizeH="0" baseline="0" noProof="0" dirty="0">
                <a:ln>
                  <a:noFill/>
                </a:ln>
                <a:solidFill>
                  <a:prstClr val="black"/>
                </a:solidFill>
                <a:effectLst/>
                <a:uLnTx/>
                <a:uFillTx/>
                <a:latin typeface="Cambria" pitchFamily="18" charset="0"/>
                <a:ea typeface="+mn-ea"/>
                <a:cs typeface="Times New Roman" pitchFamily="18" charset="0"/>
                <a:sym typeface="Nunito"/>
              </a:rPr>
              <a:t>There is also a glaring gender gap in India’s labour force, with the labour force participation of women being among the lowest in the world  (23.7%  LFPR as reported by the 5</a:t>
            </a:r>
            <a:r>
              <a:rPr kumimoji="0" lang="en-US" sz="1800" b="0" i="0" u="none" strike="noStrike" kern="1200" cap="none" spc="0" normalizeH="0" baseline="30000" noProof="0" dirty="0">
                <a:ln>
                  <a:noFill/>
                </a:ln>
                <a:solidFill>
                  <a:prstClr val="black"/>
                </a:solidFill>
                <a:effectLst/>
                <a:uLnTx/>
                <a:uFillTx/>
                <a:latin typeface="Cambria" pitchFamily="18" charset="0"/>
                <a:ea typeface="+mn-ea"/>
                <a:cs typeface="Times New Roman" pitchFamily="18" charset="0"/>
                <a:sym typeface="Nunito"/>
              </a:rPr>
              <a:t>th</a:t>
            </a:r>
            <a:r>
              <a:rPr kumimoji="0" lang="en-US" sz="1800" b="0" i="0" u="none" strike="noStrike" kern="1200" cap="none" spc="0" normalizeH="0" baseline="0" noProof="0" dirty="0">
                <a:ln>
                  <a:noFill/>
                </a:ln>
                <a:solidFill>
                  <a:prstClr val="black"/>
                </a:solidFill>
                <a:effectLst/>
                <a:uLnTx/>
                <a:uFillTx/>
                <a:latin typeface="Cambria" pitchFamily="18" charset="0"/>
                <a:ea typeface="+mn-ea"/>
                <a:cs typeface="Times New Roman" pitchFamily="18" charset="0"/>
                <a:sym typeface="Nunito"/>
              </a:rPr>
              <a:t> EUS, 2015-16)</a:t>
            </a:r>
            <a:endParaRPr kumimoji="0" lang="en-US" sz="1800" b="0" i="0" u="none" strike="noStrike" kern="1200" cap="none" spc="0" normalizeH="0" baseline="0" noProof="0" dirty="0">
              <a:ln>
                <a:noFill/>
              </a:ln>
              <a:solidFill>
                <a:srgbClr val="424242"/>
              </a:solidFill>
              <a:effectLst/>
              <a:uLnTx/>
              <a:uFillTx/>
              <a:latin typeface="Cambria" pitchFamily="18" charset="0"/>
              <a:ea typeface="Nunito"/>
              <a:cs typeface="Times New Roman" pitchFamily="18" charset="0"/>
              <a:sym typeface="Nunito"/>
            </a:endParaRPr>
          </a:p>
        </p:txBody>
      </p:sp>
      <p:pic>
        <p:nvPicPr>
          <p:cNvPr id="5" name="Picture 4">
            <a:extLst>
              <a:ext uri="{FF2B5EF4-FFF2-40B4-BE49-F238E27FC236}">
                <a16:creationId xmlns="" xmlns:a16="http://schemas.microsoft.com/office/drawing/2014/main" id="{C2DB3127-56CD-4C41-AB61-C8BEC017B3D7}"/>
              </a:ext>
            </a:extLst>
          </p:cNvPr>
          <p:cNvPicPr>
            <a:picLocks noChangeAspect="1"/>
          </p:cNvPicPr>
          <p:nvPr/>
        </p:nvPicPr>
        <p:blipFill rotWithShape="1">
          <a:blip r:embed="rId3"/>
          <a:srcRect l="8333" t="42593" r="64815" b="26703"/>
          <a:stretch/>
        </p:blipFill>
        <p:spPr>
          <a:xfrm>
            <a:off x="404855" y="1589132"/>
            <a:ext cx="4106184" cy="3287668"/>
          </a:xfrm>
          <a:prstGeom prst="rect">
            <a:avLst/>
          </a:prstGeom>
        </p:spPr>
      </p:pic>
    </p:spTree>
    <p:extLst>
      <p:ext uri="{BB962C8B-B14F-4D97-AF65-F5344CB8AC3E}">
        <p14:creationId xmlns:p14="http://schemas.microsoft.com/office/powerpoint/2010/main" val="418357818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229600" cy="1143000"/>
          </a:xfrm>
        </p:spPr>
        <p:txBody>
          <a:bodyPr>
            <a:normAutofit/>
          </a:bodyPr>
          <a:lstStyle/>
          <a:p>
            <a:pPr algn="l"/>
            <a:r>
              <a:rPr lang="en-US" sz="2800" b="1" dirty="0">
                <a:latin typeface="Cambria" pitchFamily="18" charset="0"/>
              </a:rPr>
              <a:t>Challenges and Opportunities for India</a:t>
            </a:r>
          </a:p>
        </p:txBody>
      </p:sp>
      <p:sp>
        <p:nvSpPr>
          <p:cNvPr id="3" name="Content Placeholder 2"/>
          <p:cNvSpPr>
            <a:spLocks noGrp="1"/>
          </p:cNvSpPr>
          <p:nvPr>
            <p:ph idx="1"/>
          </p:nvPr>
        </p:nvSpPr>
        <p:spPr>
          <a:xfrm>
            <a:off x="381000" y="685800"/>
            <a:ext cx="8458200" cy="1447800"/>
          </a:xfrm>
        </p:spPr>
        <p:txBody>
          <a:bodyPr>
            <a:normAutofit/>
          </a:bodyPr>
          <a:lstStyle/>
          <a:p>
            <a:r>
              <a:rPr lang="en-US" sz="1400" dirty="0">
                <a:solidFill>
                  <a:prstClr val="black"/>
                </a:solidFill>
                <a:latin typeface="Cambria" pitchFamily="18" charset="0"/>
              </a:rPr>
              <a:t>Challenge of job creation exacerbated:</a:t>
            </a:r>
          </a:p>
          <a:p>
            <a:pPr>
              <a:buNone/>
            </a:pPr>
            <a:r>
              <a:rPr lang="en-US" sz="1400" i="1" dirty="0">
                <a:solidFill>
                  <a:prstClr val="black"/>
                </a:solidFill>
                <a:latin typeface="Cambria" pitchFamily="18" charset="0"/>
              </a:rPr>
              <a:t>Will manufacturing be a less accessible pathway for growth and development?</a:t>
            </a:r>
          </a:p>
          <a:p>
            <a:pPr marL="0" indent="0">
              <a:buNone/>
            </a:pPr>
            <a:r>
              <a:rPr lang="en-US" sz="1400" i="1" dirty="0">
                <a:solidFill>
                  <a:prstClr val="black"/>
                </a:solidFill>
                <a:latin typeface="Cambria" pitchFamily="18" charset="0"/>
              </a:rPr>
              <a:t>Will reconfiguration of GVCs reverse the importance and length of GVCs and reorient global trade and production back towards advanced countries</a:t>
            </a:r>
          </a:p>
          <a:p>
            <a:r>
              <a:rPr lang="en-US" sz="1400" dirty="0">
                <a:solidFill>
                  <a:prstClr val="black"/>
                </a:solidFill>
                <a:latin typeface="Cambria" pitchFamily="18" charset="0"/>
              </a:rPr>
              <a:t>Impact on informal economy complex</a:t>
            </a:r>
          </a:p>
        </p:txBody>
      </p:sp>
      <p:grpSp>
        <p:nvGrpSpPr>
          <p:cNvPr id="11" name="Group 10"/>
          <p:cNvGrpSpPr/>
          <p:nvPr/>
        </p:nvGrpSpPr>
        <p:grpSpPr>
          <a:xfrm>
            <a:off x="609600" y="2133600"/>
            <a:ext cx="7772400" cy="2819400"/>
            <a:chOff x="533400" y="1981200"/>
            <a:chExt cx="7772400" cy="2819400"/>
          </a:xfrm>
        </p:grpSpPr>
        <p:graphicFrame>
          <p:nvGraphicFramePr>
            <p:cNvPr id="7" name="Chart 6"/>
            <p:cNvGraphicFramePr/>
            <p:nvPr/>
          </p:nvGraphicFramePr>
          <p:xfrm>
            <a:off x="533400" y="2209800"/>
            <a:ext cx="7772400" cy="2590800"/>
          </p:xfrm>
          <a:graphic>
            <a:graphicData uri="http://schemas.openxmlformats.org/drawingml/2006/chart">
              <c:chart xmlns:c="http://schemas.openxmlformats.org/drawingml/2006/chart" xmlns:r="http://schemas.openxmlformats.org/officeDocument/2006/relationships" r:id="rId2"/>
            </a:graphicData>
          </a:graphic>
        </p:graphicFrame>
        <p:sp>
          <p:nvSpPr>
            <p:cNvPr id="8" name="Rectangle 7"/>
            <p:cNvSpPr/>
            <p:nvPr/>
          </p:nvSpPr>
          <p:spPr>
            <a:xfrm>
              <a:off x="3124200" y="1981200"/>
              <a:ext cx="3015890" cy="307777"/>
            </a:xfrm>
            <a:prstGeom prst="rect">
              <a:avLst/>
            </a:prstGeom>
          </p:spPr>
          <p:txBody>
            <a:bodyPr wrap="none">
              <a:spAutoFit/>
            </a:bodyPr>
            <a:lstStyle/>
            <a:p>
              <a:pPr algn="ctr"/>
              <a:r>
                <a:rPr lang="en-US" sz="1400" b="1" dirty="0">
                  <a:latin typeface="Cambria" pitchFamily="18" charset="0"/>
                </a:rPr>
                <a:t>Employment Distribution by Skills</a:t>
              </a:r>
              <a:endParaRPr lang="en-US" sz="1400" dirty="0"/>
            </a:p>
          </p:txBody>
        </p:sp>
      </p:grpSp>
      <p:sp>
        <p:nvSpPr>
          <p:cNvPr id="9" name="TextBox 8"/>
          <p:cNvSpPr txBox="1"/>
          <p:nvPr/>
        </p:nvSpPr>
        <p:spPr>
          <a:xfrm>
            <a:off x="1219200" y="4648200"/>
            <a:ext cx="5105400" cy="246221"/>
          </a:xfrm>
          <a:prstGeom prst="rect">
            <a:avLst/>
          </a:prstGeom>
          <a:noFill/>
        </p:spPr>
        <p:txBody>
          <a:bodyPr wrap="square" rtlCol="0">
            <a:spAutoFit/>
          </a:bodyPr>
          <a:lstStyle/>
          <a:p>
            <a:r>
              <a:rPr lang="en-US" sz="1000" dirty="0">
                <a:latin typeface="Cambria" pitchFamily="18" charset="0"/>
              </a:rPr>
              <a:t>Source – ILOSTAT</a:t>
            </a:r>
          </a:p>
        </p:txBody>
      </p:sp>
      <p:sp>
        <p:nvSpPr>
          <p:cNvPr id="13" name="TextBox 12"/>
          <p:cNvSpPr txBox="1"/>
          <p:nvPr/>
        </p:nvSpPr>
        <p:spPr>
          <a:xfrm>
            <a:off x="6477000" y="2590800"/>
            <a:ext cx="1447800" cy="230832"/>
          </a:xfrm>
          <a:prstGeom prst="rect">
            <a:avLst/>
          </a:prstGeom>
          <a:noFill/>
        </p:spPr>
        <p:txBody>
          <a:bodyPr wrap="square" rtlCol="0">
            <a:spAutoFit/>
          </a:bodyPr>
          <a:lstStyle/>
          <a:p>
            <a:r>
              <a:rPr lang="en-US" sz="900" b="1" dirty="0">
                <a:latin typeface="Cambria" pitchFamily="18" charset="0"/>
              </a:rPr>
              <a:t>Skill 2 – Medium Skilled</a:t>
            </a:r>
          </a:p>
        </p:txBody>
      </p:sp>
      <p:sp>
        <p:nvSpPr>
          <p:cNvPr id="14" name="TextBox 13"/>
          <p:cNvSpPr txBox="1"/>
          <p:nvPr/>
        </p:nvSpPr>
        <p:spPr>
          <a:xfrm>
            <a:off x="6477000" y="3276600"/>
            <a:ext cx="1447800" cy="230832"/>
          </a:xfrm>
          <a:prstGeom prst="rect">
            <a:avLst/>
          </a:prstGeom>
          <a:noFill/>
        </p:spPr>
        <p:txBody>
          <a:bodyPr wrap="square" rtlCol="0">
            <a:spAutoFit/>
          </a:bodyPr>
          <a:lstStyle/>
          <a:p>
            <a:r>
              <a:rPr lang="en-US" sz="900" b="1" dirty="0">
                <a:latin typeface="Cambria" pitchFamily="18" charset="0"/>
              </a:rPr>
              <a:t>Skill 1 – Low Skilled</a:t>
            </a:r>
          </a:p>
        </p:txBody>
      </p:sp>
      <p:sp>
        <p:nvSpPr>
          <p:cNvPr id="15" name="TextBox 14"/>
          <p:cNvSpPr txBox="1"/>
          <p:nvPr/>
        </p:nvSpPr>
        <p:spPr>
          <a:xfrm>
            <a:off x="6477000" y="3886200"/>
            <a:ext cx="1447800" cy="230832"/>
          </a:xfrm>
          <a:prstGeom prst="rect">
            <a:avLst/>
          </a:prstGeom>
          <a:noFill/>
        </p:spPr>
        <p:txBody>
          <a:bodyPr wrap="square" rtlCol="0">
            <a:spAutoFit/>
          </a:bodyPr>
          <a:lstStyle/>
          <a:p>
            <a:r>
              <a:rPr lang="en-US" sz="900" b="1" dirty="0">
                <a:latin typeface="Cambria" pitchFamily="18" charset="0"/>
              </a:rPr>
              <a:t>Skill 3 – High Skilled</a:t>
            </a:r>
          </a:p>
        </p:txBody>
      </p:sp>
      <p:sp>
        <p:nvSpPr>
          <p:cNvPr id="10" name="TextBox 9"/>
          <p:cNvSpPr txBox="1"/>
          <p:nvPr/>
        </p:nvSpPr>
        <p:spPr>
          <a:xfrm>
            <a:off x="457200" y="5103674"/>
            <a:ext cx="8229600" cy="1538883"/>
          </a:xfrm>
          <a:prstGeom prst="rect">
            <a:avLst/>
          </a:prstGeom>
          <a:noFill/>
        </p:spPr>
        <p:txBody>
          <a:bodyPr wrap="square" rtlCol="0">
            <a:spAutoFit/>
          </a:bodyPr>
          <a:lstStyle/>
          <a:p>
            <a:r>
              <a:rPr lang="en-US" sz="1400" dirty="0">
                <a:solidFill>
                  <a:prstClr val="black"/>
                </a:solidFill>
                <a:latin typeface="Cambria" pitchFamily="18" charset="0"/>
              </a:rPr>
              <a:t>But, also opportunities ahead…</a:t>
            </a:r>
          </a:p>
          <a:p>
            <a:pPr lvl="0">
              <a:buFont typeface="Arial" pitchFamily="34" charset="0"/>
              <a:buChar char="•"/>
            </a:pPr>
            <a:r>
              <a:rPr lang="en-US" sz="1400" dirty="0">
                <a:solidFill>
                  <a:prstClr val="black"/>
                </a:solidFill>
                <a:latin typeface="Cambria" pitchFamily="18" charset="0"/>
              </a:rPr>
              <a:t>       Technology can improve delivery of public services and expand access to new opportunities– including programs targeting those who are displaced or vulnerable. </a:t>
            </a:r>
          </a:p>
          <a:p>
            <a:pPr lvl="0">
              <a:buFont typeface="Arial" pitchFamily="34" charset="0"/>
              <a:buChar char="•"/>
            </a:pPr>
            <a:r>
              <a:rPr lang="en-US" sz="1400" dirty="0">
                <a:solidFill>
                  <a:prstClr val="black"/>
                </a:solidFill>
                <a:latin typeface="Cambria" pitchFamily="18" charset="0"/>
              </a:rPr>
              <a:t>        </a:t>
            </a:r>
            <a:r>
              <a:rPr lang="en-US" sz="1400" dirty="0">
                <a:latin typeface="Cambria" pitchFamily="18" charset="0"/>
              </a:rPr>
              <a:t>While there is a risk that manufacturing may be a less accessible pathway for low-income countries to develop, there are also opportunities to “leapfrog” the traditional development  path. </a:t>
            </a:r>
          </a:p>
          <a:p>
            <a:pPr lvl="0"/>
            <a:endParaRPr lang="en-US" sz="1200" dirty="0">
              <a:solidFill>
                <a:prstClr val="black"/>
              </a:solidFill>
              <a:latin typeface="Cambria" pitchFamily="18" charset="0"/>
            </a:endParaRPr>
          </a:p>
          <a:p>
            <a:endParaRPr lang="en-US" sz="1200" dirty="0"/>
          </a:p>
        </p:txBody>
      </p:sp>
    </p:spTree>
    <p:extLst>
      <p:ext uri="{BB962C8B-B14F-4D97-AF65-F5344CB8AC3E}">
        <p14:creationId xmlns:p14="http://schemas.microsoft.com/office/powerpoint/2010/main" val="344938436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533400"/>
          </a:xfrm>
        </p:spPr>
        <p:txBody>
          <a:bodyPr>
            <a:noAutofit/>
          </a:bodyPr>
          <a:lstStyle/>
          <a:p>
            <a:r>
              <a:rPr lang="en-US" sz="2800" dirty="0">
                <a:latin typeface="Times New Roman" pitchFamily="18" charset="0"/>
                <a:cs typeface="Times New Roman" pitchFamily="18" charset="0"/>
              </a:rPr>
              <a:t>Priority Sectors in India for Investment</a:t>
            </a:r>
          </a:p>
        </p:txBody>
      </p:sp>
      <p:sp>
        <p:nvSpPr>
          <p:cNvPr id="3" name="Content Placeholder 2"/>
          <p:cNvSpPr>
            <a:spLocks noGrp="1"/>
          </p:cNvSpPr>
          <p:nvPr>
            <p:ph idx="1"/>
          </p:nvPr>
        </p:nvSpPr>
        <p:spPr>
          <a:xfrm>
            <a:off x="304800" y="533400"/>
            <a:ext cx="8534400" cy="6172200"/>
          </a:xfrm>
        </p:spPr>
        <p:txBody>
          <a:bodyPr>
            <a:noAutofit/>
          </a:bodyPr>
          <a:lstStyle/>
          <a:p>
            <a:pPr marL="0" indent="0" algn="just">
              <a:buNone/>
            </a:pPr>
            <a:r>
              <a:rPr lang="en-IN" sz="2400" dirty="0">
                <a:latin typeface="Times New Roman" pitchFamily="18" charset="0"/>
                <a:cs typeface="Times New Roman" pitchFamily="18" charset="0"/>
              </a:rPr>
              <a:t>The </a:t>
            </a:r>
            <a:r>
              <a:rPr lang="en-IN" sz="2400" b="1" dirty="0">
                <a:latin typeface="Times New Roman" pitchFamily="18" charset="0"/>
                <a:cs typeface="Times New Roman" pitchFamily="18" charset="0"/>
              </a:rPr>
              <a:t>'NZ Inc India Strategy</a:t>
            </a:r>
            <a:r>
              <a:rPr lang="en-IN" sz="2400" dirty="0">
                <a:latin typeface="Times New Roman" pitchFamily="18" charset="0"/>
                <a:cs typeface="Times New Roman" pitchFamily="18" charset="0"/>
              </a:rPr>
              <a:t>’ has identified priority sectors </a:t>
            </a:r>
          </a:p>
          <a:p>
            <a:pPr marL="0" indent="0" algn="just">
              <a:buNone/>
            </a:pPr>
            <a:r>
              <a:rPr lang="en-IN" sz="2400" dirty="0">
                <a:latin typeface="Times New Roman" pitchFamily="18" charset="0"/>
                <a:cs typeface="Times New Roman" pitchFamily="18" charset="0"/>
              </a:rPr>
              <a:t>Investment in these sectors will have tremendous benefits for both countries  especially in terms of job creation.</a:t>
            </a:r>
          </a:p>
          <a:p>
            <a:pPr marL="0" indent="0" algn="just">
              <a:buNone/>
            </a:pPr>
            <a:r>
              <a:rPr lang="en-IN" sz="2400" b="1" dirty="0">
                <a:latin typeface="Times New Roman" pitchFamily="18" charset="0"/>
                <a:cs typeface="Times New Roman" pitchFamily="18" charset="0"/>
              </a:rPr>
              <a:t>Food products, beverages and agro technology</a:t>
            </a:r>
          </a:p>
          <a:p>
            <a:pPr algn="just"/>
            <a:r>
              <a:rPr lang="en-IN" sz="2400" dirty="0">
                <a:latin typeface="Times New Roman" pitchFamily="18" charset="0"/>
                <a:cs typeface="Times New Roman" pitchFamily="18" charset="0"/>
              </a:rPr>
              <a:t>There is an urgent need to improve India’s food supply chain management. There are  opportunities in the Indian market for New Zealand companies in the domain of  food production, food technology, and cool chain expertise. </a:t>
            </a:r>
            <a:r>
              <a:rPr lang="en-IN" sz="2400" b="1" dirty="0"/>
              <a:t> </a:t>
            </a:r>
          </a:p>
          <a:p>
            <a:pPr algn="just"/>
            <a:r>
              <a:rPr lang="en-IN" sz="2400" dirty="0">
                <a:latin typeface="Times New Roman" pitchFamily="18" charset="0"/>
                <a:cs typeface="Times New Roman" pitchFamily="18" charset="0"/>
              </a:rPr>
              <a:t>New Zealand’s primary producers can not only supply primary products directly but also invest in joint venture production in market.</a:t>
            </a:r>
          </a:p>
          <a:p>
            <a:pPr algn="just"/>
            <a:r>
              <a:rPr lang="en-IN" sz="2400" dirty="0">
                <a:latin typeface="Times New Roman" pitchFamily="18" charset="0"/>
                <a:cs typeface="Times New Roman" pitchFamily="18" charset="0"/>
              </a:rPr>
              <a:t>An ASSOCHAM-Grant Research Paper (2017) has stated that the Indian food processing sector has potential to attract more than US $33 billion of investment and generate 9 million jobs by 2024.</a:t>
            </a:r>
          </a:p>
        </p:txBody>
      </p:sp>
    </p:spTree>
    <p:extLst>
      <p:ext uri="{BB962C8B-B14F-4D97-AF65-F5344CB8AC3E}">
        <p14:creationId xmlns:p14="http://schemas.microsoft.com/office/powerpoint/2010/main" val="293744090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r>
              <a:rPr lang="en-US" b="1" dirty="0">
                <a:latin typeface="Times New Roman" pitchFamily="18" charset="0"/>
                <a:cs typeface="Times New Roman" pitchFamily="18" charset="0"/>
              </a:rPr>
              <a:t>Incentives: Get the markets right</a:t>
            </a:r>
          </a:p>
          <a:p>
            <a:endParaRPr lang="en-US" b="1" dirty="0">
              <a:latin typeface="Times New Roman" pitchFamily="18" charset="0"/>
              <a:cs typeface="Times New Roman" pitchFamily="18" charset="0"/>
            </a:endParaRPr>
          </a:p>
          <a:p>
            <a:r>
              <a:rPr lang="en-US" b="1" dirty="0">
                <a:latin typeface="Times New Roman" pitchFamily="18" charset="0"/>
                <a:cs typeface="Times New Roman" pitchFamily="18" charset="0"/>
              </a:rPr>
              <a:t>Investments in/for Agriculture </a:t>
            </a:r>
          </a:p>
          <a:p>
            <a:endParaRPr lang="en-US" b="1" dirty="0">
              <a:latin typeface="Times New Roman" pitchFamily="18" charset="0"/>
              <a:cs typeface="Times New Roman" pitchFamily="18" charset="0"/>
            </a:endParaRPr>
          </a:p>
          <a:p>
            <a:r>
              <a:rPr lang="en-US" b="1" dirty="0">
                <a:latin typeface="Times New Roman" pitchFamily="18" charset="0"/>
                <a:cs typeface="Times New Roman" pitchFamily="18" charset="0"/>
              </a:rPr>
              <a:t>Institutional Reforms:</a:t>
            </a:r>
          </a:p>
          <a:p>
            <a:endParaRPr lang="en-US" b="1" dirty="0">
              <a:latin typeface="Times New Roman" pitchFamily="18" charset="0"/>
              <a:cs typeface="Times New Roman" pitchFamily="18" charset="0"/>
            </a:endParaRPr>
          </a:p>
          <a:p>
            <a:r>
              <a:rPr lang="en-US" b="1" dirty="0">
                <a:latin typeface="Times New Roman" pitchFamily="18" charset="0"/>
                <a:cs typeface="Times New Roman" pitchFamily="18" charset="0"/>
              </a:rPr>
              <a:t>Innovations in production technologies and marketing institutions</a:t>
            </a:r>
            <a:endParaRPr lang="en-US" dirty="0"/>
          </a:p>
        </p:txBody>
      </p:sp>
      <p:sp>
        <p:nvSpPr>
          <p:cNvPr id="3" name="Title 2"/>
          <p:cNvSpPr>
            <a:spLocks noGrp="1"/>
          </p:cNvSpPr>
          <p:nvPr>
            <p:ph type="title"/>
          </p:nvPr>
        </p:nvSpPr>
        <p:spPr>
          <a:xfrm>
            <a:off x="469769" y="443845"/>
            <a:ext cx="8229600" cy="1143000"/>
          </a:xfrm>
        </p:spPr>
        <p:txBody>
          <a:bodyPr>
            <a:noAutofit/>
          </a:bodyPr>
          <a:lstStyle/>
          <a:p>
            <a:r>
              <a:rPr lang="en-US" dirty="0">
                <a:latin typeface="Times New Roman" pitchFamily="18" charset="0"/>
                <a:cs typeface="Times New Roman" pitchFamily="18" charset="0"/>
              </a:rPr>
              <a:t>Doubling farmers’ incomes: </a:t>
            </a:r>
            <a:br>
              <a:rPr lang="en-US" dirty="0">
                <a:latin typeface="Times New Roman" pitchFamily="18" charset="0"/>
                <a:cs typeface="Times New Roman" pitchFamily="18" charset="0"/>
              </a:rPr>
            </a:br>
            <a:r>
              <a:rPr lang="en-US" dirty="0">
                <a:latin typeface="Times New Roman" pitchFamily="18" charset="0"/>
                <a:cs typeface="Times New Roman" pitchFamily="18" charset="0"/>
              </a:rPr>
              <a:t>Focus on 4 “I”s</a:t>
            </a:r>
            <a:endParaRPr lang="en-US" dirty="0"/>
          </a:p>
        </p:txBody>
      </p:sp>
    </p:spTree>
    <p:extLst>
      <p:ext uri="{BB962C8B-B14F-4D97-AF65-F5344CB8AC3E}">
        <p14:creationId xmlns:p14="http://schemas.microsoft.com/office/powerpoint/2010/main" val="37460601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DD9B9951-49F5-F44C-97D6-DD1FA8A252E8}"/>
              </a:ext>
            </a:extLst>
          </p:cNvPr>
          <p:cNvSpPr>
            <a:spLocks noGrp="1"/>
          </p:cNvSpPr>
          <p:nvPr>
            <p:ph idx="1"/>
          </p:nvPr>
        </p:nvSpPr>
        <p:spPr>
          <a:xfrm>
            <a:off x="457200" y="381000"/>
            <a:ext cx="8229600" cy="6324600"/>
          </a:xfrm>
        </p:spPr>
        <p:txBody>
          <a:bodyPr>
            <a:noAutofit/>
          </a:bodyPr>
          <a:lstStyle/>
          <a:p>
            <a:pPr algn="just"/>
            <a:r>
              <a:rPr lang="en-IN" sz="2400" b="1" dirty="0">
                <a:latin typeface="Times New Roman" pitchFamily="18" charset="0"/>
                <a:cs typeface="Times New Roman" pitchFamily="18" charset="0"/>
              </a:rPr>
              <a:t>High value manufacturing and technologies (ICT, healthcare)</a:t>
            </a:r>
          </a:p>
          <a:p>
            <a:pPr lvl="1" algn="just"/>
            <a:r>
              <a:rPr lang="en-IN" sz="2000" dirty="0">
                <a:latin typeface="Times New Roman" pitchFamily="18" charset="0"/>
                <a:cs typeface="Times New Roman" pitchFamily="18" charset="0"/>
              </a:rPr>
              <a:t>Opportunities across sub-sectors ranging from banking to financial services, insurance, health IT, mobile applications, logistics, telecommunications, geographic information systems, and media and entertainment.</a:t>
            </a:r>
          </a:p>
          <a:p>
            <a:pPr lvl="1" algn="just"/>
            <a:r>
              <a:rPr lang="en-IN" sz="2000" dirty="0">
                <a:latin typeface="Times New Roman" pitchFamily="18" charset="0"/>
                <a:cs typeface="Times New Roman" pitchFamily="18" charset="0"/>
              </a:rPr>
              <a:t>Health IT is another area of significant opportunity for New Zealand. </a:t>
            </a:r>
            <a:r>
              <a:rPr lang="en-IN" sz="2000" dirty="0" err="1">
                <a:latin typeface="Times New Roman" pitchFamily="18" charset="0"/>
                <a:cs typeface="Times New Roman" pitchFamily="18" charset="0"/>
              </a:rPr>
              <a:t>Medtech</a:t>
            </a:r>
            <a:r>
              <a:rPr lang="en-IN" sz="2000" dirty="0">
                <a:latin typeface="Times New Roman" pitchFamily="18" charset="0"/>
                <a:cs typeface="Times New Roman" pitchFamily="18" charset="0"/>
              </a:rPr>
              <a:t> Global is already active in the market and Apollo Hospitals is engaging with more than 20 New Zealand companies.</a:t>
            </a:r>
            <a:r>
              <a:rPr lang="en-IN" sz="1200" dirty="0">
                <a:latin typeface="Times New Roman" pitchFamily="18" charset="0"/>
                <a:cs typeface="Times New Roman" pitchFamily="18" charset="0"/>
              </a:rPr>
              <a:t> </a:t>
            </a:r>
            <a:endParaRPr lang="en-US" sz="1200" dirty="0">
              <a:latin typeface="Times New Roman" pitchFamily="18" charset="0"/>
              <a:cs typeface="Times New Roman" pitchFamily="18" charset="0"/>
            </a:endParaRPr>
          </a:p>
          <a:p>
            <a:pPr algn="just"/>
            <a:r>
              <a:rPr lang="en-IN" sz="2400" b="1" dirty="0">
                <a:latin typeface="Times New Roman" panose="02020603050405020304" pitchFamily="18" charset="0"/>
                <a:cs typeface="Times New Roman" panose="02020603050405020304" pitchFamily="18" charset="0"/>
              </a:rPr>
              <a:t>Construction and interiors (including value-added wood products)</a:t>
            </a:r>
          </a:p>
          <a:p>
            <a:pPr algn="just"/>
            <a:endParaRPr lang="en-IN" sz="2400" b="1" dirty="0">
              <a:latin typeface="Times New Roman" panose="02020603050405020304" pitchFamily="18" charset="0"/>
              <a:cs typeface="Times New Roman" panose="02020603050405020304" pitchFamily="18" charset="0"/>
            </a:endParaRPr>
          </a:p>
          <a:p>
            <a:pPr algn="just"/>
            <a:r>
              <a:rPr lang="en-IN" sz="2400" b="1" dirty="0">
                <a:latin typeface="Times New Roman" panose="02020603050405020304" pitchFamily="18" charset="0"/>
                <a:cs typeface="Times New Roman" panose="02020603050405020304" pitchFamily="18" charset="0"/>
              </a:rPr>
              <a:t>High value services (agriculture, forestry, infrastructure, aviation)</a:t>
            </a:r>
          </a:p>
          <a:p>
            <a:pPr lvl="1" algn="just"/>
            <a:r>
              <a:rPr lang="en-IN" sz="2000" dirty="0">
                <a:latin typeface="Times New Roman" panose="02020603050405020304" pitchFamily="18" charset="0"/>
                <a:cs typeface="Times New Roman" panose="02020603050405020304" pitchFamily="18" charset="0"/>
              </a:rPr>
              <a:t>New Zealand’s expertise in aviation can be very useful for the Indian market as India is expected to become the third largest civil aviation market in the world by 2020 with substantial growth in aircraft, pilots, passengers and airport construction.</a:t>
            </a:r>
          </a:p>
          <a:p>
            <a:pPr lvl="1" algn="just"/>
            <a:r>
              <a:rPr lang="en-IN" sz="2000" dirty="0">
                <a:latin typeface="Times New Roman" panose="02020603050405020304" pitchFamily="18" charset="0"/>
                <a:cs typeface="Times New Roman" panose="02020603050405020304" pitchFamily="18" charset="0"/>
              </a:rPr>
              <a:t/>
            </a:r>
            <a:br>
              <a:rPr lang="en-IN" sz="2000" dirty="0">
                <a:latin typeface="Times New Roman" panose="02020603050405020304" pitchFamily="18" charset="0"/>
                <a:cs typeface="Times New Roman" panose="02020603050405020304" pitchFamily="18" charset="0"/>
              </a:rPr>
            </a:br>
            <a:r>
              <a:rPr lang="en-IN" sz="2000" dirty="0">
                <a:latin typeface="Times New Roman" panose="02020603050405020304" pitchFamily="18" charset="0"/>
                <a:cs typeface="Times New Roman" panose="02020603050405020304" pitchFamily="18" charset="0"/>
              </a:rPr>
              <a:t/>
            </a:r>
            <a:br>
              <a:rPr lang="en-IN" sz="2000" dirty="0">
                <a:latin typeface="Times New Roman" panose="02020603050405020304" pitchFamily="18" charset="0"/>
                <a:cs typeface="Times New Roman" panose="02020603050405020304" pitchFamily="18" charset="0"/>
              </a:rPr>
            </a:b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0860423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460EC4B-0372-4029-AAD4-29B12F9DE90F}"/>
              </a:ext>
            </a:extLst>
          </p:cNvPr>
          <p:cNvSpPr>
            <a:spLocks noGrp="1"/>
          </p:cNvSpPr>
          <p:nvPr>
            <p:ph type="title"/>
          </p:nvPr>
        </p:nvSpPr>
        <p:spPr>
          <a:xfrm>
            <a:off x="837946" y="2679192"/>
            <a:ext cx="7290054" cy="1499616"/>
          </a:xfrm>
        </p:spPr>
        <p:txBody>
          <a:bodyPr>
            <a:normAutofit/>
          </a:bodyPr>
          <a:lstStyle/>
          <a:p>
            <a:pPr algn="ctr"/>
            <a:r>
              <a:rPr lang="en-IN" sz="8000" dirty="0"/>
              <a:t>Thank you</a:t>
            </a:r>
          </a:p>
        </p:txBody>
      </p:sp>
      <p:sp>
        <p:nvSpPr>
          <p:cNvPr id="5" name="Slide Number Placeholder 4">
            <a:extLst>
              <a:ext uri="{FF2B5EF4-FFF2-40B4-BE49-F238E27FC236}">
                <a16:creationId xmlns="" xmlns:a16="http://schemas.microsoft.com/office/drawing/2014/main" id="{A3791D86-8333-4F19-A20A-1730779CAB66}"/>
              </a:ext>
            </a:extLst>
          </p:cNvPr>
          <p:cNvSpPr>
            <a:spLocks noGrp="1"/>
          </p:cNvSpPr>
          <p:nvPr>
            <p:ph type="sldNum" sz="quarter" idx="12"/>
          </p:nvPr>
        </p:nvSpPr>
        <p:spPr/>
        <p:txBody>
          <a:bodyPr/>
          <a:lstStyle/>
          <a:p>
            <a:fld id="{37D7BFAD-9C33-4274-A8AE-456BBC893817}" type="slidenum">
              <a:rPr lang="en-IN" smtClean="0"/>
              <a:pPr/>
              <a:t>38</a:t>
            </a:fld>
            <a:endParaRPr lang="en-IN"/>
          </a:p>
        </p:txBody>
      </p:sp>
      <p:pic>
        <p:nvPicPr>
          <p:cNvPr id="6" name="Picture 5" descr="http://newclimateeconomy.net/sites/default/files/icrier-blue-logo_0.gif">
            <a:extLst>
              <a:ext uri="{FF2B5EF4-FFF2-40B4-BE49-F238E27FC236}">
                <a16:creationId xmlns="" xmlns:a16="http://schemas.microsoft.com/office/drawing/2014/main" id="{0ED49BC3-29E5-44FD-9CA7-B9C7A043EFD5}"/>
              </a:ext>
            </a:extLst>
          </p:cNvPr>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3619072" y="5373216"/>
            <a:ext cx="1905856" cy="985232"/>
          </a:xfrm>
          <a:prstGeom prst="rect">
            <a:avLst/>
          </a:prstGeom>
          <a:noFill/>
        </p:spPr>
      </p:pic>
    </p:spTree>
    <p:extLst>
      <p:ext uri="{BB962C8B-B14F-4D97-AF65-F5344CB8AC3E}">
        <p14:creationId xmlns:p14="http://schemas.microsoft.com/office/powerpoint/2010/main" val="35634792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000" dirty="0">
                <a:latin typeface="Times New Roman" pitchFamily="18" charset="0"/>
                <a:cs typeface="Times New Roman" pitchFamily="18" charset="0"/>
              </a:rPr>
              <a:t>India’s temporary “Decoupling” – Until 2016, India’s growth accelerated while growth in other countries decelerated</a:t>
            </a:r>
          </a:p>
        </p:txBody>
      </p:sp>
      <p:pic>
        <p:nvPicPr>
          <p:cNvPr id="6" name="Content Placeholder 5" descr="Growth Graph 2.PNG"/>
          <p:cNvPicPr>
            <a:picLocks noGrp="1" noChangeAspect="1"/>
          </p:cNvPicPr>
          <p:nvPr>
            <p:ph idx="1"/>
          </p:nvPr>
        </p:nvPicPr>
        <p:blipFill>
          <a:blip r:embed="rId2" cstate="print"/>
          <a:stretch>
            <a:fillRect/>
          </a:stretch>
        </p:blipFill>
        <p:spPr>
          <a:xfrm>
            <a:off x="304800" y="1752600"/>
            <a:ext cx="8381999" cy="4495799"/>
          </a:xfrm>
        </p:spPr>
      </p:pic>
      <p:sp>
        <p:nvSpPr>
          <p:cNvPr id="7" name="TextBox 6"/>
          <p:cNvSpPr txBox="1"/>
          <p:nvPr/>
        </p:nvSpPr>
        <p:spPr>
          <a:xfrm>
            <a:off x="1905000" y="1295400"/>
            <a:ext cx="5257800" cy="369332"/>
          </a:xfrm>
          <a:prstGeom prst="rect">
            <a:avLst/>
          </a:prstGeom>
          <a:noFill/>
        </p:spPr>
        <p:txBody>
          <a:bodyPr wrap="square" rtlCol="0">
            <a:spAutoFit/>
          </a:bodyPr>
          <a:lstStyle/>
          <a:p>
            <a:pPr algn="ctr"/>
            <a:r>
              <a:rPr lang="en-US" b="1" dirty="0">
                <a:latin typeface="Times New Roman" pitchFamily="18" charset="0"/>
                <a:cs typeface="Times New Roman" pitchFamily="18" charset="0"/>
              </a:rPr>
              <a:t>India’s Comparative Growth, 2014-2017</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a:extLst>
              <a:ext uri="{FF2B5EF4-FFF2-40B4-BE49-F238E27FC236}">
                <a16:creationId xmlns="" xmlns:a16="http://schemas.microsoft.com/office/drawing/2014/main" id="{0757FDBD-E28B-4368-A7F9-1395148D5866}"/>
              </a:ext>
            </a:extLst>
          </p:cNvPr>
          <p:cNvSpPr>
            <a:spLocks noGrp="1"/>
          </p:cNvSpPr>
          <p:nvPr>
            <p:ph type="title"/>
          </p:nvPr>
        </p:nvSpPr>
        <p:spPr>
          <a:xfrm>
            <a:off x="0" y="332656"/>
            <a:ext cx="9129365" cy="792088"/>
          </a:xfrm>
        </p:spPr>
        <p:txBody>
          <a:bodyPr vert="horz" lIns="91440" tIns="45720" rIns="91440" bIns="45720" rtlCol="0" anchor="ctr">
            <a:normAutofit fontScale="90000"/>
          </a:bodyPr>
          <a:lstStyle/>
          <a:p>
            <a:pPr>
              <a:lnSpc>
                <a:spcPct val="100000"/>
              </a:lnSpc>
            </a:pPr>
            <a:r>
              <a:rPr lang="en-IN" sz="3200" b="1" cap="none" dirty="0">
                <a:latin typeface="Segoe UI" panose="020B0502040204020203" pitchFamily="34" charset="0"/>
                <a:cs typeface="Segoe UI" panose="020B0502040204020203" pitchFamily="34" charset="0"/>
              </a:rPr>
              <a:t>Brighter Growth Prospects for Global Economy</a:t>
            </a:r>
          </a:p>
        </p:txBody>
      </p:sp>
      <p:sp>
        <p:nvSpPr>
          <p:cNvPr id="14" name="TextBox 13">
            <a:extLst>
              <a:ext uri="{FF2B5EF4-FFF2-40B4-BE49-F238E27FC236}">
                <a16:creationId xmlns="" xmlns:a16="http://schemas.microsoft.com/office/drawing/2014/main" id="{55277465-F443-46BA-86FF-49459FCFAFC8}"/>
              </a:ext>
            </a:extLst>
          </p:cNvPr>
          <p:cNvSpPr txBox="1"/>
          <p:nvPr/>
        </p:nvSpPr>
        <p:spPr>
          <a:xfrm>
            <a:off x="368127" y="6520874"/>
            <a:ext cx="4104456" cy="307777"/>
          </a:xfrm>
          <a:prstGeom prst="rect">
            <a:avLst/>
          </a:prstGeom>
          <a:noFill/>
        </p:spPr>
        <p:txBody>
          <a:bodyPr wrap="square" rtlCol="0">
            <a:spAutoFit/>
          </a:bodyPr>
          <a:lstStyle/>
          <a:p>
            <a:r>
              <a:rPr lang="en-IN" sz="1400" dirty="0"/>
              <a:t>Source: World Economic Outlook (Oct 2017), IMF</a:t>
            </a:r>
          </a:p>
        </p:txBody>
      </p:sp>
      <p:graphicFrame>
        <p:nvGraphicFramePr>
          <p:cNvPr id="6" name="Content Placeholder 5"/>
          <p:cNvGraphicFramePr>
            <a:graphicFrameLocks noGrp="1"/>
          </p:cNvGraphicFramePr>
          <p:nvPr>
            <p:ph idx="1"/>
            <p:extLst/>
          </p:nvPr>
        </p:nvGraphicFramePr>
        <p:xfrm>
          <a:off x="395536" y="1412776"/>
          <a:ext cx="8352928" cy="4895949"/>
        </p:xfrm>
        <a:graphic>
          <a:graphicData uri="http://schemas.openxmlformats.org/drawingml/2006/chart">
            <c:chart xmlns:c="http://schemas.openxmlformats.org/drawingml/2006/chart" xmlns:r="http://schemas.openxmlformats.org/officeDocument/2006/relationships" r:id="rId3"/>
          </a:graphicData>
        </a:graphic>
      </p:graphicFrame>
      <p:sp>
        <p:nvSpPr>
          <p:cNvPr id="3" name="Slide Number Placeholder 2">
            <a:extLst>
              <a:ext uri="{FF2B5EF4-FFF2-40B4-BE49-F238E27FC236}">
                <a16:creationId xmlns="" xmlns:a16="http://schemas.microsoft.com/office/drawing/2014/main" id="{E85595A4-CC7A-4EDD-A85E-E2F62C14BCFF}"/>
              </a:ext>
            </a:extLst>
          </p:cNvPr>
          <p:cNvSpPr>
            <a:spLocks noGrp="1"/>
          </p:cNvSpPr>
          <p:nvPr>
            <p:ph type="sldNum" sz="quarter" idx="12"/>
          </p:nvPr>
        </p:nvSpPr>
        <p:spPr/>
        <p:txBody>
          <a:bodyPr/>
          <a:lstStyle/>
          <a:p>
            <a:fld id="{37D7BFAD-9C33-4274-A8AE-456BBC893817}" type="slidenum">
              <a:rPr lang="en-IN" smtClean="0"/>
              <a:pPr/>
              <a:t>5</a:t>
            </a:fld>
            <a:endParaRPr lang="en-IN"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8C3621C-647E-455B-A00E-941EA6513484}"/>
              </a:ext>
            </a:extLst>
          </p:cNvPr>
          <p:cNvSpPr>
            <a:spLocks noGrp="1"/>
          </p:cNvSpPr>
          <p:nvPr>
            <p:ph type="title"/>
          </p:nvPr>
        </p:nvSpPr>
        <p:spPr>
          <a:xfrm>
            <a:off x="107504" y="188640"/>
            <a:ext cx="8611238" cy="1008112"/>
          </a:xfrm>
        </p:spPr>
        <p:txBody>
          <a:bodyPr vert="horz" lIns="91440" tIns="45720" rIns="91440" bIns="45720" rtlCol="0" anchor="ctr">
            <a:normAutofit fontScale="90000"/>
          </a:bodyPr>
          <a:lstStyle/>
          <a:p>
            <a:pPr>
              <a:lnSpc>
                <a:spcPct val="100000"/>
              </a:lnSpc>
            </a:pPr>
            <a:r>
              <a:rPr lang="en-IN" sz="3200" b="1" cap="none" dirty="0">
                <a:latin typeface="Segoe UI" panose="020B0502040204020203" pitchFamily="34" charset="0"/>
                <a:cs typeface="Segoe UI" panose="020B0502040204020203" pitchFamily="34" charset="0"/>
              </a:rPr>
              <a:t>Growth Rates of India, China and</a:t>
            </a:r>
            <a:br>
              <a:rPr lang="en-IN" sz="3200" b="1" cap="none" dirty="0">
                <a:latin typeface="Segoe UI" panose="020B0502040204020203" pitchFamily="34" charset="0"/>
                <a:cs typeface="Segoe UI" panose="020B0502040204020203" pitchFamily="34" charset="0"/>
              </a:rPr>
            </a:br>
            <a:r>
              <a:rPr lang="en-IN" sz="3200" b="1" cap="none" dirty="0">
                <a:latin typeface="Segoe UI" panose="020B0502040204020203" pitchFamily="34" charset="0"/>
                <a:cs typeface="Segoe UI" panose="020B0502040204020203" pitchFamily="34" charset="0"/>
              </a:rPr>
              <a:t>Other Emerging and Developing Economies</a:t>
            </a:r>
          </a:p>
        </p:txBody>
      </p:sp>
      <p:sp>
        <p:nvSpPr>
          <p:cNvPr id="7" name="TextBox 6">
            <a:extLst>
              <a:ext uri="{FF2B5EF4-FFF2-40B4-BE49-F238E27FC236}">
                <a16:creationId xmlns="" xmlns:a16="http://schemas.microsoft.com/office/drawing/2014/main" id="{55277465-F443-46BA-86FF-49459FCFAFC8}"/>
              </a:ext>
            </a:extLst>
          </p:cNvPr>
          <p:cNvSpPr txBox="1"/>
          <p:nvPr/>
        </p:nvSpPr>
        <p:spPr>
          <a:xfrm>
            <a:off x="368127" y="6520874"/>
            <a:ext cx="4104456" cy="307777"/>
          </a:xfrm>
          <a:prstGeom prst="rect">
            <a:avLst/>
          </a:prstGeom>
          <a:noFill/>
        </p:spPr>
        <p:txBody>
          <a:bodyPr wrap="square" rtlCol="0">
            <a:spAutoFit/>
          </a:bodyPr>
          <a:lstStyle/>
          <a:p>
            <a:r>
              <a:rPr lang="en-IN" sz="1400" dirty="0"/>
              <a:t>Source: World Economic Outlook (Oct 2017), IMF</a:t>
            </a:r>
          </a:p>
        </p:txBody>
      </p:sp>
      <p:graphicFrame>
        <p:nvGraphicFramePr>
          <p:cNvPr id="8" name="Content Placeholder 7">
            <a:extLst>
              <a:ext uri="{FF2B5EF4-FFF2-40B4-BE49-F238E27FC236}">
                <a16:creationId xmlns="" xmlns:a16="http://schemas.microsoft.com/office/drawing/2014/main" id="{D3F7DBDC-2E43-4E18-83B7-A85988C0573B}"/>
              </a:ext>
            </a:extLst>
          </p:cNvPr>
          <p:cNvGraphicFramePr>
            <a:graphicFrameLocks noGrp="1"/>
          </p:cNvGraphicFramePr>
          <p:nvPr>
            <p:ph idx="1"/>
            <p:extLst/>
          </p:nvPr>
        </p:nvGraphicFramePr>
        <p:xfrm>
          <a:off x="368127" y="1556792"/>
          <a:ext cx="8350615" cy="4751933"/>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a:extLst>
              <a:ext uri="{FF2B5EF4-FFF2-40B4-BE49-F238E27FC236}">
                <a16:creationId xmlns="" xmlns:a16="http://schemas.microsoft.com/office/drawing/2014/main" id="{1EEB1EF1-AC98-4C7D-9E98-15B03F5DA58A}"/>
              </a:ext>
            </a:extLst>
          </p:cNvPr>
          <p:cNvSpPr>
            <a:spLocks noGrp="1"/>
          </p:cNvSpPr>
          <p:nvPr>
            <p:ph type="sldNum" sz="quarter" idx="12"/>
          </p:nvPr>
        </p:nvSpPr>
        <p:spPr/>
        <p:txBody>
          <a:bodyPr/>
          <a:lstStyle/>
          <a:p>
            <a:fld id="{37D7BFAD-9C33-4274-A8AE-456BBC893817}" type="slidenum">
              <a:rPr lang="en-IN" smtClean="0"/>
              <a:pPr/>
              <a:t>6</a:t>
            </a:fld>
            <a:endParaRPr lang="en-IN" dirty="0"/>
          </a:p>
        </p:txBody>
      </p:sp>
    </p:spTree>
    <p:extLst>
      <p:ext uri="{BB962C8B-B14F-4D97-AF65-F5344CB8AC3E}">
        <p14:creationId xmlns:p14="http://schemas.microsoft.com/office/powerpoint/2010/main" val="31890879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EE6A714-98E8-4BF0-8E6A-37492A2913DA}"/>
              </a:ext>
            </a:extLst>
          </p:cNvPr>
          <p:cNvSpPr>
            <a:spLocks noGrp="1"/>
          </p:cNvSpPr>
          <p:nvPr>
            <p:ph type="title"/>
          </p:nvPr>
        </p:nvSpPr>
        <p:spPr>
          <a:xfrm>
            <a:off x="768096" y="332656"/>
            <a:ext cx="7290054" cy="1296144"/>
          </a:xfrm>
        </p:spPr>
        <p:txBody>
          <a:bodyPr/>
          <a:lstStyle/>
          <a:p>
            <a:pPr algn="ctr"/>
            <a:r>
              <a:rPr lang="en-US" b="1" dirty="0">
                <a:latin typeface="+mn-lt"/>
                <a:cs typeface="Times New Roman" panose="02020603050405020304" pitchFamily="18" charset="0"/>
              </a:rPr>
              <a:t>Agenda </a:t>
            </a:r>
          </a:p>
        </p:txBody>
      </p:sp>
      <p:sp>
        <p:nvSpPr>
          <p:cNvPr id="3" name="Rectangle 2">
            <a:extLst>
              <a:ext uri="{FF2B5EF4-FFF2-40B4-BE49-F238E27FC236}">
                <a16:creationId xmlns="" xmlns:a16="http://schemas.microsoft.com/office/drawing/2014/main" id="{F24FFA55-3AE5-4F26-A7D7-E6102D535AFC}"/>
              </a:ext>
            </a:extLst>
          </p:cNvPr>
          <p:cNvSpPr/>
          <p:nvPr/>
        </p:nvSpPr>
        <p:spPr>
          <a:xfrm>
            <a:off x="1219200" y="1524000"/>
            <a:ext cx="7169224" cy="1938992"/>
          </a:xfrm>
          <a:prstGeom prst="rect">
            <a:avLst/>
          </a:prstGeom>
        </p:spPr>
        <p:txBody>
          <a:bodyPr wrap="square">
            <a:spAutoFit/>
          </a:bodyPr>
          <a:lstStyle/>
          <a:p>
            <a:endParaRPr lang="en-IN" altLang="en-US" sz="4000" dirty="0"/>
          </a:p>
          <a:p>
            <a:r>
              <a:rPr lang="en-IN" altLang="en-US" sz="4000" dirty="0"/>
              <a:t>The near-term diagnosis for India </a:t>
            </a:r>
          </a:p>
          <a:p>
            <a:endParaRPr lang="en-IN" altLang="en-US" sz="4000" dirty="0"/>
          </a:p>
        </p:txBody>
      </p:sp>
    </p:spTree>
    <p:extLst>
      <p:ext uri="{BB962C8B-B14F-4D97-AF65-F5344CB8AC3E}">
        <p14:creationId xmlns:p14="http://schemas.microsoft.com/office/powerpoint/2010/main" val="8728510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98202" y="112976"/>
            <a:ext cx="8947596" cy="1130274"/>
          </a:xfrm>
        </p:spPr>
        <p:txBody>
          <a:bodyPr vert="horz" lIns="91440" tIns="45720" rIns="91440" bIns="45720" rtlCol="0" anchor="ctr">
            <a:normAutofit/>
          </a:bodyPr>
          <a:lstStyle/>
          <a:p>
            <a:pPr>
              <a:lnSpc>
                <a:spcPct val="100000"/>
              </a:lnSpc>
            </a:pPr>
            <a:r>
              <a:rPr lang="en-IN" altLang="en-US" sz="3200" b="1" cap="none" dirty="0">
                <a:latin typeface="Segoe UI" panose="020B0502040204020203" pitchFamily="34" charset="0"/>
                <a:cs typeface="Segoe UI" panose="020B0502040204020203" pitchFamily="34" charset="0"/>
              </a:rPr>
              <a:t>Oil Price Scenario: </a:t>
            </a:r>
            <a:br>
              <a:rPr lang="en-IN" altLang="en-US" sz="3200" b="1" cap="none" dirty="0">
                <a:latin typeface="Segoe UI" panose="020B0502040204020203" pitchFamily="34" charset="0"/>
                <a:cs typeface="Segoe UI" panose="020B0502040204020203" pitchFamily="34" charset="0"/>
              </a:rPr>
            </a:br>
            <a:r>
              <a:rPr lang="en-IN" altLang="en-US" sz="3200" cap="none" dirty="0">
                <a:latin typeface="Segoe UI" panose="020B0502040204020203" pitchFamily="34" charset="0"/>
                <a:cs typeface="Segoe UI" panose="020B0502040204020203" pitchFamily="34" charset="0"/>
              </a:rPr>
              <a:t>Earlier Terms of Trade gains have reversed</a:t>
            </a:r>
          </a:p>
        </p:txBody>
      </p:sp>
      <p:graphicFrame>
        <p:nvGraphicFramePr>
          <p:cNvPr id="5" name="Table 4"/>
          <p:cNvGraphicFramePr>
            <a:graphicFrameLocks noGrp="1"/>
          </p:cNvGraphicFramePr>
          <p:nvPr>
            <p:extLst/>
          </p:nvPr>
        </p:nvGraphicFramePr>
        <p:xfrm>
          <a:off x="1665945" y="1467546"/>
          <a:ext cx="5308054" cy="4275034"/>
        </p:xfrm>
        <a:graphic>
          <a:graphicData uri="http://schemas.openxmlformats.org/drawingml/2006/table">
            <a:tbl>
              <a:tblPr>
                <a:tableStyleId>{BC89EF96-8CEA-46FF-86C4-4CE0E7609802}</a:tableStyleId>
              </a:tblPr>
              <a:tblGrid>
                <a:gridCol w="1843250">
                  <a:extLst>
                    <a:ext uri="{9D8B030D-6E8A-4147-A177-3AD203B41FA5}">
                      <a16:colId xmlns="" xmlns:a16="http://schemas.microsoft.com/office/drawing/2014/main" val="20000"/>
                    </a:ext>
                  </a:extLst>
                </a:gridCol>
                <a:gridCol w="1732402">
                  <a:extLst>
                    <a:ext uri="{9D8B030D-6E8A-4147-A177-3AD203B41FA5}">
                      <a16:colId xmlns="" xmlns:a16="http://schemas.microsoft.com/office/drawing/2014/main" val="20002"/>
                    </a:ext>
                  </a:extLst>
                </a:gridCol>
                <a:gridCol w="1732402">
                  <a:extLst>
                    <a:ext uri="{9D8B030D-6E8A-4147-A177-3AD203B41FA5}">
                      <a16:colId xmlns="" xmlns:a16="http://schemas.microsoft.com/office/drawing/2014/main" val="20001"/>
                    </a:ext>
                  </a:extLst>
                </a:gridCol>
              </a:tblGrid>
              <a:tr h="590477">
                <a:tc gridSpan="3">
                  <a:txBody>
                    <a:bodyPr/>
                    <a:lstStyle/>
                    <a:p>
                      <a:pPr algn="ctr">
                        <a:spcAft>
                          <a:spcPts val="0"/>
                        </a:spcAft>
                      </a:pPr>
                      <a:r>
                        <a:rPr lang="en-US" sz="2800" dirty="0"/>
                        <a:t>Crude Oil Price (Indian Basket)</a:t>
                      </a:r>
                      <a:endParaRPr lang="en-IN" sz="2800" dirty="0">
                        <a:latin typeface="Times New Roman"/>
                        <a:ea typeface="Calibri"/>
                        <a:cs typeface="Times New Roman"/>
                      </a:endParaRPr>
                    </a:p>
                  </a:txBody>
                  <a:tcPr marL="51435" marR="51435" marT="0" marB="0" anchor="ctr">
                    <a:lnB w="12700" cmpd="sng">
                      <a:noFill/>
                    </a:lnB>
                  </a:tcPr>
                </a:tc>
                <a:tc hMerge="1">
                  <a:txBody>
                    <a:bodyPr/>
                    <a:lstStyle/>
                    <a:p>
                      <a:endParaRPr lang="en-US"/>
                    </a:p>
                  </a:txBody>
                  <a:tcPr/>
                </a:tc>
                <a:tc hMerge="1">
                  <a:txBody>
                    <a:bodyPr/>
                    <a:lstStyle/>
                    <a:p>
                      <a:endParaRPr lang="en-IN"/>
                    </a:p>
                  </a:txBody>
                  <a:tcPr/>
                </a:tc>
                <a:extLst>
                  <a:ext uri="{0D108BD9-81ED-4DB2-BD59-A6C34878D82A}">
                    <a16:rowId xmlns="" xmlns:a16="http://schemas.microsoft.com/office/drawing/2014/main" val="10000"/>
                  </a:ext>
                </a:extLst>
              </a:tr>
              <a:tr h="648072">
                <a:tc>
                  <a:txBody>
                    <a:bodyPr/>
                    <a:lstStyle/>
                    <a:p>
                      <a:pPr algn="l">
                        <a:spcAft>
                          <a:spcPts val="0"/>
                        </a:spcAft>
                      </a:pPr>
                      <a:endParaRPr lang="en-IN" sz="1500" dirty="0">
                        <a:latin typeface="Times New Roman"/>
                        <a:ea typeface="Calibri"/>
                        <a:cs typeface="Times New Roman"/>
                      </a:endParaRPr>
                    </a:p>
                  </a:txBody>
                  <a:tcPr marL="51435" marR="51435" marT="0" marB="0" anchor="ctr">
                    <a:lnL w="12700" cmpd="sng">
                      <a:noFill/>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solidFill>
                  </a:tcPr>
                </a:tc>
                <a:tc>
                  <a:txBody>
                    <a:bodyPr/>
                    <a:lstStyle/>
                    <a:p>
                      <a:pPr algn="ctr">
                        <a:spcAft>
                          <a:spcPts val="0"/>
                        </a:spcAft>
                      </a:pPr>
                      <a:r>
                        <a:rPr lang="en-GB" sz="1500" b="1" kern="1200" dirty="0">
                          <a:solidFill>
                            <a:schemeClr val="bg1"/>
                          </a:solidFill>
                          <a:latin typeface="+mn-lt"/>
                          <a:ea typeface="+mn-ea"/>
                          <a:cs typeface="+mn-cs"/>
                        </a:rPr>
                        <a:t>Price in $/</a:t>
                      </a:r>
                      <a:r>
                        <a:rPr lang="en-GB" sz="1500" b="1" kern="1200" dirty="0" err="1">
                          <a:solidFill>
                            <a:schemeClr val="bg1"/>
                          </a:solidFill>
                          <a:latin typeface="+mn-lt"/>
                          <a:ea typeface="+mn-ea"/>
                          <a:cs typeface="+mn-cs"/>
                        </a:rPr>
                        <a:t>bbl</a:t>
                      </a:r>
                      <a:endParaRPr lang="en-GB" sz="1500" b="1" kern="1200" dirty="0">
                        <a:solidFill>
                          <a:schemeClr val="bg1"/>
                        </a:solidFill>
                        <a:latin typeface="+mn-lt"/>
                        <a:ea typeface="+mn-ea"/>
                        <a:cs typeface="+mn-cs"/>
                      </a:endParaRPr>
                    </a:p>
                  </a:txBody>
                  <a:tcPr marL="51435" marR="5143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solidFill>
                  </a:tcPr>
                </a:tc>
                <a:tc>
                  <a:txBody>
                    <a:bodyPr/>
                    <a:lstStyle/>
                    <a:p>
                      <a:pPr algn="ctr">
                        <a:spcAft>
                          <a:spcPts val="0"/>
                        </a:spcAft>
                      </a:pPr>
                      <a:r>
                        <a:rPr lang="en-GB" sz="1500" b="1" dirty="0">
                          <a:solidFill>
                            <a:schemeClr val="bg1"/>
                          </a:solidFill>
                        </a:rPr>
                        <a:t>Per cent change in price y</a:t>
                      </a:r>
                      <a:r>
                        <a:rPr lang="en-GB" sz="1500" b="1" kern="1200" dirty="0">
                          <a:solidFill>
                            <a:schemeClr val="bg1"/>
                          </a:solidFill>
                          <a:latin typeface="+mn-lt"/>
                          <a:ea typeface="+mn-ea"/>
                          <a:cs typeface="+mn-cs"/>
                        </a:rPr>
                        <a:t>ear-over-year</a:t>
                      </a:r>
                    </a:p>
                  </a:txBody>
                  <a:tcPr marL="51435" marR="51435" marT="0" marB="0" anchor="ctr">
                    <a:lnL w="12700" cap="flat" cmpd="sng" algn="ctr">
                      <a:solidFill>
                        <a:schemeClr val="bg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accent1"/>
                    </a:solidFill>
                  </a:tcPr>
                </a:tc>
                <a:extLst>
                  <a:ext uri="{0D108BD9-81ED-4DB2-BD59-A6C34878D82A}">
                    <a16:rowId xmlns="" xmlns:a16="http://schemas.microsoft.com/office/drawing/2014/main" val="10001"/>
                  </a:ext>
                </a:extLst>
              </a:tr>
              <a:tr h="607297">
                <a:tc>
                  <a:txBody>
                    <a:bodyPr/>
                    <a:lstStyle/>
                    <a:p>
                      <a:pPr marL="0" algn="ctr" defTabSz="914400" rtl="0" eaLnBrk="1" latinLnBrk="0" hangingPunct="1">
                        <a:spcAft>
                          <a:spcPts val="0"/>
                        </a:spcAft>
                      </a:pPr>
                      <a:r>
                        <a:rPr lang="en-IN" sz="1500" kern="1200" dirty="0">
                          <a:solidFill>
                            <a:schemeClr val="tx1"/>
                          </a:solidFill>
                          <a:latin typeface="+mn-lt"/>
                          <a:ea typeface="+mn-ea"/>
                          <a:cs typeface="+mn-cs"/>
                        </a:rPr>
                        <a:t>2013-14</a:t>
                      </a:r>
                    </a:p>
                  </a:txBody>
                  <a:tcPr marL="51435" marR="51435" marT="0" marB="0" anchor="ctr">
                    <a:lnT w="12700" cmpd="sng">
                      <a:noFill/>
                    </a:lnT>
                  </a:tcPr>
                </a:tc>
                <a:tc>
                  <a:txBody>
                    <a:bodyPr/>
                    <a:lstStyle/>
                    <a:p>
                      <a:pPr marL="0" algn="ctr" defTabSz="914400" rtl="0" eaLnBrk="1" fontAlgn="ctr" latinLnBrk="0" hangingPunct="1">
                        <a:spcAft>
                          <a:spcPts val="0"/>
                        </a:spcAft>
                      </a:pPr>
                      <a:r>
                        <a:rPr lang="en-US" sz="1500" kern="1200" dirty="0">
                          <a:solidFill>
                            <a:schemeClr val="tx1"/>
                          </a:solidFill>
                          <a:latin typeface="+mn-lt"/>
                          <a:ea typeface="+mn-ea"/>
                          <a:cs typeface="+mn-cs"/>
                        </a:rPr>
                        <a:t>105.5</a:t>
                      </a:r>
                    </a:p>
                  </a:txBody>
                  <a:tcPr marL="7620" marR="7620" marT="7620" marB="0" anchor="ctr">
                    <a:lnT w="12700" cmpd="sng">
                      <a:noFill/>
                    </a:lnT>
                  </a:tcPr>
                </a:tc>
                <a:tc>
                  <a:txBody>
                    <a:bodyPr/>
                    <a:lstStyle/>
                    <a:p>
                      <a:pPr marL="0" algn="ctr" defTabSz="914400" rtl="0" eaLnBrk="1" fontAlgn="ctr" latinLnBrk="0" hangingPunct="1">
                        <a:spcAft>
                          <a:spcPts val="0"/>
                        </a:spcAft>
                      </a:pPr>
                      <a:r>
                        <a:rPr lang="en-US" sz="1500" kern="1200" dirty="0">
                          <a:solidFill>
                            <a:schemeClr val="tx1"/>
                          </a:solidFill>
                          <a:latin typeface="+mn-lt"/>
                          <a:ea typeface="+mn-ea"/>
                          <a:cs typeface="+mn-cs"/>
                        </a:rPr>
                        <a:t>-2.3%</a:t>
                      </a:r>
                    </a:p>
                  </a:txBody>
                  <a:tcPr marL="7620" marR="7620" marT="7620" marB="0" anchor="ctr">
                    <a:lnT w="12700" cmpd="sng">
                      <a:noFill/>
                    </a:lnT>
                  </a:tcPr>
                </a:tc>
                <a:extLst>
                  <a:ext uri="{0D108BD9-81ED-4DB2-BD59-A6C34878D82A}">
                    <a16:rowId xmlns="" xmlns:a16="http://schemas.microsoft.com/office/drawing/2014/main" val="10006"/>
                  </a:ext>
                </a:extLst>
              </a:tr>
              <a:tr h="607297">
                <a:tc>
                  <a:txBody>
                    <a:bodyPr/>
                    <a:lstStyle/>
                    <a:p>
                      <a:pPr algn="ctr">
                        <a:spcAft>
                          <a:spcPts val="0"/>
                        </a:spcAft>
                      </a:pPr>
                      <a:r>
                        <a:rPr lang="en-GB" sz="1500" dirty="0"/>
                        <a:t>2014-15</a:t>
                      </a:r>
                      <a:endParaRPr lang="en-IN" sz="1500" dirty="0">
                        <a:latin typeface="Times New Roman"/>
                        <a:ea typeface="Calibri"/>
                        <a:cs typeface="Times New Roman"/>
                      </a:endParaRPr>
                    </a:p>
                  </a:txBody>
                  <a:tcPr marL="51435" marR="51435" marT="0" marB="0" anchor="ctr"/>
                </a:tc>
                <a:tc>
                  <a:txBody>
                    <a:bodyPr/>
                    <a:lstStyle/>
                    <a:p>
                      <a:pPr marL="0" algn="ctr" defTabSz="914400" rtl="0" eaLnBrk="1" fontAlgn="ctr" latinLnBrk="0" hangingPunct="1">
                        <a:spcAft>
                          <a:spcPts val="0"/>
                        </a:spcAft>
                      </a:pPr>
                      <a:r>
                        <a:rPr lang="en-US" sz="1500" kern="1200" dirty="0">
                          <a:solidFill>
                            <a:schemeClr val="tx1"/>
                          </a:solidFill>
                          <a:latin typeface="+mn-lt"/>
                          <a:ea typeface="+mn-ea"/>
                          <a:cs typeface="+mn-cs"/>
                        </a:rPr>
                        <a:t>84.2</a:t>
                      </a:r>
                    </a:p>
                  </a:txBody>
                  <a:tcPr marL="7620" marR="7620" marT="7620" marB="0" anchor="ctr"/>
                </a:tc>
                <a:tc>
                  <a:txBody>
                    <a:bodyPr/>
                    <a:lstStyle/>
                    <a:p>
                      <a:pPr marL="0" algn="ctr" defTabSz="914400" rtl="0" eaLnBrk="1" fontAlgn="ctr" latinLnBrk="0" hangingPunct="1">
                        <a:spcAft>
                          <a:spcPts val="0"/>
                        </a:spcAft>
                      </a:pPr>
                      <a:r>
                        <a:rPr lang="en-US" sz="1500" kern="1200" dirty="0">
                          <a:solidFill>
                            <a:schemeClr val="tx1"/>
                          </a:solidFill>
                          <a:latin typeface="+mn-lt"/>
                          <a:ea typeface="+mn-ea"/>
                          <a:cs typeface="+mn-cs"/>
                        </a:rPr>
                        <a:t>-20.2%</a:t>
                      </a:r>
                    </a:p>
                  </a:txBody>
                  <a:tcPr marL="7620" marR="7620" marT="7620" marB="0" anchor="ctr"/>
                </a:tc>
                <a:extLst>
                  <a:ext uri="{0D108BD9-81ED-4DB2-BD59-A6C34878D82A}">
                    <a16:rowId xmlns="" xmlns:a16="http://schemas.microsoft.com/office/drawing/2014/main" val="10002"/>
                  </a:ext>
                </a:extLst>
              </a:tr>
              <a:tr h="607297">
                <a:tc>
                  <a:txBody>
                    <a:bodyPr/>
                    <a:lstStyle/>
                    <a:p>
                      <a:pPr algn="ctr">
                        <a:spcAft>
                          <a:spcPts val="0"/>
                        </a:spcAft>
                      </a:pPr>
                      <a:r>
                        <a:rPr lang="en-GB" sz="1500" dirty="0"/>
                        <a:t>2015-16</a:t>
                      </a:r>
                      <a:endParaRPr lang="en-IN" sz="1500" dirty="0">
                        <a:latin typeface="Times New Roman"/>
                        <a:ea typeface="Calibri"/>
                        <a:cs typeface="Times New Roman"/>
                      </a:endParaRPr>
                    </a:p>
                  </a:txBody>
                  <a:tcPr marL="51435" marR="51435" marT="0" marB="0" anchor="ctr"/>
                </a:tc>
                <a:tc>
                  <a:txBody>
                    <a:bodyPr/>
                    <a:lstStyle/>
                    <a:p>
                      <a:pPr marL="0" algn="ctr" defTabSz="914400" rtl="0" eaLnBrk="1" fontAlgn="ctr" latinLnBrk="0" hangingPunct="1">
                        <a:spcAft>
                          <a:spcPts val="0"/>
                        </a:spcAft>
                      </a:pPr>
                      <a:r>
                        <a:rPr lang="en-US" sz="1500" kern="1200">
                          <a:solidFill>
                            <a:schemeClr val="tx1"/>
                          </a:solidFill>
                          <a:latin typeface="+mn-lt"/>
                          <a:ea typeface="+mn-ea"/>
                          <a:cs typeface="+mn-cs"/>
                        </a:rPr>
                        <a:t>46.2</a:t>
                      </a:r>
                    </a:p>
                  </a:txBody>
                  <a:tcPr marL="7620" marR="7620" marT="7620" marB="0" anchor="ctr"/>
                </a:tc>
                <a:tc>
                  <a:txBody>
                    <a:bodyPr/>
                    <a:lstStyle/>
                    <a:p>
                      <a:pPr marL="0" algn="ctr" defTabSz="914400" rtl="0" eaLnBrk="1" fontAlgn="ctr" latinLnBrk="0" hangingPunct="1">
                        <a:spcAft>
                          <a:spcPts val="0"/>
                        </a:spcAft>
                      </a:pPr>
                      <a:r>
                        <a:rPr lang="en-US" sz="1500" kern="1200" dirty="0">
                          <a:solidFill>
                            <a:schemeClr val="tx1"/>
                          </a:solidFill>
                          <a:latin typeface="+mn-lt"/>
                          <a:ea typeface="+mn-ea"/>
                          <a:cs typeface="+mn-cs"/>
                        </a:rPr>
                        <a:t>-45.1%</a:t>
                      </a:r>
                    </a:p>
                  </a:txBody>
                  <a:tcPr marL="7620" marR="7620" marT="7620" marB="0" anchor="ctr"/>
                </a:tc>
                <a:extLst>
                  <a:ext uri="{0D108BD9-81ED-4DB2-BD59-A6C34878D82A}">
                    <a16:rowId xmlns="" xmlns:a16="http://schemas.microsoft.com/office/drawing/2014/main" val="10003"/>
                  </a:ext>
                </a:extLst>
              </a:tr>
              <a:tr h="607297">
                <a:tc>
                  <a:txBody>
                    <a:bodyPr/>
                    <a:lstStyle/>
                    <a:p>
                      <a:pPr algn="ctr">
                        <a:spcAft>
                          <a:spcPts val="0"/>
                        </a:spcAft>
                      </a:pPr>
                      <a:r>
                        <a:rPr lang="en-GB" sz="1500" dirty="0"/>
                        <a:t>2016-17</a:t>
                      </a:r>
                      <a:endParaRPr lang="en-IN" sz="1500" dirty="0">
                        <a:latin typeface="Times New Roman"/>
                        <a:ea typeface="Calibri"/>
                        <a:cs typeface="Times New Roman"/>
                      </a:endParaRPr>
                    </a:p>
                  </a:txBody>
                  <a:tcPr marL="51435" marR="51435" marT="0" marB="0" anchor="ctr"/>
                </a:tc>
                <a:tc>
                  <a:txBody>
                    <a:bodyPr/>
                    <a:lstStyle/>
                    <a:p>
                      <a:pPr marL="0" algn="ctr" defTabSz="914400" rtl="0" eaLnBrk="1" fontAlgn="ctr" latinLnBrk="0" hangingPunct="1">
                        <a:spcAft>
                          <a:spcPts val="0"/>
                        </a:spcAft>
                      </a:pPr>
                      <a:r>
                        <a:rPr lang="en-US" sz="1500" kern="1200" dirty="0">
                          <a:solidFill>
                            <a:schemeClr val="tx1"/>
                          </a:solidFill>
                          <a:latin typeface="+mn-lt"/>
                          <a:ea typeface="+mn-ea"/>
                          <a:cs typeface="+mn-cs"/>
                        </a:rPr>
                        <a:t>47.6</a:t>
                      </a:r>
                    </a:p>
                  </a:txBody>
                  <a:tcPr marL="7620" marR="7620" marT="7620" marB="0" anchor="ctr"/>
                </a:tc>
                <a:tc>
                  <a:txBody>
                    <a:bodyPr/>
                    <a:lstStyle/>
                    <a:p>
                      <a:pPr marL="0" algn="ctr" defTabSz="914400" rtl="0" eaLnBrk="1" fontAlgn="ctr" latinLnBrk="0" hangingPunct="1">
                        <a:spcAft>
                          <a:spcPts val="0"/>
                        </a:spcAft>
                      </a:pPr>
                      <a:r>
                        <a:rPr lang="en-US" sz="1500" kern="1200" dirty="0">
                          <a:solidFill>
                            <a:schemeClr val="tx1"/>
                          </a:solidFill>
                          <a:latin typeface="+mn-lt"/>
                          <a:ea typeface="+mn-ea"/>
                          <a:cs typeface="+mn-cs"/>
                        </a:rPr>
                        <a:t>3.0%</a:t>
                      </a:r>
                    </a:p>
                  </a:txBody>
                  <a:tcPr marL="7620" marR="7620" marT="7620" marB="0" anchor="ctr"/>
                </a:tc>
                <a:extLst>
                  <a:ext uri="{0D108BD9-81ED-4DB2-BD59-A6C34878D82A}">
                    <a16:rowId xmlns="" xmlns:a16="http://schemas.microsoft.com/office/drawing/2014/main" val="10004"/>
                  </a:ext>
                </a:extLst>
              </a:tr>
              <a:tr h="607297">
                <a:tc>
                  <a:txBody>
                    <a:bodyPr/>
                    <a:lstStyle/>
                    <a:p>
                      <a:pPr algn="ctr">
                        <a:spcAft>
                          <a:spcPts val="0"/>
                        </a:spcAft>
                      </a:pPr>
                      <a:r>
                        <a:rPr lang="en-GB" sz="1500" dirty="0"/>
                        <a:t>2017-18*</a:t>
                      </a:r>
                    </a:p>
                  </a:txBody>
                  <a:tcPr marL="51435" marR="51435" marT="0" marB="0" anchor="ctr"/>
                </a:tc>
                <a:tc>
                  <a:txBody>
                    <a:bodyPr/>
                    <a:lstStyle/>
                    <a:p>
                      <a:pPr marL="0" algn="ctr" defTabSz="914400" rtl="0" eaLnBrk="1" fontAlgn="ctr" latinLnBrk="0" hangingPunct="1">
                        <a:spcAft>
                          <a:spcPts val="0"/>
                        </a:spcAft>
                      </a:pPr>
                      <a:r>
                        <a:rPr lang="en-IN" sz="1500" kern="1200" dirty="0">
                          <a:solidFill>
                            <a:schemeClr val="tx1"/>
                          </a:solidFill>
                          <a:latin typeface="+mn-lt"/>
                          <a:ea typeface="+mn-ea"/>
                          <a:cs typeface="+mn-cs"/>
                        </a:rPr>
                        <a:t>54.9</a:t>
                      </a:r>
                    </a:p>
                  </a:txBody>
                  <a:tcPr marL="51435" marR="51435" marT="0" marB="0" anchor="ctr"/>
                </a:tc>
                <a:tc>
                  <a:txBody>
                    <a:bodyPr/>
                    <a:lstStyle/>
                    <a:p>
                      <a:pPr marL="0" algn="ctr" defTabSz="914400" rtl="0" eaLnBrk="1" fontAlgn="ctr" latinLnBrk="0" hangingPunct="1">
                        <a:spcAft>
                          <a:spcPts val="0"/>
                        </a:spcAft>
                      </a:pPr>
                      <a:r>
                        <a:rPr lang="en-US" sz="1500" kern="1200" dirty="0">
                          <a:solidFill>
                            <a:schemeClr val="tx1"/>
                          </a:solidFill>
                          <a:latin typeface="+mn-lt"/>
                          <a:ea typeface="+mn-ea"/>
                          <a:cs typeface="+mn-cs"/>
                        </a:rPr>
                        <a:t>18.2%</a:t>
                      </a:r>
                    </a:p>
                  </a:txBody>
                  <a:tcPr marL="7620" marR="7620" marT="7620" marB="0" anchor="ctr"/>
                </a:tc>
                <a:extLst>
                  <a:ext uri="{0D108BD9-81ED-4DB2-BD59-A6C34878D82A}">
                    <a16:rowId xmlns="" xmlns:a16="http://schemas.microsoft.com/office/drawing/2014/main" val="10005"/>
                  </a:ext>
                </a:extLst>
              </a:tr>
            </a:tbl>
          </a:graphicData>
        </a:graphic>
      </p:graphicFrame>
      <p:sp>
        <p:nvSpPr>
          <p:cNvPr id="6" name="Oval 5"/>
          <p:cNvSpPr/>
          <p:nvPr/>
        </p:nvSpPr>
        <p:spPr>
          <a:xfrm>
            <a:off x="1403648" y="4387850"/>
            <a:ext cx="5832648" cy="1489422"/>
          </a:xfrm>
          <a:prstGeom prst="ellipse">
            <a:avLst/>
          </a:prstGeom>
          <a:noFill/>
          <a:ln w="31750">
            <a:solidFill>
              <a:schemeClr val="accent1">
                <a:lumMod val="75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IN" sz="1350"/>
          </a:p>
        </p:txBody>
      </p:sp>
      <p:sp>
        <p:nvSpPr>
          <p:cNvPr id="8" name="TextBox 7">
            <a:extLst>
              <a:ext uri="{FF2B5EF4-FFF2-40B4-BE49-F238E27FC236}">
                <a16:creationId xmlns="" xmlns:a16="http://schemas.microsoft.com/office/drawing/2014/main" id="{55277465-F443-46BA-86FF-49459FCFAFC8}"/>
              </a:ext>
            </a:extLst>
          </p:cNvPr>
          <p:cNvSpPr txBox="1"/>
          <p:nvPr/>
        </p:nvSpPr>
        <p:spPr>
          <a:xfrm>
            <a:off x="395536" y="6393810"/>
            <a:ext cx="4563913" cy="523220"/>
          </a:xfrm>
          <a:prstGeom prst="rect">
            <a:avLst/>
          </a:prstGeom>
          <a:noFill/>
        </p:spPr>
        <p:txBody>
          <a:bodyPr wrap="square" rtlCol="0">
            <a:spAutoFit/>
          </a:bodyPr>
          <a:lstStyle/>
          <a:p>
            <a:r>
              <a:rPr lang="en-IN" sz="1400" dirty="0"/>
              <a:t>* Growth rate for 2017-18 corresponds to 10-month period</a:t>
            </a:r>
          </a:p>
          <a:p>
            <a:r>
              <a:rPr lang="en-IN" sz="1400" dirty="0"/>
              <a:t>Source: Petroleum Planning &amp; Analysis Cell, </a:t>
            </a:r>
            <a:r>
              <a:rPr lang="en-IN" sz="1400" dirty="0" err="1"/>
              <a:t>MoP&amp;NG</a:t>
            </a:r>
            <a:endParaRPr lang="en-IN" sz="1400" dirty="0"/>
          </a:p>
        </p:txBody>
      </p:sp>
      <p:sp>
        <p:nvSpPr>
          <p:cNvPr id="9" name="Slide Number Placeholder 2">
            <a:extLst>
              <a:ext uri="{FF2B5EF4-FFF2-40B4-BE49-F238E27FC236}">
                <a16:creationId xmlns="" xmlns:a16="http://schemas.microsoft.com/office/drawing/2014/main" id="{47B5561D-779F-40D7-8645-7A4FCD306F3C}"/>
              </a:ext>
            </a:extLst>
          </p:cNvPr>
          <p:cNvSpPr txBox="1">
            <a:spLocks/>
          </p:cNvSpPr>
          <p:nvPr/>
        </p:nvSpPr>
        <p:spPr>
          <a:xfrm>
            <a:off x="8128000" y="6470704"/>
            <a:ext cx="730250" cy="274320"/>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37D7BFAD-9C33-4274-A8AE-456BBC893817}" type="slidenum">
              <a:rPr lang="en-IN" sz="1000" smtClean="0">
                <a:latin typeface="+mj-lt"/>
              </a:rPr>
              <a:pPr/>
              <a:t>8</a:t>
            </a:fld>
            <a:endParaRPr lang="en-IN" sz="1000" dirty="0">
              <a:latin typeface="+mj-lt"/>
            </a:endParaRPr>
          </a:p>
        </p:txBody>
      </p:sp>
    </p:spTree>
    <p:extLst>
      <p:ext uri="{BB962C8B-B14F-4D97-AF65-F5344CB8AC3E}">
        <p14:creationId xmlns:p14="http://schemas.microsoft.com/office/powerpoint/2010/main" val="12459587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7047E65-B5F0-40EA-B657-5EEFC24B8973}"/>
              </a:ext>
            </a:extLst>
          </p:cNvPr>
          <p:cNvSpPr>
            <a:spLocks noGrp="1"/>
          </p:cNvSpPr>
          <p:nvPr>
            <p:ph type="title"/>
          </p:nvPr>
        </p:nvSpPr>
        <p:spPr>
          <a:xfrm>
            <a:off x="296466" y="188640"/>
            <a:ext cx="8233314" cy="1080120"/>
          </a:xfrm>
        </p:spPr>
        <p:txBody>
          <a:bodyPr vert="horz" lIns="91440" tIns="45720" rIns="91440" bIns="45720" rtlCol="0" anchor="ctr">
            <a:normAutofit/>
          </a:bodyPr>
          <a:lstStyle/>
          <a:p>
            <a:r>
              <a:rPr lang="en-IN" altLang="en-US" sz="3200" b="1" cap="none" dirty="0">
                <a:latin typeface="Segoe UI" panose="020B0502040204020203" pitchFamily="34" charset="0"/>
                <a:cs typeface="Segoe UI" panose="020B0502040204020203" pitchFamily="34" charset="0"/>
              </a:rPr>
              <a:t>Inflation below 12-month target for CPI but on the rise now</a:t>
            </a:r>
            <a:endParaRPr lang="en-IN" sz="3200" b="1" cap="none" dirty="0">
              <a:latin typeface="Segoe UI" panose="020B0502040204020203" pitchFamily="34" charset="0"/>
              <a:cs typeface="Segoe UI" panose="020B0502040204020203" pitchFamily="34" charset="0"/>
            </a:endParaRPr>
          </a:p>
        </p:txBody>
      </p:sp>
      <p:graphicFrame>
        <p:nvGraphicFramePr>
          <p:cNvPr id="7" name="Content Placeholder 6">
            <a:extLst>
              <a:ext uri="{FF2B5EF4-FFF2-40B4-BE49-F238E27FC236}">
                <a16:creationId xmlns="" xmlns:a16="http://schemas.microsoft.com/office/drawing/2014/main" id="{FFB98AE5-E7AB-454A-9F5C-464FA5CF7987}"/>
              </a:ext>
            </a:extLst>
          </p:cNvPr>
          <p:cNvGraphicFramePr>
            <a:graphicFrameLocks noGrp="1"/>
          </p:cNvGraphicFramePr>
          <p:nvPr>
            <p:ph idx="1"/>
            <p:extLst/>
          </p:nvPr>
        </p:nvGraphicFramePr>
        <p:xfrm>
          <a:off x="296466" y="1484784"/>
          <a:ext cx="8379990" cy="4968552"/>
        </p:xfrm>
        <a:graphic>
          <a:graphicData uri="http://schemas.openxmlformats.org/drawingml/2006/chart">
            <c:chart xmlns:c="http://schemas.openxmlformats.org/drawingml/2006/chart" xmlns:r="http://schemas.openxmlformats.org/officeDocument/2006/relationships" r:id="rId3"/>
          </a:graphicData>
        </a:graphic>
      </p:graphicFrame>
      <p:sp>
        <p:nvSpPr>
          <p:cNvPr id="8" name="TextBox 7">
            <a:extLst>
              <a:ext uri="{FF2B5EF4-FFF2-40B4-BE49-F238E27FC236}">
                <a16:creationId xmlns="" xmlns:a16="http://schemas.microsoft.com/office/drawing/2014/main" id="{58848E98-130A-4DDC-AE51-D7B7D3C1A057}"/>
              </a:ext>
            </a:extLst>
          </p:cNvPr>
          <p:cNvSpPr txBox="1"/>
          <p:nvPr/>
        </p:nvSpPr>
        <p:spPr>
          <a:xfrm>
            <a:off x="395536" y="6555631"/>
            <a:ext cx="7200800" cy="307777"/>
          </a:xfrm>
          <a:prstGeom prst="rect">
            <a:avLst/>
          </a:prstGeom>
          <a:noFill/>
        </p:spPr>
        <p:txBody>
          <a:bodyPr wrap="square" rtlCol="0">
            <a:spAutoFit/>
          </a:bodyPr>
          <a:lstStyle>
            <a:defPPr>
              <a:defRPr lang="en-US"/>
            </a:defPPr>
            <a:lvl1pPr>
              <a:defRPr sz="1400"/>
            </a:lvl1pPr>
          </a:lstStyle>
          <a:p>
            <a:r>
              <a:rPr lang="en-IN" dirty="0"/>
              <a:t>Source: Department of Industrial Policy &amp; Promotion and Central Statistics Office</a:t>
            </a:r>
          </a:p>
        </p:txBody>
      </p:sp>
      <p:sp>
        <p:nvSpPr>
          <p:cNvPr id="5" name="Slide Number Placeholder 2">
            <a:extLst>
              <a:ext uri="{FF2B5EF4-FFF2-40B4-BE49-F238E27FC236}">
                <a16:creationId xmlns="" xmlns:a16="http://schemas.microsoft.com/office/drawing/2014/main" id="{9B22C3A0-B59C-4E70-82CF-DC6A285F49B0}"/>
              </a:ext>
            </a:extLst>
          </p:cNvPr>
          <p:cNvSpPr txBox="1">
            <a:spLocks/>
          </p:cNvSpPr>
          <p:nvPr/>
        </p:nvSpPr>
        <p:spPr>
          <a:xfrm>
            <a:off x="8128000" y="6470704"/>
            <a:ext cx="730250" cy="274320"/>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37D7BFAD-9C33-4274-A8AE-456BBC893817}" type="slidenum">
              <a:rPr lang="en-IN" sz="1000" smtClean="0"/>
              <a:pPr/>
              <a:t>9</a:t>
            </a:fld>
            <a:endParaRPr lang="en-IN" sz="1000" dirty="0"/>
          </a:p>
        </p:txBody>
      </p:sp>
    </p:spTree>
    <p:extLst>
      <p:ext uri="{BB962C8B-B14F-4D97-AF65-F5344CB8AC3E}">
        <p14:creationId xmlns:p14="http://schemas.microsoft.com/office/powerpoint/2010/main" val="22934594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
  <TotalTime>17835</TotalTime>
  <Words>1786</Words>
  <Application>Microsoft Office PowerPoint</Application>
  <PresentationFormat>On-screen Show (4:3)</PresentationFormat>
  <Paragraphs>439</Paragraphs>
  <Slides>38</Slides>
  <Notes>20</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38</vt:i4>
      </vt:variant>
    </vt:vector>
  </HeadingPairs>
  <TitlesOfParts>
    <vt:vector size="50" baseType="lpstr">
      <vt:lpstr>Arial</vt:lpstr>
      <vt:lpstr>Arial Black</vt:lpstr>
      <vt:lpstr>Bahnschrift</vt:lpstr>
      <vt:lpstr>Bell MT</vt:lpstr>
      <vt:lpstr>Calibri</vt:lpstr>
      <vt:lpstr>Cambria</vt:lpstr>
      <vt:lpstr>Nunito</vt:lpstr>
      <vt:lpstr>Segoe UI</vt:lpstr>
      <vt:lpstr>Times New Roman</vt:lpstr>
      <vt:lpstr>Wingdings</vt:lpstr>
      <vt:lpstr>Wingdings 3</vt:lpstr>
      <vt:lpstr>Office Theme</vt:lpstr>
      <vt:lpstr>Emerging India in a Changing Global Economy: Challenges and Opportunities </vt:lpstr>
      <vt:lpstr>Agenda </vt:lpstr>
      <vt:lpstr>India’s Economic Indicators</vt:lpstr>
      <vt:lpstr>India’s temporary “Decoupling” – Until 2016, India’s growth accelerated while growth in other countries decelerated</vt:lpstr>
      <vt:lpstr>Brighter Growth Prospects for Global Economy</vt:lpstr>
      <vt:lpstr>Growth Rates of India, China and Other Emerging and Developing Economies</vt:lpstr>
      <vt:lpstr>Agenda </vt:lpstr>
      <vt:lpstr>Oil Price Scenario:  Earlier Terms of Trade gains have reversed</vt:lpstr>
      <vt:lpstr>Inflation below 12-month target for CPI but on the rise now</vt:lpstr>
      <vt:lpstr>The Rupee Strengthened Effective Exchange Rates of Indian Rupee</vt:lpstr>
      <vt:lpstr>Investment Saving Scenario (per cent of GDP)</vt:lpstr>
      <vt:lpstr>Growth of Credit to Industry </vt:lpstr>
      <vt:lpstr>Fiscal Consolidation? Deficits of the Central Govt (% of GDP) </vt:lpstr>
      <vt:lpstr>Exports of Goods and Services: slowdown (per cent of GDP)</vt:lpstr>
      <vt:lpstr>Rising Current Account Deficit</vt:lpstr>
      <vt:lpstr>Foreign Exchange Reserves ($ bn)</vt:lpstr>
      <vt:lpstr>Asia’s Rising Share in India’s Goods Exports (per cent of total)</vt:lpstr>
      <vt:lpstr>Asia’s Share in Goods Exports  Selected Countries (per cent of total)</vt:lpstr>
      <vt:lpstr>Total Trade (Merchandise) of India with the World</vt:lpstr>
      <vt:lpstr>Total Trade (Services) of India with the World</vt:lpstr>
      <vt:lpstr>Bilateral Trade (Merchandise) between India and other Countries </vt:lpstr>
      <vt:lpstr>Bilateral Trade (Services) between India and other Countries</vt:lpstr>
      <vt:lpstr>Trade in Services</vt:lpstr>
      <vt:lpstr>Agenda </vt:lpstr>
      <vt:lpstr>Protectionist measures by different countries</vt:lpstr>
      <vt:lpstr>India’s position in world trade</vt:lpstr>
      <vt:lpstr>Trade related logistics</vt:lpstr>
      <vt:lpstr>Challenges with exports and way ahead</vt:lpstr>
      <vt:lpstr>Future Prospects</vt:lpstr>
      <vt:lpstr>PowerPoint Presentation</vt:lpstr>
      <vt:lpstr>The demographic profile </vt:lpstr>
      <vt:lpstr>The previous paradigm driving the Jobs Agenda</vt:lpstr>
      <vt:lpstr>The Rise of Informality in India </vt:lpstr>
      <vt:lpstr>Challenges and Opportunities for India</vt:lpstr>
      <vt:lpstr>Priority Sectors in India for Investment</vt:lpstr>
      <vt:lpstr>Doubling farmers’ incomes:  Focus on 4 “I”s</vt:lpstr>
      <vt:lpstr>PowerPoint Presentation</vt:lpstr>
      <vt:lpstr>Thank you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Emerging India in a Changing Global Economy: Challenges and Opportunities</dc:title>
  <dc:creator>AKSHAYA</dc:creator>
  <cp:lastModifiedBy>Teresa Durham</cp:lastModifiedBy>
  <cp:revision>328</cp:revision>
  <dcterms:created xsi:type="dcterms:W3CDTF">2018-07-24T05:41:39Z</dcterms:created>
  <dcterms:modified xsi:type="dcterms:W3CDTF">2018-11-01T22:20:59Z</dcterms:modified>
</cp:coreProperties>
</file>