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8.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9.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0.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1.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4.xml" ContentType="application/vnd.openxmlformats-officedocument.drawingml.chart+xml"/>
  <Override PartName="/ppt/notesSlides/notesSlide15.xml" ContentType="application/vnd.openxmlformats-officedocument.presentationml.notesSlide+xml"/>
  <Override PartName="/ppt/charts/chart15.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6.xml" ContentType="application/vnd.openxmlformats-officedocument.drawingml.chart+xml"/>
  <Override PartName="/ppt/theme/themeOverride1.xml" ContentType="application/vnd.openxmlformats-officedocument.themeOverride+xml"/>
  <Override PartName="/ppt/charts/chart17.xml" ContentType="application/vnd.openxmlformats-officedocument.drawingml.chart+xml"/>
  <Override PartName="/ppt/theme/themeOverride2.xml" ContentType="application/vnd.openxmlformats-officedocument.themeOverride+xml"/>
  <Override PartName="/ppt/drawings/drawing1.xml" ContentType="application/vnd.openxmlformats-officedocument.drawingml.chartshapes+xml"/>
  <Override PartName="/ppt/notesSlides/notesSlide19.xml" ContentType="application/vnd.openxmlformats-officedocument.presentationml.notesSlide+xml"/>
  <Override PartName="/ppt/charts/chart18.xml" ContentType="application/vnd.openxmlformats-officedocument.drawingml.chart+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304" r:id="rId3"/>
    <p:sldId id="271" r:id="rId4"/>
    <p:sldId id="279" r:id="rId5"/>
    <p:sldId id="287" r:id="rId6"/>
    <p:sldId id="318" r:id="rId7"/>
    <p:sldId id="353" r:id="rId8"/>
    <p:sldId id="306" r:id="rId9"/>
    <p:sldId id="319" r:id="rId10"/>
    <p:sldId id="309" r:id="rId11"/>
    <p:sldId id="320" r:id="rId12"/>
    <p:sldId id="312" r:id="rId13"/>
    <p:sldId id="325" r:id="rId14"/>
    <p:sldId id="324" r:id="rId15"/>
    <p:sldId id="316" r:id="rId16"/>
    <p:sldId id="326" r:id="rId17"/>
    <p:sldId id="328" r:id="rId18"/>
    <p:sldId id="322" r:id="rId19"/>
    <p:sldId id="263" r:id="rId20"/>
    <p:sldId id="268" r:id="rId21"/>
    <p:sldId id="265" r:id="rId22"/>
    <p:sldId id="267" r:id="rId23"/>
    <p:sldId id="264" r:id="rId24"/>
    <p:sldId id="354" r:id="rId25"/>
    <p:sldId id="339" r:id="rId26"/>
    <p:sldId id="292" r:id="rId27"/>
    <p:sldId id="341" r:id="rId28"/>
    <p:sldId id="269" r:id="rId29"/>
    <p:sldId id="278" r:id="rId30"/>
    <p:sldId id="355" r:id="rId31"/>
    <p:sldId id="351" r:id="rId32"/>
    <p:sldId id="344" r:id="rId33"/>
    <p:sldId id="350" r:id="rId34"/>
    <p:sldId id="352" r:id="rId35"/>
    <p:sldId id="342" r:id="rId36"/>
    <p:sldId id="272" r:id="rId37"/>
    <p:sldId id="343" r:id="rId38"/>
    <p:sldId id="331"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9" autoAdjust="0"/>
    <p:restoredTop sz="99497" autoAdjust="0"/>
  </p:normalViewPr>
  <p:slideViewPr>
    <p:cSldViewPr>
      <p:cViewPr varScale="1">
        <p:scale>
          <a:sx n="107" d="100"/>
          <a:sy n="107" d="100"/>
        </p:scale>
        <p:origin x="114"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https://d.docs.live.net/b0e6004266638742/Desktop/Copy%20of%20Book1.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https://d.docs.live.net/b0e6004266638742/Desktop/Copy%20of%20Book1.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https://d.docs.live.net/b0e6004266638742/Desktop/Copy%20of%20Book1.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E:\ICRIER\Trade%20figures.xlsx" TargetMode="External"/></Relationships>
</file>

<file path=ppt/charts/_rels/chart16.xml.rels><?xml version="1.0" encoding="UTF-8" standalone="yes"?>
<Relationships xmlns="http://schemas.openxmlformats.org/package/2006/relationships"><Relationship Id="rId2" Type="http://schemas.openxmlformats.org/officeDocument/2006/relationships/oleObject" Target="file:///C:\Users\rsekhani\Downloads\WPP2017_POP_F08_1_TOTAL_POPULATION_BY_BROAD_AGE_GROUP_BOTH_SEXES%20(5).xlsx" TargetMode="External"/><Relationship Id="rId1" Type="http://schemas.openxmlformats.org/officeDocument/2006/relationships/themeOverride" Target="../theme/themeOverride1.xml"/></Relationships>
</file>

<file path=ppt/charts/_rels/chart17.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Users\rsekhani\Downloads\WPP2017_POP_F08_1_TOTAL_POPULATION_BY_BROAD_AGE_GROUP_BOTH_SEXES%20(5).xlsx" TargetMode="External"/><Relationship Id="rId1" Type="http://schemas.openxmlformats.org/officeDocument/2006/relationships/themeOverride" Target="../theme/themeOverride2.xml"/></Relationships>
</file>

<file path=ppt/charts/_rels/chart18.xml.rels><?xml version="1.0" encoding="UTF-8" standalone="yes"?>
<Relationships xmlns="http://schemas.openxmlformats.org/package/2006/relationships"><Relationship Id="rId1" Type="http://schemas.openxmlformats.org/officeDocument/2006/relationships/oleObject" Target="file:///C:\Users\sghai\AppData\Local\Temp\employment%20distribution%20by%20skill%20level.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https://d.docs.live.net/b0e6004266638742/Desktop/imfweo.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d.docs.live.net/b0e6004266638742/Desktop/Copy%20of%20Book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ICRIER\Desktop\Book1.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d.docs.live.net/b0e6004266638742/Desktop/Copy%20of%20Book1.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d.docs.live.net/b0e6004266638742/Desktop/Copy%20of%20Book1.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d.docs.live.net/b0e6004266638742/Desktop/Copy%20of%20Book1.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d.docs.live.net/b0e6004266638742/Desktop/Copy%20of%20Book1.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d.docs.live.net/b0e6004266638742/Desktop/Copy%20of%20Book1.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Sheet1!$A$2</c:f>
              <c:strCache>
                <c:ptCount val="1"/>
                <c:pt idx="0">
                  <c:v>1998-07</c:v>
                </c:pt>
              </c:strCache>
            </c:strRef>
          </c:tx>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50000"/>
                        <a:lumOff val="50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Sheet1!$B$1:$F$1</c:f>
              <c:strCache>
                <c:ptCount val="5"/>
                <c:pt idx="0">
                  <c:v>World</c:v>
                </c:pt>
                <c:pt idx="1">
                  <c:v>Advanced Economies</c:v>
                </c:pt>
                <c:pt idx="2">
                  <c:v>Emerging and Developing Economies</c:v>
                </c:pt>
                <c:pt idx="3">
                  <c:v>Emerging and Developing Asia</c:v>
                </c:pt>
                <c:pt idx="4">
                  <c:v>Japan, Korea and Australia</c:v>
                </c:pt>
              </c:strCache>
            </c:strRef>
          </c:cat>
          <c:val>
            <c:numRef>
              <c:f>Sheet1!$B$2:$F$2</c:f>
              <c:numCache>
                <c:formatCode>0.0</c:formatCode>
                <c:ptCount val="5"/>
                <c:pt idx="0">
                  <c:v>4.2</c:v>
                </c:pt>
                <c:pt idx="1">
                  <c:v>2.8</c:v>
                </c:pt>
                <c:pt idx="2">
                  <c:v>5.8</c:v>
                </c:pt>
                <c:pt idx="3">
                  <c:v>7.6</c:v>
                </c:pt>
                <c:pt idx="4">
                  <c:v>2</c:v>
                </c:pt>
              </c:numCache>
            </c:numRef>
          </c:val>
          <c:extLst xmlns:c16r2="http://schemas.microsoft.com/office/drawing/2015/06/chart">
            <c:ext xmlns:c16="http://schemas.microsoft.com/office/drawing/2014/chart" uri="{C3380CC4-5D6E-409C-BE32-E72D297353CC}">
              <c16:uniqueId val="{00000000-96CD-414A-9099-98AA9033C8C0}"/>
            </c:ext>
          </c:extLst>
        </c:ser>
        <c:ser>
          <c:idx val="1"/>
          <c:order val="1"/>
          <c:tx>
            <c:strRef>
              <c:f>Sheet1!$A$3</c:f>
              <c:strCache>
                <c:ptCount val="1"/>
                <c:pt idx="0">
                  <c:v>2008-17</c:v>
                </c:pt>
              </c:strCache>
            </c:strRef>
          </c:tx>
          <c:spPr>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chemeClr>
              </a:solidFill>
              <a:round/>
            </a:ln>
            <a:effectLst>
              <a:outerShdw blurRad="40000" dist="20000" dir="5400000" rotWithShape="0">
                <a:srgbClr val="000000">
                  <a:alpha val="38000"/>
                </a:srgbClr>
              </a:outerShdw>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50000"/>
                        <a:lumOff val="50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Sheet1!$B$1:$F$1</c:f>
              <c:strCache>
                <c:ptCount val="5"/>
                <c:pt idx="0">
                  <c:v>World</c:v>
                </c:pt>
                <c:pt idx="1">
                  <c:v>Advanced Economies</c:v>
                </c:pt>
                <c:pt idx="2">
                  <c:v>Emerging and Developing Economies</c:v>
                </c:pt>
                <c:pt idx="3">
                  <c:v>Emerging and Developing Asia</c:v>
                </c:pt>
                <c:pt idx="4">
                  <c:v>Japan, Korea and Australia</c:v>
                </c:pt>
              </c:strCache>
            </c:strRef>
          </c:cat>
          <c:val>
            <c:numRef>
              <c:f>Sheet1!$B$3:$F$3</c:f>
              <c:numCache>
                <c:formatCode>0.0</c:formatCode>
                <c:ptCount val="5"/>
                <c:pt idx="0">
                  <c:v>3.3</c:v>
                </c:pt>
                <c:pt idx="1">
                  <c:v>1.2</c:v>
                </c:pt>
                <c:pt idx="2">
                  <c:v>5.0999999999999996</c:v>
                </c:pt>
                <c:pt idx="3">
                  <c:v>7.3</c:v>
                </c:pt>
                <c:pt idx="4">
                  <c:v>1.3</c:v>
                </c:pt>
              </c:numCache>
            </c:numRef>
          </c:val>
          <c:extLst xmlns:c16r2="http://schemas.microsoft.com/office/drawing/2015/06/chart">
            <c:ext xmlns:c16="http://schemas.microsoft.com/office/drawing/2014/chart" uri="{C3380CC4-5D6E-409C-BE32-E72D297353CC}">
              <c16:uniqueId val="{00000001-96CD-414A-9099-98AA9033C8C0}"/>
            </c:ext>
          </c:extLst>
        </c:ser>
        <c:ser>
          <c:idx val="2"/>
          <c:order val="2"/>
          <c:tx>
            <c:strRef>
              <c:f>Sheet1!$A$4</c:f>
              <c:strCache>
                <c:ptCount val="1"/>
                <c:pt idx="0">
                  <c:v>2018-22 F</c:v>
                </c:pt>
              </c:strCache>
            </c:strRef>
          </c:tx>
          <c:spPr>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chemeClr>
              </a:solidFill>
              <a:round/>
            </a:ln>
            <a:effectLst>
              <a:outerShdw blurRad="40000" dist="20000" dir="5400000" rotWithShape="0">
                <a:srgbClr val="000000">
                  <a:alpha val="38000"/>
                </a:srgbClr>
              </a:outerShdw>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50000"/>
                        <a:lumOff val="50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Sheet1!$B$1:$F$1</c:f>
              <c:strCache>
                <c:ptCount val="5"/>
                <c:pt idx="0">
                  <c:v>World</c:v>
                </c:pt>
                <c:pt idx="1">
                  <c:v>Advanced Economies</c:v>
                </c:pt>
                <c:pt idx="2">
                  <c:v>Emerging and Developing Economies</c:v>
                </c:pt>
                <c:pt idx="3">
                  <c:v>Emerging and Developing Asia</c:v>
                </c:pt>
                <c:pt idx="4">
                  <c:v>Japan, Korea and Australia</c:v>
                </c:pt>
              </c:strCache>
            </c:strRef>
          </c:cat>
          <c:val>
            <c:numRef>
              <c:f>Sheet1!$B$4:$F$4</c:f>
              <c:numCache>
                <c:formatCode>0.0</c:formatCode>
                <c:ptCount val="5"/>
                <c:pt idx="0">
                  <c:v>3.7</c:v>
                </c:pt>
                <c:pt idx="1">
                  <c:v>1.8</c:v>
                </c:pt>
                <c:pt idx="2">
                  <c:v>5</c:v>
                </c:pt>
                <c:pt idx="3">
                  <c:v>6.4</c:v>
                </c:pt>
                <c:pt idx="4">
                  <c:v>1.5</c:v>
                </c:pt>
              </c:numCache>
            </c:numRef>
          </c:val>
          <c:extLst xmlns:c16r2="http://schemas.microsoft.com/office/drawing/2015/06/chart">
            <c:ext xmlns:c16="http://schemas.microsoft.com/office/drawing/2014/chart" uri="{C3380CC4-5D6E-409C-BE32-E72D297353CC}">
              <c16:uniqueId val="{00000002-96CD-414A-9099-98AA9033C8C0}"/>
            </c:ext>
          </c:extLst>
        </c:ser>
        <c:dLbls>
          <c:showLegendKey val="0"/>
          <c:showVal val="0"/>
          <c:showCatName val="0"/>
          <c:showSerName val="0"/>
          <c:showPercent val="0"/>
          <c:showBubbleSize val="0"/>
        </c:dLbls>
        <c:gapWidth val="100"/>
        <c:overlap val="-24"/>
        <c:axId val="187249248"/>
        <c:axId val="187793928"/>
      </c:barChart>
      <c:catAx>
        <c:axId val="187249248"/>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50000"/>
                    <a:lumOff val="50000"/>
                  </a:schemeClr>
                </a:solidFill>
                <a:latin typeface="+mn-lt"/>
                <a:ea typeface="+mn-ea"/>
                <a:cs typeface="+mn-cs"/>
              </a:defRPr>
            </a:pPr>
            <a:endParaRPr lang="en-US"/>
          </a:p>
        </c:txPr>
        <c:crossAx val="187793928"/>
        <c:crosses val="autoZero"/>
        <c:auto val="1"/>
        <c:lblAlgn val="ctr"/>
        <c:lblOffset val="100"/>
        <c:noMultiLvlLbl val="0"/>
      </c:catAx>
      <c:valAx>
        <c:axId val="187793928"/>
        <c:scaling>
          <c:orientation val="minMax"/>
        </c:scaling>
        <c:delete val="1"/>
        <c:axPos val="l"/>
        <c:numFmt formatCode="0.0" sourceLinked="1"/>
        <c:majorTickMark val="none"/>
        <c:minorTickMark val="none"/>
        <c:tickLblPos val="nextTo"/>
        <c:crossAx val="18724924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50000"/>
                  <a:lumOff val="50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Sheet7!$N$1</c:f>
              <c:strCache>
                <c:ptCount val="1"/>
                <c:pt idx="0">
                  <c:v>CAD</c:v>
                </c:pt>
              </c:strCache>
            </c:strRef>
          </c:tx>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Sheet7!$M$2:$M$8</c:f>
              <c:strCache>
                <c:ptCount val="7"/>
                <c:pt idx="0">
                  <c:v>2011-12   </c:v>
                </c:pt>
                <c:pt idx="1">
                  <c:v>2012-13   </c:v>
                </c:pt>
                <c:pt idx="2">
                  <c:v>2013-14   </c:v>
                </c:pt>
                <c:pt idx="3">
                  <c:v>2014-15   </c:v>
                </c:pt>
                <c:pt idx="4">
                  <c:v>2015-16   </c:v>
                </c:pt>
                <c:pt idx="5">
                  <c:v>2016-17   </c:v>
                </c:pt>
                <c:pt idx="6">
                  <c:v>2017-18 H1</c:v>
                </c:pt>
              </c:strCache>
            </c:strRef>
          </c:cat>
          <c:val>
            <c:numRef>
              <c:f>Sheet7!$N$2:$N$8</c:f>
              <c:numCache>
                <c:formatCode>0.0</c:formatCode>
                <c:ptCount val="7"/>
                <c:pt idx="0">
                  <c:v>-4.3035571001187796</c:v>
                </c:pt>
                <c:pt idx="1">
                  <c:v>-4.8231070481966674</c:v>
                </c:pt>
                <c:pt idx="2">
                  <c:v>-1.6658707412473761</c:v>
                </c:pt>
                <c:pt idx="3">
                  <c:v>-1.3098610723610964</c:v>
                </c:pt>
                <c:pt idx="4">
                  <c:v>-1.0444784164415113</c:v>
                </c:pt>
                <c:pt idx="5">
                  <c:v>-0.67396811529057232</c:v>
                </c:pt>
                <c:pt idx="6">
                  <c:v>-1.8</c:v>
                </c:pt>
              </c:numCache>
            </c:numRef>
          </c:val>
          <c:extLst xmlns:c16r2="http://schemas.microsoft.com/office/drawing/2015/06/chart">
            <c:ext xmlns:c16="http://schemas.microsoft.com/office/drawing/2014/chart" uri="{C3380CC4-5D6E-409C-BE32-E72D297353CC}">
              <c16:uniqueId val="{00000000-95BC-425D-A63F-5BB6D659BD8F}"/>
            </c:ext>
          </c:extLst>
        </c:ser>
        <c:dLbls>
          <c:dLblPos val="outEnd"/>
          <c:showLegendKey val="0"/>
          <c:showVal val="1"/>
          <c:showCatName val="0"/>
          <c:showSerName val="0"/>
          <c:showPercent val="0"/>
          <c:showBubbleSize val="0"/>
        </c:dLbls>
        <c:gapWidth val="100"/>
        <c:overlap val="-24"/>
        <c:axId val="189002840"/>
        <c:axId val="189003232"/>
      </c:barChart>
      <c:catAx>
        <c:axId val="189002840"/>
        <c:scaling>
          <c:orientation val="minMax"/>
        </c:scaling>
        <c:delete val="0"/>
        <c:axPos val="b"/>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50000"/>
                    <a:lumOff val="50000"/>
                  </a:schemeClr>
                </a:solidFill>
                <a:latin typeface="+mn-lt"/>
                <a:ea typeface="+mn-ea"/>
                <a:cs typeface="+mn-cs"/>
              </a:defRPr>
            </a:pPr>
            <a:endParaRPr lang="en-US"/>
          </a:p>
        </c:txPr>
        <c:crossAx val="189003232"/>
        <c:crosses val="autoZero"/>
        <c:auto val="1"/>
        <c:lblAlgn val="ctr"/>
        <c:lblOffset val="100"/>
        <c:noMultiLvlLbl val="0"/>
      </c:catAx>
      <c:valAx>
        <c:axId val="189003232"/>
        <c:scaling>
          <c:orientation val="minMax"/>
        </c:scaling>
        <c:delete val="1"/>
        <c:axPos val="l"/>
        <c:numFmt formatCode="0.0" sourceLinked="1"/>
        <c:majorTickMark val="none"/>
        <c:minorTickMark val="none"/>
        <c:tickLblPos val="nextTo"/>
        <c:crossAx val="189002840"/>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400"/>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ndard"/>
        <c:varyColors val="0"/>
        <c:ser>
          <c:idx val="0"/>
          <c:order val="0"/>
          <c:tx>
            <c:strRef>
              <c:f>Sheet2!$B$1</c:f>
              <c:strCache>
                <c:ptCount val="1"/>
                <c:pt idx="0">
                  <c:v>Forex</c:v>
                </c:pt>
              </c:strCache>
            </c:strRef>
          </c:tx>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cat>
            <c:numRef>
              <c:f>Sheet2!$A$2:$A$203</c:f>
              <c:numCache>
                <c:formatCode>mmm\-yy</c:formatCode>
                <c:ptCount val="202"/>
                <c:pt idx="0">
                  <c:v>41733</c:v>
                </c:pt>
                <c:pt idx="1">
                  <c:v>41740</c:v>
                </c:pt>
                <c:pt idx="2">
                  <c:v>41747</c:v>
                </c:pt>
                <c:pt idx="3">
                  <c:v>41754</c:v>
                </c:pt>
                <c:pt idx="4">
                  <c:v>41761</c:v>
                </c:pt>
                <c:pt idx="5">
                  <c:v>41768</c:v>
                </c:pt>
                <c:pt idx="6">
                  <c:v>41775</c:v>
                </c:pt>
                <c:pt idx="7">
                  <c:v>41782</c:v>
                </c:pt>
                <c:pt idx="8">
                  <c:v>41789</c:v>
                </c:pt>
                <c:pt idx="9">
                  <c:v>41796</c:v>
                </c:pt>
                <c:pt idx="10">
                  <c:v>41803</c:v>
                </c:pt>
                <c:pt idx="11">
                  <c:v>41810</c:v>
                </c:pt>
                <c:pt idx="12">
                  <c:v>41817</c:v>
                </c:pt>
                <c:pt idx="13">
                  <c:v>41824</c:v>
                </c:pt>
                <c:pt idx="14">
                  <c:v>41831</c:v>
                </c:pt>
                <c:pt idx="15">
                  <c:v>41838</c:v>
                </c:pt>
                <c:pt idx="16">
                  <c:v>41845</c:v>
                </c:pt>
                <c:pt idx="17">
                  <c:v>41852</c:v>
                </c:pt>
                <c:pt idx="18">
                  <c:v>41859</c:v>
                </c:pt>
                <c:pt idx="19">
                  <c:v>41866</c:v>
                </c:pt>
                <c:pt idx="20">
                  <c:v>41873</c:v>
                </c:pt>
                <c:pt idx="21">
                  <c:v>41880</c:v>
                </c:pt>
                <c:pt idx="22">
                  <c:v>41887</c:v>
                </c:pt>
                <c:pt idx="23">
                  <c:v>41894</c:v>
                </c:pt>
                <c:pt idx="24">
                  <c:v>41901</c:v>
                </c:pt>
                <c:pt idx="25">
                  <c:v>41908</c:v>
                </c:pt>
                <c:pt idx="26">
                  <c:v>41915</c:v>
                </c:pt>
                <c:pt idx="27">
                  <c:v>41922</c:v>
                </c:pt>
                <c:pt idx="28">
                  <c:v>41929</c:v>
                </c:pt>
                <c:pt idx="29">
                  <c:v>41936</c:v>
                </c:pt>
                <c:pt idx="30">
                  <c:v>41943</c:v>
                </c:pt>
                <c:pt idx="31">
                  <c:v>41950</c:v>
                </c:pt>
                <c:pt idx="32">
                  <c:v>41957</c:v>
                </c:pt>
                <c:pt idx="33">
                  <c:v>41964</c:v>
                </c:pt>
                <c:pt idx="34">
                  <c:v>41971</c:v>
                </c:pt>
                <c:pt idx="35">
                  <c:v>41978</c:v>
                </c:pt>
                <c:pt idx="36">
                  <c:v>41985</c:v>
                </c:pt>
                <c:pt idx="37">
                  <c:v>41992</c:v>
                </c:pt>
                <c:pt idx="38">
                  <c:v>41999</c:v>
                </c:pt>
                <c:pt idx="39">
                  <c:v>42006</c:v>
                </c:pt>
                <c:pt idx="40">
                  <c:v>42013</c:v>
                </c:pt>
                <c:pt idx="41">
                  <c:v>42020</c:v>
                </c:pt>
                <c:pt idx="42">
                  <c:v>42027</c:v>
                </c:pt>
                <c:pt idx="43">
                  <c:v>42034</c:v>
                </c:pt>
                <c:pt idx="44">
                  <c:v>42041</c:v>
                </c:pt>
                <c:pt idx="45">
                  <c:v>42048</c:v>
                </c:pt>
                <c:pt idx="46">
                  <c:v>42055</c:v>
                </c:pt>
                <c:pt idx="47">
                  <c:v>42062</c:v>
                </c:pt>
                <c:pt idx="48">
                  <c:v>42069</c:v>
                </c:pt>
                <c:pt idx="49">
                  <c:v>42076</c:v>
                </c:pt>
                <c:pt idx="50">
                  <c:v>42083</c:v>
                </c:pt>
                <c:pt idx="51">
                  <c:v>42090</c:v>
                </c:pt>
                <c:pt idx="52">
                  <c:v>42097</c:v>
                </c:pt>
                <c:pt idx="53">
                  <c:v>42104</c:v>
                </c:pt>
                <c:pt idx="54">
                  <c:v>42111</c:v>
                </c:pt>
                <c:pt idx="55">
                  <c:v>42118</c:v>
                </c:pt>
                <c:pt idx="56">
                  <c:v>42125</c:v>
                </c:pt>
                <c:pt idx="57">
                  <c:v>42132</c:v>
                </c:pt>
                <c:pt idx="58">
                  <c:v>42139</c:v>
                </c:pt>
                <c:pt idx="59">
                  <c:v>42146</c:v>
                </c:pt>
                <c:pt idx="60">
                  <c:v>42153</c:v>
                </c:pt>
                <c:pt idx="61">
                  <c:v>42160</c:v>
                </c:pt>
                <c:pt idx="62">
                  <c:v>42167</c:v>
                </c:pt>
                <c:pt idx="63">
                  <c:v>42174</c:v>
                </c:pt>
                <c:pt idx="64">
                  <c:v>42181</c:v>
                </c:pt>
                <c:pt idx="65">
                  <c:v>42188</c:v>
                </c:pt>
                <c:pt idx="66">
                  <c:v>42195</c:v>
                </c:pt>
                <c:pt idx="67">
                  <c:v>42202</c:v>
                </c:pt>
                <c:pt idx="68">
                  <c:v>42209</c:v>
                </c:pt>
                <c:pt idx="69">
                  <c:v>42216</c:v>
                </c:pt>
                <c:pt idx="70">
                  <c:v>42223</c:v>
                </c:pt>
                <c:pt idx="71">
                  <c:v>42230</c:v>
                </c:pt>
                <c:pt idx="72">
                  <c:v>42237</c:v>
                </c:pt>
                <c:pt idx="73">
                  <c:v>42244</c:v>
                </c:pt>
                <c:pt idx="74">
                  <c:v>42251</c:v>
                </c:pt>
                <c:pt idx="75">
                  <c:v>42258</c:v>
                </c:pt>
                <c:pt idx="76">
                  <c:v>42265</c:v>
                </c:pt>
                <c:pt idx="77">
                  <c:v>42272</c:v>
                </c:pt>
                <c:pt idx="78">
                  <c:v>42279</c:v>
                </c:pt>
                <c:pt idx="79">
                  <c:v>42286</c:v>
                </c:pt>
                <c:pt idx="80">
                  <c:v>42293</c:v>
                </c:pt>
                <c:pt idx="81">
                  <c:v>42300</c:v>
                </c:pt>
                <c:pt idx="82">
                  <c:v>42307</c:v>
                </c:pt>
                <c:pt idx="83">
                  <c:v>42314</c:v>
                </c:pt>
                <c:pt idx="84">
                  <c:v>42321</c:v>
                </c:pt>
                <c:pt idx="85">
                  <c:v>42328</c:v>
                </c:pt>
                <c:pt idx="86">
                  <c:v>42335</c:v>
                </c:pt>
                <c:pt idx="87">
                  <c:v>42342</c:v>
                </c:pt>
                <c:pt idx="88">
                  <c:v>42349</c:v>
                </c:pt>
                <c:pt idx="89">
                  <c:v>42356</c:v>
                </c:pt>
                <c:pt idx="90">
                  <c:v>42363</c:v>
                </c:pt>
                <c:pt idx="91">
                  <c:v>42370</c:v>
                </c:pt>
                <c:pt idx="92">
                  <c:v>42377</c:v>
                </c:pt>
                <c:pt idx="93">
                  <c:v>42384</c:v>
                </c:pt>
                <c:pt idx="94">
                  <c:v>42391</c:v>
                </c:pt>
                <c:pt idx="95">
                  <c:v>42398</c:v>
                </c:pt>
                <c:pt idx="96">
                  <c:v>42405</c:v>
                </c:pt>
                <c:pt idx="97">
                  <c:v>42412</c:v>
                </c:pt>
                <c:pt idx="98">
                  <c:v>42419</c:v>
                </c:pt>
                <c:pt idx="99">
                  <c:v>42426</c:v>
                </c:pt>
                <c:pt idx="100">
                  <c:v>42433</c:v>
                </c:pt>
                <c:pt idx="101">
                  <c:v>42440</c:v>
                </c:pt>
                <c:pt idx="102">
                  <c:v>42447</c:v>
                </c:pt>
                <c:pt idx="103">
                  <c:v>42454</c:v>
                </c:pt>
                <c:pt idx="104">
                  <c:v>42461</c:v>
                </c:pt>
                <c:pt idx="105">
                  <c:v>42468</c:v>
                </c:pt>
                <c:pt idx="106">
                  <c:v>42475</c:v>
                </c:pt>
                <c:pt idx="107">
                  <c:v>42482</c:v>
                </c:pt>
                <c:pt idx="108">
                  <c:v>42489</c:v>
                </c:pt>
                <c:pt idx="109">
                  <c:v>42496</c:v>
                </c:pt>
                <c:pt idx="110">
                  <c:v>42503</c:v>
                </c:pt>
                <c:pt idx="111">
                  <c:v>42510</c:v>
                </c:pt>
                <c:pt idx="112">
                  <c:v>42517</c:v>
                </c:pt>
                <c:pt idx="113">
                  <c:v>42524</c:v>
                </c:pt>
                <c:pt idx="114">
                  <c:v>42531</c:v>
                </c:pt>
                <c:pt idx="115">
                  <c:v>42538</c:v>
                </c:pt>
                <c:pt idx="116">
                  <c:v>42545</c:v>
                </c:pt>
                <c:pt idx="117">
                  <c:v>42552</c:v>
                </c:pt>
                <c:pt idx="118">
                  <c:v>42559</c:v>
                </c:pt>
                <c:pt idx="119">
                  <c:v>42566</c:v>
                </c:pt>
                <c:pt idx="120">
                  <c:v>42573</c:v>
                </c:pt>
                <c:pt idx="121">
                  <c:v>42580</c:v>
                </c:pt>
                <c:pt idx="122">
                  <c:v>42587</c:v>
                </c:pt>
                <c:pt idx="123">
                  <c:v>42594</c:v>
                </c:pt>
                <c:pt idx="124">
                  <c:v>42601</c:v>
                </c:pt>
                <c:pt idx="125">
                  <c:v>42608</c:v>
                </c:pt>
                <c:pt idx="126">
                  <c:v>42615</c:v>
                </c:pt>
                <c:pt idx="127">
                  <c:v>42622</c:v>
                </c:pt>
                <c:pt idx="128">
                  <c:v>42629</c:v>
                </c:pt>
                <c:pt idx="129">
                  <c:v>42636</c:v>
                </c:pt>
                <c:pt idx="130">
                  <c:v>42643</c:v>
                </c:pt>
                <c:pt idx="131">
                  <c:v>42650</c:v>
                </c:pt>
                <c:pt idx="132">
                  <c:v>42657</c:v>
                </c:pt>
                <c:pt idx="133">
                  <c:v>42664</c:v>
                </c:pt>
                <c:pt idx="134">
                  <c:v>42671</c:v>
                </c:pt>
                <c:pt idx="135">
                  <c:v>42678</c:v>
                </c:pt>
                <c:pt idx="136">
                  <c:v>42685</c:v>
                </c:pt>
                <c:pt idx="137">
                  <c:v>42692</c:v>
                </c:pt>
                <c:pt idx="138">
                  <c:v>42699</c:v>
                </c:pt>
                <c:pt idx="139">
                  <c:v>42706</c:v>
                </c:pt>
                <c:pt idx="140">
                  <c:v>42713</c:v>
                </c:pt>
                <c:pt idx="141">
                  <c:v>42720</c:v>
                </c:pt>
                <c:pt idx="142">
                  <c:v>42727</c:v>
                </c:pt>
                <c:pt idx="143">
                  <c:v>42734</c:v>
                </c:pt>
                <c:pt idx="144">
                  <c:v>42741</c:v>
                </c:pt>
                <c:pt idx="145">
                  <c:v>42748</c:v>
                </c:pt>
                <c:pt idx="146">
                  <c:v>42755</c:v>
                </c:pt>
                <c:pt idx="147">
                  <c:v>42762</c:v>
                </c:pt>
                <c:pt idx="148">
                  <c:v>42769</c:v>
                </c:pt>
                <c:pt idx="149">
                  <c:v>42776</c:v>
                </c:pt>
                <c:pt idx="150">
                  <c:v>42783</c:v>
                </c:pt>
                <c:pt idx="151">
                  <c:v>42790</c:v>
                </c:pt>
                <c:pt idx="152">
                  <c:v>42797</c:v>
                </c:pt>
                <c:pt idx="153">
                  <c:v>42804</c:v>
                </c:pt>
                <c:pt idx="154">
                  <c:v>42811</c:v>
                </c:pt>
                <c:pt idx="155">
                  <c:v>42818</c:v>
                </c:pt>
                <c:pt idx="156">
                  <c:v>42825</c:v>
                </c:pt>
                <c:pt idx="157">
                  <c:v>42832</c:v>
                </c:pt>
                <c:pt idx="158">
                  <c:v>42839</c:v>
                </c:pt>
                <c:pt idx="159">
                  <c:v>42846</c:v>
                </c:pt>
                <c:pt idx="160">
                  <c:v>42853</c:v>
                </c:pt>
                <c:pt idx="161">
                  <c:v>42860</c:v>
                </c:pt>
                <c:pt idx="162">
                  <c:v>42867</c:v>
                </c:pt>
                <c:pt idx="163">
                  <c:v>42874</c:v>
                </c:pt>
                <c:pt idx="164">
                  <c:v>42881</c:v>
                </c:pt>
                <c:pt idx="165">
                  <c:v>42888</c:v>
                </c:pt>
                <c:pt idx="166">
                  <c:v>42895</c:v>
                </c:pt>
                <c:pt idx="167">
                  <c:v>42902</c:v>
                </c:pt>
                <c:pt idx="168">
                  <c:v>42909</c:v>
                </c:pt>
                <c:pt idx="169">
                  <c:v>42916</c:v>
                </c:pt>
                <c:pt idx="170">
                  <c:v>42923</c:v>
                </c:pt>
                <c:pt idx="171">
                  <c:v>42930</c:v>
                </c:pt>
                <c:pt idx="172">
                  <c:v>42937</c:v>
                </c:pt>
                <c:pt idx="173">
                  <c:v>42944</c:v>
                </c:pt>
                <c:pt idx="174">
                  <c:v>42951</c:v>
                </c:pt>
                <c:pt idx="175">
                  <c:v>42958</c:v>
                </c:pt>
                <c:pt idx="176">
                  <c:v>42965</c:v>
                </c:pt>
                <c:pt idx="177">
                  <c:v>42972</c:v>
                </c:pt>
                <c:pt idx="178">
                  <c:v>42979</c:v>
                </c:pt>
                <c:pt idx="179">
                  <c:v>42986</c:v>
                </c:pt>
                <c:pt idx="180">
                  <c:v>42993</c:v>
                </c:pt>
                <c:pt idx="181">
                  <c:v>43000</c:v>
                </c:pt>
                <c:pt idx="182">
                  <c:v>43007</c:v>
                </c:pt>
                <c:pt idx="183">
                  <c:v>43014</c:v>
                </c:pt>
                <c:pt idx="184">
                  <c:v>43021</c:v>
                </c:pt>
                <c:pt idx="185">
                  <c:v>43028</c:v>
                </c:pt>
                <c:pt idx="186">
                  <c:v>43035</c:v>
                </c:pt>
                <c:pt idx="187">
                  <c:v>43042</c:v>
                </c:pt>
                <c:pt idx="188">
                  <c:v>43049</c:v>
                </c:pt>
                <c:pt idx="189">
                  <c:v>43056</c:v>
                </c:pt>
                <c:pt idx="190">
                  <c:v>43063</c:v>
                </c:pt>
                <c:pt idx="191">
                  <c:v>43070</c:v>
                </c:pt>
                <c:pt idx="192">
                  <c:v>43077</c:v>
                </c:pt>
                <c:pt idx="193">
                  <c:v>43084</c:v>
                </c:pt>
                <c:pt idx="194">
                  <c:v>43091</c:v>
                </c:pt>
                <c:pt idx="195">
                  <c:v>43098</c:v>
                </c:pt>
                <c:pt idx="196">
                  <c:v>43105</c:v>
                </c:pt>
                <c:pt idx="197">
                  <c:v>43112</c:v>
                </c:pt>
                <c:pt idx="198">
                  <c:v>43119</c:v>
                </c:pt>
                <c:pt idx="199">
                  <c:v>43126</c:v>
                </c:pt>
                <c:pt idx="200">
                  <c:v>43133</c:v>
                </c:pt>
                <c:pt idx="201">
                  <c:v>43140</c:v>
                </c:pt>
              </c:numCache>
            </c:numRef>
          </c:cat>
          <c:val>
            <c:numRef>
              <c:f>Sheet2!$B$2:$B$203</c:f>
              <c:numCache>
                <c:formatCode>0</c:formatCode>
                <c:ptCount val="202"/>
                <c:pt idx="0">
                  <c:v>306.64749999999998</c:v>
                </c:pt>
                <c:pt idx="1">
                  <c:v>309.44479999999999</c:v>
                </c:pt>
                <c:pt idx="2">
                  <c:v>309.41320000000002</c:v>
                </c:pt>
                <c:pt idx="3">
                  <c:v>309.91300000000001</c:v>
                </c:pt>
                <c:pt idx="4">
                  <c:v>311.8578</c:v>
                </c:pt>
                <c:pt idx="5">
                  <c:v>313.83140000000003</c:v>
                </c:pt>
                <c:pt idx="6">
                  <c:v>314.92520000000002</c:v>
                </c:pt>
                <c:pt idx="7">
                  <c:v>312.65629999999999</c:v>
                </c:pt>
                <c:pt idx="8">
                  <c:v>312.38249999999999</c:v>
                </c:pt>
                <c:pt idx="9">
                  <c:v>312.58570000000003</c:v>
                </c:pt>
                <c:pt idx="10">
                  <c:v>313.53659999999996</c:v>
                </c:pt>
                <c:pt idx="11">
                  <c:v>314.9221</c:v>
                </c:pt>
                <c:pt idx="12">
                  <c:v>315.77870000000001</c:v>
                </c:pt>
                <c:pt idx="13">
                  <c:v>316.39330000000001</c:v>
                </c:pt>
                <c:pt idx="14">
                  <c:v>317.03649999999999</c:v>
                </c:pt>
                <c:pt idx="15">
                  <c:v>317.84969999999998</c:v>
                </c:pt>
                <c:pt idx="16">
                  <c:v>320.56400000000002</c:v>
                </c:pt>
                <c:pt idx="17">
                  <c:v>319.9905</c:v>
                </c:pt>
                <c:pt idx="18">
                  <c:v>319.34719999999999</c:v>
                </c:pt>
                <c:pt idx="19">
                  <c:v>319.39049999999997</c:v>
                </c:pt>
                <c:pt idx="20">
                  <c:v>318.57979999999998</c:v>
                </c:pt>
                <c:pt idx="21">
                  <c:v>318.64029999999997</c:v>
                </c:pt>
                <c:pt idx="22">
                  <c:v>317.31319999999999</c:v>
                </c:pt>
                <c:pt idx="23">
                  <c:v>315.69779999999997</c:v>
                </c:pt>
                <c:pt idx="24">
                  <c:v>315.59649999999999</c:v>
                </c:pt>
                <c:pt idx="25">
                  <c:v>314.18150000000003</c:v>
                </c:pt>
                <c:pt idx="26">
                  <c:v>311.42700000000002</c:v>
                </c:pt>
                <c:pt idx="27">
                  <c:v>312.73680000000002</c:v>
                </c:pt>
                <c:pt idx="28">
                  <c:v>313.68240000000003</c:v>
                </c:pt>
                <c:pt idx="29">
                  <c:v>314.17790000000002</c:v>
                </c:pt>
                <c:pt idx="30">
                  <c:v>315.9101</c:v>
                </c:pt>
                <c:pt idx="31">
                  <c:v>315.13170000000002</c:v>
                </c:pt>
                <c:pt idx="32">
                  <c:v>315.55109999999996</c:v>
                </c:pt>
                <c:pt idx="33">
                  <c:v>314.87870000000004</c:v>
                </c:pt>
                <c:pt idx="34">
                  <c:v>316.3116</c:v>
                </c:pt>
                <c:pt idx="35">
                  <c:v>314.6617</c:v>
                </c:pt>
                <c:pt idx="36">
                  <c:v>316.8338</c:v>
                </c:pt>
                <c:pt idx="37">
                  <c:v>319.9975</c:v>
                </c:pt>
                <c:pt idx="38">
                  <c:v>319.70999999999998</c:v>
                </c:pt>
                <c:pt idx="39">
                  <c:v>319.23859999999996</c:v>
                </c:pt>
                <c:pt idx="40">
                  <c:v>319.47500000000002</c:v>
                </c:pt>
                <c:pt idx="41">
                  <c:v>322.13549999999998</c:v>
                </c:pt>
                <c:pt idx="42">
                  <c:v>322.0376</c:v>
                </c:pt>
                <c:pt idx="43">
                  <c:v>327.88350000000003</c:v>
                </c:pt>
                <c:pt idx="44">
                  <c:v>330.21340000000004</c:v>
                </c:pt>
                <c:pt idx="45">
                  <c:v>333.1696</c:v>
                </c:pt>
                <c:pt idx="46">
                  <c:v>334.19309999999996</c:v>
                </c:pt>
                <c:pt idx="47">
                  <c:v>338.07940000000002</c:v>
                </c:pt>
                <c:pt idx="48">
                  <c:v>337.79309999999998</c:v>
                </c:pt>
                <c:pt idx="49">
                  <c:v>335.72990000000004</c:v>
                </c:pt>
                <c:pt idx="50">
                  <c:v>339.99159999999995</c:v>
                </c:pt>
                <c:pt idx="51">
                  <c:v>341.37809999999996</c:v>
                </c:pt>
                <c:pt idx="52">
                  <c:v>343.00559999999996</c:v>
                </c:pt>
                <c:pt idx="53">
                  <c:v>340.4128</c:v>
                </c:pt>
                <c:pt idx="54">
                  <c:v>343.20090000000005</c:v>
                </c:pt>
                <c:pt idx="55">
                  <c:v>344.60559999999998</c:v>
                </c:pt>
                <c:pt idx="56">
                  <c:v>351.86879999999996</c:v>
                </c:pt>
                <c:pt idx="57">
                  <c:v>352.13120000000004</c:v>
                </c:pt>
                <c:pt idx="58">
                  <c:v>353.87640000000005</c:v>
                </c:pt>
                <c:pt idx="59">
                  <c:v>351.55690000000004</c:v>
                </c:pt>
                <c:pt idx="60">
                  <c:v>352.4744</c:v>
                </c:pt>
                <c:pt idx="61">
                  <c:v>352.71379999999999</c:v>
                </c:pt>
                <c:pt idx="62">
                  <c:v>354.28859999999997</c:v>
                </c:pt>
                <c:pt idx="63">
                  <c:v>355.45929999999998</c:v>
                </c:pt>
                <c:pt idx="64">
                  <c:v>355.22179999999997</c:v>
                </c:pt>
                <c:pt idx="65">
                  <c:v>354.51779999999997</c:v>
                </c:pt>
                <c:pt idx="66">
                  <c:v>354.36090000000002</c:v>
                </c:pt>
                <c:pt idx="67">
                  <c:v>353.32640000000004</c:v>
                </c:pt>
                <c:pt idx="68">
                  <c:v>353.6481</c:v>
                </c:pt>
                <c:pt idx="69">
                  <c:v>353.46050000000002</c:v>
                </c:pt>
                <c:pt idx="70">
                  <c:v>353.34699999999998</c:v>
                </c:pt>
                <c:pt idx="71">
                  <c:v>354.43329999999997</c:v>
                </c:pt>
                <c:pt idx="72">
                  <c:v>355.35390000000001</c:v>
                </c:pt>
                <c:pt idx="73">
                  <c:v>351.92</c:v>
                </c:pt>
                <c:pt idx="74">
                  <c:v>349.03070000000002</c:v>
                </c:pt>
                <c:pt idx="75">
                  <c:v>351.3895</c:v>
                </c:pt>
                <c:pt idx="76">
                  <c:v>352.02100000000002</c:v>
                </c:pt>
                <c:pt idx="77">
                  <c:v>349.9785</c:v>
                </c:pt>
                <c:pt idx="78">
                  <c:v>350.80590000000001</c:v>
                </c:pt>
                <c:pt idx="79">
                  <c:v>353.06900000000002</c:v>
                </c:pt>
                <c:pt idx="80">
                  <c:v>353.52699999999999</c:v>
                </c:pt>
                <c:pt idx="81">
                  <c:v>351.54659999999996</c:v>
                </c:pt>
                <c:pt idx="82">
                  <c:v>353.63670000000002</c:v>
                </c:pt>
                <c:pt idx="83">
                  <c:v>351.73450000000003</c:v>
                </c:pt>
                <c:pt idx="84">
                  <c:v>352.5154</c:v>
                </c:pt>
                <c:pt idx="85">
                  <c:v>352.3657</c:v>
                </c:pt>
                <c:pt idx="86">
                  <c:v>351.6155</c:v>
                </c:pt>
                <c:pt idx="87">
                  <c:v>352.09870000000001</c:v>
                </c:pt>
                <c:pt idx="88">
                  <c:v>352.50659999999999</c:v>
                </c:pt>
                <c:pt idx="89">
                  <c:v>351.10649999999998</c:v>
                </c:pt>
                <c:pt idx="90">
                  <c:v>352.04990000000004</c:v>
                </c:pt>
                <c:pt idx="91">
                  <c:v>350.36920000000003</c:v>
                </c:pt>
                <c:pt idx="92">
                  <c:v>348.93430000000001</c:v>
                </c:pt>
                <c:pt idx="93">
                  <c:v>347.20779999999996</c:v>
                </c:pt>
                <c:pt idx="94">
                  <c:v>347.56290000000001</c:v>
                </c:pt>
                <c:pt idx="95">
                  <c:v>349.1524</c:v>
                </c:pt>
                <c:pt idx="96">
                  <c:v>351.4846</c:v>
                </c:pt>
                <c:pt idx="97">
                  <c:v>351.83184</c:v>
                </c:pt>
                <c:pt idx="98">
                  <c:v>350.36529999999999</c:v>
                </c:pt>
                <c:pt idx="99">
                  <c:v>346.78820000000002</c:v>
                </c:pt>
                <c:pt idx="100">
                  <c:v>350.8639</c:v>
                </c:pt>
                <c:pt idx="101">
                  <c:v>353.40780000000001</c:v>
                </c:pt>
                <c:pt idx="102">
                  <c:v>355.94720000000001</c:v>
                </c:pt>
                <c:pt idx="103">
                  <c:v>355.55970000000002</c:v>
                </c:pt>
                <c:pt idx="104">
                  <c:v>359.75979999999998</c:v>
                </c:pt>
                <c:pt idx="105">
                  <c:v>359.91720000000004</c:v>
                </c:pt>
                <c:pt idx="106">
                  <c:v>360.2509</c:v>
                </c:pt>
                <c:pt idx="107">
                  <c:v>361.601</c:v>
                </c:pt>
                <c:pt idx="108">
                  <c:v>363.12109999999996</c:v>
                </c:pt>
                <c:pt idx="109">
                  <c:v>361.99470000000002</c:v>
                </c:pt>
                <c:pt idx="110">
                  <c:v>361.02670000000001</c:v>
                </c:pt>
                <c:pt idx="111">
                  <c:v>360.90540000000004</c:v>
                </c:pt>
                <c:pt idx="112">
                  <c:v>360.19380000000001</c:v>
                </c:pt>
                <c:pt idx="113">
                  <c:v>363.4649</c:v>
                </c:pt>
                <c:pt idx="114">
                  <c:v>363.23390000000001</c:v>
                </c:pt>
                <c:pt idx="115">
                  <c:v>363.82600000000002</c:v>
                </c:pt>
                <c:pt idx="116">
                  <c:v>360.79759999999999</c:v>
                </c:pt>
                <c:pt idx="117">
                  <c:v>363.17159999999996</c:v>
                </c:pt>
                <c:pt idx="118">
                  <c:v>361.94329999999997</c:v>
                </c:pt>
                <c:pt idx="119">
                  <c:v>363.35109999999997</c:v>
                </c:pt>
                <c:pt idx="120">
                  <c:v>362.68709999999999</c:v>
                </c:pt>
                <c:pt idx="121">
                  <c:v>365.4957</c:v>
                </c:pt>
                <c:pt idx="122">
                  <c:v>365.74930000000001</c:v>
                </c:pt>
                <c:pt idx="123">
                  <c:v>365.82249999999999</c:v>
                </c:pt>
                <c:pt idx="124">
                  <c:v>367.16919999999999</c:v>
                </c:pt>
                <c:pt idx="125">
                  <c:v>366.77659999999997</c:v>
                </c:pt>
                <c:pt idx="126">
                  <c:v>367.76609999999999</c:v>
                </c:pt>
                <c:pt idx="127">
                  <c:v>371.27979999999997</c:v>
                </c:pt>
                <c:pt idx="128">
                  <c:v>369.6003</c:v>
                </c:pt>
                <c:pt idx="129">
                  <c:v>370.76640000000003</c:v>
                </c:pt>
                <c:pt idx="130">
                  <c:v>371.99029999999999</c:v>
                </c:pt>
                <c:pt idx="131">
                  <c:v>367.64659999999998</c:v>
                </c:pt>
                <c:pt idx="132">
                  <c:v>366.1397</c:v>
                </c:pt>
                <c:pt idx="133">
                  <c:v>367.14049999999997</c:v>
                </c:pt>
                <c:pt idx="134">
                  <c:v>367.15709999999996</c:v>
                </c:pt>
                <c:pt idx="135">
                  <c:v>368.23179999999996</c:v>
                </c:pt>
                <c:pt idx="136">
                  <c:v>367.04179999999997</c:v>
                </c:pt>
                <c:pt idx="137">
                  <c:v>365.49970000000002</c:v>
                </c:pt>
                <c:pt idx="138">
                  <c:v>365.30590000000001</c:v>
                </c:pt>
                <c:pt idx="139">
                  <c:v>363.87459999999999</c:v>
                </c:pt>
                <c:pt idx="140">
                  <c:v>362.98740000000004</c:v>
                </c:pt>
                <c:pt idx="141">
                  <c:v>360.60649999999998</c:v>
                </c:pt>
                <c:pt idx="142">
                  <c:v>359.67129999999997</c:v>
                </c:pt>
                <c:pt idx="143">
                  <c:v>360.29679999999996</c:v>
                </c:pt>
                <c:pt idx="144">
                  <c:v>359.1549</c:v>
                </c:pt>
                <c:pt idx="145">
                  <c:v>359.84280000000001</c:v>
                </c:pt>
                <c:pt idx="146">
                  <c:v>360.77519999999998</c:v>
                </c:pt>
                <c:pt idx="147">
                  <c:v>361.55790000000002</c:v>
                </c:pt>
                <c:pt idx="148">
                  <c:v>363.14670000000001</c:v>
                </c:pt>
                <c:pt idx="149">
                  <c:v>362.78579999999999</c:v>
                </c:pt>
                <c:pt idx="150">
                  <c:v>362.72899999999998</c:v>
                </c:pt>
                <c:pt idx="151">
                  <c:v>362.79270000000002</c:v>
                </c:pt>
                <c:pt idx="152">
                  <c:v>364.01079999999996</c:v>
                </c:pt>
                <c:pt idx="153">
                  <c:v>364.10940000000005</c:v>
                </c:pt>
                <c:pt idx="154">
                  <c:v>366.78120000000001</c:v>
                </c:pt>
                <c:pt idx="155">
                  <c:v>367.93209999999999</c:v>
                </c:pt>
                <c:pt idx="156">
                  <c:v>369.9547</c:v>
                </c:pt>
                <c:pt idx="157">
                  <c:v>368.99829999999997</c:v>
                </c:pt>
                <c:pt idx="158">
                  <c:v>369.8877</c:v>
                </c:pt>
                <c:pt idx="159">
                  <c:v>371.13779999999997</c:v>
                </c:pt>
                <c:pt idx="160">
                  <c:v>372.73200000000003</c:v>
                </c:pt>
                <c:pt idx="161">
                  <c:v>375.71770000000004</c:v>
                </c:pt>
                <c:pt idx="162">
                  <c:v>375.27409999999998</c:v>
                </c:pt>
                <c:pt idx="163">
                  <c:v>379.31049999999999</c:v>
                </c:pt>
                <c:pt idx="164">
                  <c:v>378.76350000000002</c:v>
                </c:pt>
                <c:pt idx="165">
                  <c:v>381.1678</c:v>
                </c:pt>
                <c:pt idx="166">
                  <c:v>381.15629999999999</c:v>
                </c:pt>
                <c:pt idx="167">
                  <c:v>381.95529999999997</c:v>
                </c:pt>
                <c:pt idx="168">
                  <c:v>382.5317</c:v>
                </c:pt>
                <c:pt idx="169">
                  <c:v>386.5394</c:v>
                </c:pt>
                <c:pt idx="170">
                  <c:v>386.3775</c:v>
                </c:pt>
                <c:pt idx="171">
                  <c:v>389.0591</c:v>
                </c:pt>
                <c:pt idx="172">
                  <c:v>391.33120000000002</c:v>
                </c:pt>
                <c:pt idx="173">
                  <c:v>392.86779999999999</c:v>
                </c:pt>
                <c:pt idx="174">
                  <c:v>393.44890000000004</c:v>
                </c:pt>
                <c:pt idx="175">
                  <c:v>393.61270000000002</c:v>
                </c:pt>
                <c:pt idx="176">
                  <c:v>393.40159999999997</c:v>
                </c:pt>
                <c:pt idx="177">
                  <c:v>394.55</c:v>
                </c:pt>
                <c:pt idx="178">
                  <c:v>398.12259999999998</c:v>
                </c:pt>
                <c:pt idx="179">
                  <c:v>400.72669999999999</c:v>
                </c:pt>
                <c:pt idx="180">
                  <c:v>402.50920000000002</c:v>
                </c:pt>
                <c:pt idx="181">
                  <c:v>402.24690000000004</c:v>
                </c:pt>
                <c:pt idx="182">
                  <c:v>399.6567</c:v>
                </c:pt>
                <c:pt idx="183">
                  <c:v>398.79450000000003</c:v>
                </c:pt>
                <c:pt idx="184">
                  <c:v>400.29679999999996</c:v>
                </c:pt>
                <c:pt idx="185">
                  <c:v>399.92099999999999</c:v>
                </c:pt>
                <c:pt idx="186">
                  <c:v>398.76130000000001</c:v>
                </c:pt>
                <c:pt idx="187">
                  <c:v>398.73909999999995</c:v>
                </c:pt>
                <c:pt idx="188">
                  <c:v>399.29329999999999</c:v>
                </c:pt>
                <c:pt idx="189">
                  <c:v>399.53370000000001</c:v>
                </c:pt>
                <c:pt idx="190">
                  <c:v>400.74180000000001</c:v>
                </c:pt>
                <c:pt idx="191">
                  <c:v>401.94200000000001</c:v>
                </c:pt>
                <c:pt idx="192">
                  <c:v>400.89759999999995</c:v>
                </c:pt>
                <c:pt idx="193">
                  <c:v>401.38579999999996</c:v>
                </c:pt>
                <c:pt idx="194">
                  <c:v>404.92179999999996</c:v>
                </c:pt>
                <c:pt idx="195">
                  <c:v>409.36659999999995</c:v>
                </c:pt>
                <c:pt idx="196">
                  <c:v>411.12490000000003</c:v>
                </c:pt>
                <c:pt idx="197">
                  <c:v>413.8254</c:v>
                </c:pt>
                <c:pt idx="198">
                  <c:v>414.78449999999998</c:v>
                </c:pt>
                <c:pt idx="199">
                  <c:v>417.78919999999999</c:v>
                </c:pt>
                <c:pt idx="200">
                  <c:v>421.91490000000005</c:v>
                </c:pt>
                <c:pt idx="201">
                  <c:v>419.76029999999997</c:v>
                </c:pt>
              </c:numCache>
            </c:numRef>
          </c:val>
          <c:extLst xmlns:c16r2="http://schemas.microsoft.com/office/drawing/2015/06/chart">
            <c:ext xmlns:c16="http://schemas.microsoft.com/office/drawing/2014/chart" uri="{C3380CC4-5D6E-409C-BE32-E72D297353CC}">
              <c16:uniqueId val="{00000000-2C7D-4F97-A298-03FD1C4BAE5C}"/>
            </c:ext>
          </c:extLst>
        </c:ser>
        <c:dLbls>
          <c:showLegendKey val="0"/>
          <c:showVal val="0"/>
          <c:showCatName val="0"/>
          <c:showSerName val="0"/>
          <c:showPercent val="0"/>
          <c:showBubbleSize val="0"/>
        </c:dLbls>
        <c:axId val="188809592"/>
        <c:axId val="188809984"/>
      </c:areaChart>
      <c:dateAx>
        <c:axId val="188809592"/>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50000"/>
                    <a:lumOff val="50000"/>
                  </a:schemeClr>
                </a:solidFill>
                <a:latin typeface="+mn-lt"/>
                <a:ea typeface="+mn-ea"/>
                <a:cs typeface="+mn-cs"/>
              </a:defRPr>
            </a:pPr>
            <a:endParaRPr lang="en-US"/>
          </a:p>
        </c:txPr>
        <c:crossAx val="188809984"/>
        <c:crosses val="autoZero"/>
        <c:auto val="1"/>
        <c:lblOffset val="100"/>
        <c:baseTimeUnit val="days"/>
        <c:majorUnit val="3"/>
        <c:majorTimeUnit val="months"/>
      </c:dateAx>
      <c:valAx>
        <c:axId val="188809984"/>
        <c:scaling>
          <c:orientation val="minMax"/>
          <c:max val="450"/>
          <c:min val="3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50000"/>
                    <a:lumOff val="50000"/>
                  </a:schemeClr>
                </a:solidFill>
                <a:latin typeface="+mn-lt"/>
                <a:ea typeface="+mn-ea"/>
                <a:cs typeface="+mn-cs"/>
              </a:defRPr>
            </a:pPr>
            <a:endParaRPr lang="en-US"/>
          </a:p>
        </c:txPr>
        <c:crossAx val="188809592"/>
        <c:crosses val="autoZero"/>
        <c:crossBetween val="midCat"/>
      </c:valAx>
      <c:spPr>
        <a:noFill/>
        <a:ln>
          <a:noFill/>
        </a:ln>
        <a:effectLst/>
      </c:spPr>
    </c:plotArea>
    <c:plotVisOnly val="1"/>
    <c:dispBlanksAs val="zero"/>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400" b="1"/>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'[Copy of Book1.xlsx]Sheet2'!$B$1</c:f>
              <c:strCache>
                <c:ptCount val="1"/>
                <c:pt idx="0">
                  <c:v>Total trade</c:v>
                </c:pt>
              </c:strCache>
            </c:strRef>
          </c:tx>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'[Copy of Book1.xlsx]Sheet2'!$A$2:$A$56</c:f>
              <c:numCache>
                <c:formatCode>General</c:formatCode>
                <c:ptCount val="7"/>
                <c:pt idx="0">
                  <c:v>1962</c:v>
                </c:pt>
                <c:pt idx="1">
                  <c:v>1971</c:v>
                </c:pt>
                <c:pt idx="2">
                  <c:v>1981</c:v>
                </c:pt>
                <c:pt idx="3">
                  <c:v>1991</c:v>
                </c:pt>
                <c:pt idx="4">
                  <c:v>2001</c:v>
                </c:pt>
                <c:pt idx="5">
                  <c:v>2011</c:v>
                </c:pt>
                <c:pt idx="6">
                  <c:v>2016</c:v>
                </c:pt>
              </c:numCache>
            </c:numRef>
          </c:cat>
          <c:val>
            <c:numRef>
              <c:f>'[Copy of Book1.xlsx]Sheet2'!$B$2:$B$56</c:f>
              <c:numCache>
                <c:formatCode>0.0</c:formatCode>
                <c:ptCount val="7"/>
                <c:pt idx="0">
                  <c:v>18.170590747960347</c:v>
                </c:pt>
                <c:pt idx="1">
                  <c:v>25.853325666320735</c:v>
                </c:pt>
                <c:pt idx="2">
                  <c:v>30.39770781709522</c:v>
                </c:pt>
                <c:pt idx="3">
                  <c:v>33.39245576612732</c:v>
                </c:pt>
                <c:pt idx="4">
                  <c:v>37.242824085493616</c:v>
                </c:pt>
                <c:pt idx="5">
                  <c:v>48.5656693261447</c:v>
                </c:pt>
                <c:pt idx="6">
                  <c:v>47.419691461922064</c:v>
                </c:pt>
              </c:numCache>
            </c:numRef>
          </c:val>
          <c:extLst xmlns:c16r2="http://schemas.microsoft.com/office/drawing/2015/06/chart">
            <c:ext xmlns:c16="http://schemas.microsoft.com/office/drawing/2014/chart" uri="{C3380CC4-5D6E-409C-BE32-E72D297353CC}">
              <c16:uniqueId val="{00000000-89EF-4D69-BD60-6C52513950BC}"/>
            </c:ext>
          </c:extLst>
        </c:ser>
        <c:dLbls>
          <c:dLblPos val="outEnd"/>
          <c:showLegendKey val="0"/>
          <c:showVal val="1"/>
          <c:showCatName val="0"/>
          <c:showSerName val="0"/>
          <c:showPercent val="0"/>
          <c:showBubbleSize val="0"/>
        </c:dLbls>
        <c:gapWidth val="100"/>
        <c:overlap val="-24"/>
        <c:axId val="188810768"/>
        <c:axId val="188811160"/>
      </c:barChart>
      <c:catAx>
        <c:axId val="1888107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50000"/>
                    <a:lumOff val="50000"/>
                  </a:schemeClr>
                </a:solidFill>
                <a:latin typeface="+mn-lt"/>
                <a:ea typeface="+mn-ea"/>
                <a:cs typeface="+mn-cs"/>
              </a:defRPr>
            </a:pPr>
            <a:endParaRPr lang="en-US"/>
          </a:p>
        </c:txPr>
        <c:crossAx val="188811160"/>
        <c:crosses val="autoZero"/>
        <c:auto val="1"/>
        <c:lblAlgn val="ctr"/>
        <c:lblOffset val="100"/>
        <c:noMultiLvlLbl val="0"/>
      </c:catAx>
      <c:valAx>
        <c:axId val="188811160"/>
        <c:scaling>
          <c:orientation val="minMax"/>
        </c:scaling>
        <c:delete val="1"/>
        <c:axPos val="l"/>
        <c:numFmt formatCode="0.0" sourceLinked="1"/>
        <c:majorTickMark val="none"/>
        <c:minorTickMark val="none"/>
        <c:tickLblPos val="nextTo"/>
        <c:crossAx val="188810768"/>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400"/>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Sheet8!$L$3:$R$3</c:f>
              <c:strCache>
                <c:ptCount val="7"/>
                <c:pt idx="0">
                  <c:v>India</c:v>
                </c:pt>
                <c:pt idx="1">
                  <c:v>China</c:v>
                </c:pt>
                <c:pt idx="2">
                  <c:v>Japan</c:v>
                </c:pt>
                <c:pt idx="3">
                  <c:v>Korea</c:v>
                </c:pt>
                <c:pt idx="4">
                  <c:v>Thailand</c:v>
                </c:pt>
                <c:pt idx="5">
                  <c:v>Indonesia</c:v>
                </c:pt>
                <c:pt idx="6">
                  <c:v>Malaysia</c:v>
                </c:pt>
              </c:strCache>
            </c:strRef>
          </c:cat>
          <c:val>
            <c:numRef>
              <c:f>Sheet8!$L$4:$R$4</c:f>
              <c:numCache>
                <c:formatCode>0.0</c:formatCode>
                <c:ptCount val="7"/>
                <c:pt idx="0">
                  <c:v>47.419691461922064</c:v>
                </c:pt>
                <c:pt idx="1">
                  <c:v>47.714560780272421</c:v>
                </c:pt>
                <c:pt idx="2">
                  <c:v>51.283623999703288</c:v>
                </c:pt>
                <c:pt idx="3">
                  <c:v>60.552473425224221</c:v>
                </c:pt>
                <c:pt idx="4">
                  <c:v>61.066401711965099</c:v>
                </c:pt>
                <c:pt idx="5">
                  <c:v>65.373973277461076</c:v>
                </c:pt>
                <c:pt idx="6">
                  <c:v>67.37244588432732</c:v>
                </c:pt>
              </c:numCache>
            </c:numRef>
          </c:val>
          <c:extLst xmlns:c16r2="http://schemas.microsoft.com/office/drawing/2015/06/chart">
            <c:ext xmlns:c16="http://schemas.microsoft.com/office/drawing/2014/chart" uri="{C3380CC4-5D6E-409C-BE32-E72D297353CC}">
              <c16:uniqueId val="{00000000-0B11-4C86-9DC1-A06628F40C45}"/>
            </c:ext>
          </c:extLst>
        </c:ser>
        <c:dLbls>
          <c:dLblPos val="outEnd"/>
          <c:showLegendKey val="0"/>
          <c:showVal val="1"/>
          <c:showCatName val="0"/>
          <c:showSerName val="0"/>
          <c:showPercent val="0"/>
          <c:showBubbleSize val="0"/>
        </c:dLbls>
        <c:gapWidth val="100"/>
        <c:overlap val="-24"/>
        <c:axId val="188811944"/>
        <c:axId val="188812336"/>
      </c:barChart>
      <c:catAx>
        <c:axId val="188811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50000"/>
                    <a:lumOff val="50000"/>
                  </a:schemeClr>
                </a:solidFill>
                <a:latin typeface="+mn-lt"/>
                <a:ea typeface="+mn-ea"/>
                <a:cs typeface="+mn-cs"/>
              </a:defRPr>
            </a:pPr>
            <a:endParaRPr lang="en-US"/>
          </a:p>
        </c:txPr>
        <c:crossAx val="188812336"/>
        <c:crosses val="autoZero"/>
        <c:auto val="1"/>
        <c:lblAlgn val="ctr"/>
        <c:lblOffset val="100"/>
        <c:noMultiLvlLbl val="0"/>
      </c:catAx>
      <c:valAx>
        <c:axId val="188812336"/>
        <c:scaling>
          <c:orientation val="minMax"/>
        </c:scaling>
        <c:delete val="1"/>
        <c:axPos val="l"/>
        <c:numFmt formatCode="0.0" sourceLinked="1"/>
        <c:majorTickMark val="none"/>
        <c:minorTickMark val="none"/>
        <c:tickLblPos val="nextTo"/>
        <c:crossAx val="188811944"/>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400"/>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IN" sz="1600" b="1" i="0" u="none" strike="noStrike" baseline="0" dirty="0">
                <a:latin typeface="Cambria" pitchFamily="18" charset="0"/>
              </a:rPr>
              <a:t>Net protectionist measures implemented (number of ‘restrictive' measures, minus number of ‘liberalising' measures)</a:t>
            </a:r>
            <a:endParaRPr lang="en-IN" sz="1600" b="1" i="0" dirty="0">
              <a:latin typeface="Cambria" pitchFamily="18" charset="0"/>
            </a:endParaRPr>
          </a:p>
        </c:rich>
      </c:tx>
      <c:overlay val="0"/>
    </c:title>
    <c:autoTitleDeleted val="0"/>
    <c:plotArea>
      <c:layout/>
      <c:barChart>
        <c:barDir val="bar"/>
        <c:grouping val="clustered"/>
        <c:varyColors val="0"/>
        <c:ser>
          <c:idx val="0"/>
          <c:order val="0"/>
          <c:spPr>
            <a:solidFill>
              <a:schemeClr val="accent1">
                <a:lumMod val="75000"/>
              </a:schemeClr>
            </a:solidFill>
            <a:ln>
              <a:solidFill>
                <a:schemeClr val="accent1">
                  <a:lumMod val="50000"/>
                </a:schemeClr>
              </a:solidFill>
            </a:ln>
          </c:spPr>
          <c:invertIfNegative val="0"/>
          <c:dLbls>
            <c:spPr>
              <a:noFill/>
              <a:ln>
                <a:noFill/>
              </a:ln>
              <a:effectLst/>
            </c:sp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Sheet1!$B$3:$B$12</c:f>
              <c:strCache>
                <c:ptCount val="10"/>
                <c:pt idx="0">
                  <c:v>Poland</c:v>
                </c:pt>
                <c:pt idx="1">
                  <c:v>France</c:v>
                </c:pt>
                <c:pt idx="2">
                  <c:v>Italy</c:v>
                </c:pt>
                <c:pt idx="3">
                  <c:v>Germany</c:v>
                </c:pt>
                <c:pt idx="4">
                  <c:v>UK</c:v>
                </c:pt>
                <c:pt idx="5">
                  <c:v>Japan</c:v>
                </c:pt>
                <c:pt idx="6">
                  <c:v>Russia</c:v>
                </c:pt>
                <c:pt idx="7">
                  <c:v>Argentina</c:v>
                </c:pt>
                <c:pt idx="8">
                  <c:v>India</c:v>
                </c:pt>
                <c:pt idx="9">
                  <c:v>US</c:v>
                </c:pt>
              </c:strCache>
            </c:strRef>
          </c:cat>
          <c:val>
            <c:numRef>
              <c:f>Sheet1!$C$3:$C$12</c:f>
              <c:numCache>
                <c:formatCode>General</c:formatCode>
                <c:ptCount val="10"/>
                <c:pt idx="0">
                  <c:v>149</c:v>
                </c:pt>
                <c:pt idx="1">
                  <c:v>180</c:v>
                </c:pt>
                <c:pt idx="2">
                  <c:v>200</c:v>
                </c:pt>
                <c:pt idx="3">
                  <c:v>211</c:v>
                </c:pt>
                <c:pt idx="4">
                  <c:v>217</c:v>
                </c:pt>
                <c:pt idx="5">
                  <c:v>275</c:v>
                </c:pt>
                <c:pt idx="6">
                  <c:v>364</c:v>
                </c:pt>
                <c:pt idx="7">
                  <c:v>365</c:v>
                </c:pt>
                <c:pt idx="8">
                  <c:v>438</c:v>
                </c:pt>
                <c:pt idx="9">
                  <c:v>1085</c:v>
                </c:pt>
              </c:numCache>
            </c:numRef>
          </c:val>
          <c:extLst xmlns:c16r2="http://schemas.microsoft.com/office/drawing/2015/06/chart">
            <c:ext xmlns:c16="http://schemas.microsoft.com/office/drawing/2014/chart" uri="{C3380CC4-5D6E-409C-BE32-E72D297353CC}">
              <c16:uniqueId val="{00000000-2E37-4A74-AF20-1448207655A3}"/>
            </c:ext>
          </c:extLst>
        </c:ser>
        <c:dLbls>
          <c:showLegendKey val="0"/>
          <c:showVal val="1"/>
          <c:showCatName val="0"/>
          <c:showSerName val="0"/>
          <c:showPercent val="0"/>
          <c:showBubbleSize val="0"/>
        </c:dLbls>
        <c:gapWidth val="150"/>
        <c:axId val="189267968"/>
        <c:axId val="189268360"/>
      </c:barChart>
      <c:catAx>
        <c:axId val="189267968"/>
        <c:scaling>
          <c:orientation val="minMax"/>
        </c:scaling>
        <c:delete val="0"/>
        <c:axPos val="l"/>
        <c:numFmt formatCode="General" sourceLinked="0"/>
        <c:majorTickMark val="out"/>
        <c:minorTickMark val="none"/>
        <c:tickLblPos val="nextTo"/>
        <c:txPr>
          <a:bodyPr/>
          <a:lstStyle/>
          <a:p>
            <a:pPr>
              <a:defRPr b="1">
                <a:latin typeface="Cambria" pitchFamily="18" charset="0"/>
              </a:defRPr>
            </a:pPr>
            <a:endParaRPr lang="en-US"/>
          </a:p>
        </c:txPr>
        <c:crossAx val="189268360"/>
        <c:crosses val="autoZero"/>
        <c:auto val="1"/>
        <c:lblAlgn val="ctr"/>
        <c:lblOffset val="100"/>
        <c:noMultiLvlLbl val="0"/>
      </c:catAx>
      <c:valAx>
        <c:axId val="189268360"/>
        <c:scaling>
          <c:orientation val="minMax"/>
        </c:scaling>
        <c:delete val="0"/>
        <c:axPos val="b"/>
        <c:majorGridlines/>
        <c:numFmt formatCode="General" sourceLinked="1"/>
        <c:majorTickMark val="out"/>
        <c:minorTickMark val="none"/>
        <c:tickLblPos val="nextTo"/>
        <c:txPr>
          <a:bodyPr/>
          <a:lstStyle/>
          <a:p>
            <a:pPr>
              <a:defRPr b="1">
                <a:latin typeface="Cambria" pitchFamily="18" charset="0"/>
              </a:defRPr>
            </a:pPr>
            <a:endParaRPr lang="en-US"/>
          </a:p>
        </c:txPr>
        <c:crossAx val="189267968"/>
        <c:crosses val="autoZero"/>
        <c:crossBetween val="between"/>
      </c:valAx>
      <c:spPr>
        <a:solidFill>
          <a:schemeClr val="bg1"/>
        </a:solidFill>
      </c:spPr>
    </c:plotArea>
    <c:plotVisOnly val="1"/>
    <c:dispBlanksAs val="gap"/>
    <c:showDLblsOverMax val="0"/>
  </c:chart>
  <c:spPr>
    <a:ln w="19050">
      <a:solidFill>
        <a:schemeClr val="accent1">
          <a:lumMod val="75000"/>
        </a:schemeClr>
      </a:solidFill>
    </a:ln>
  </c:sp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Cambria" pitchFamily="18" charset="0"/>
              </a:defRPr>
            </a:pPr>
            <a:r>
              <a:rPr lang="en-IN" sz="1800" dirty="0">
                <a:latin typeface="Cambria" pitchFamily="18" charset="0"/>
              </a:rPr>
              <a:t>India’s share</a:t>
            </a:r>
            <a:r>
              <a:rPr lang="en-IN" sz="1800" baseline="0" dirty="0">
                <a:latin typeface="Cambria" pitchFamily="18" charset="0"/>
              </a:rPr>
              <a:t> in world exports and imports</a:t>
            </a:r>
            <a:endParaRPr lang="en-IN" sz="1800" dirty="0">
              <a:latin typeface="Cambria" pitchFamily="18" charset="0"/>
            </a:endParaRPr>
          </a:p>
        </c:rich>
      </c:tx>
      <c:layout>
        <c:manualLayout>
          <c:xMode val="edge"/>
          <c:yMode val="edge"/>
          <c:x val="0.15872589295903244"/>
          <c:y val="2.7906976744186046E-2"/>
        </c:manualLayout>
      </c:layout>
      <c:overlay val="0"/>
    </c:title>
    <c:autoTitleDeleted val="0"/>
    <c:plotArea>
      <c:layout/>
      <c:lineChart>
        <c:grouping val="standard"/>
        <c:varyColors val="0"/>
        <c:ser>
          <c:idx val="0"/>
          <c:order val="0"/>
          <c:tx>
            <c:strRef>
              <c:f>Sheet2!$B$18</c:f>
              <c:strCache>
                <c:ptCount val="1"/>
                <c:pt idx="0">
                  <c:v>India's share in World exports</c:v>
                </c:pt>
              </c:strCache>
            </c:strRef>
          </c:tx>
          <c:spPr>
            <a:ln>
              <a:solidFill>
                <a:schemeClr val="accent1">
                  <a:lumMod val="60000"/>
                  <a:lumOff val="40000"/>
                </a:schemeClr>
              </a:solidFill>
            </a:ln>
          </c:spPr>
          <c:marker>
            <c:symbol val="none"/>
          </c:marker>
          <c:cat>
            <c:numRef>
              <c:f>Sheet2!$A$19:$A$32</c:f>
              <c:numCache>
                <c:formatCode>General</c:formatCode>
                <c:ptCount val="14"/>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numCache>
            </c:numRef>
          </c:cat>
          <c:val>
            <c:numRef>
              <c:f>Sheet2!$B$19:$B$32</c:f>
              <c:numCache>
                <c:formatCode>0.00%</c:formatCode>
                <c:ptCount val="14"/>
                <c:pt idx="0">
                  <c:v>8.8836487441210227E-3</c:v>
                </c:pt>
                <c:pt idx="1">
                  <c:v>9.1041236171902178E-3</c:v>
                </c:pt>
                <c:pt idx="2">
                  <c:v>1.0606310409687977E-2</c:v>
                </c:pt>
                <c:pt idx="3">
                  <c:v>1.0860380155208783E-2</c:v>
                </c:pt>
                <c:pt idx="4">
                  <c:v>1.1359941680904918E-2</c:v>
                </c:pt>
                <c:pt idx="5">
                  <c:v>1.2205297998341358E-2</c:v>
                </c:pt>
                <c:pt idx="6">
                  <c:v>1.5277610791926254E-2</c:v>
                </c:pt>
                <c:pt idx="7">
                  <c:v>1.533965111257362E-2</c:v>
                </c:pt>
                <c:pt idx="8">
                  <c:v>1.7490244257166745E-2</c:v>
                </c:pt>
                <c:pt idx="9">
                  <c:v>1.6912674030598061E-2</c:v>
                </c:pt>
                <c:pt idx="10">
                  <c:v>1.9023373319784688E-2</c:v>
                </c:pt>
                <c:pt idx="11">
                  <c:v>1.8091538291197206E-2</c:v>
                </c:pt>
                <c:pt idx="12">
                  <c:v>1.7289642282048417E-2</c:v>
                </c:pt>
                <c:pt idx="13">
                  <c:v>1.7885053056269147E-2</c:v>
                </c:pt>
              </c:numCache>
            </c:numRef>
          </c:val>
          <c:smooth val="0"/>
          <c:extLst xmlns:c16r2="http://schemas.microsoft.com/office/drawing/2015/06/chart">
            <c:ext xmlns:c16="http://schemas.microsoft.com/office/drawing/2014/chart" uri="{C3380CC4-5D6E-409C-BE32-E72D297353CC}">
              <c16:uniqueId val="{00000000-9C1A-4BFA-BFB6-7742AA45AA3A}"/>
            </c:ext>
          </c:extLst>
        </c:ser>
        <c:ser>
          <c:idx val="1"/>
          <c:order val="1"/>
          <c:tx>
            <c:strRef>
              <c:f>Sheet2!$C$18</c:f>
              <c:strCache>
                <c:ptCount val="1"/>
                <c:pt idx="0">
                  <c:v>India's share in world imports</c:v>
                </c:pt>
              </c:strCache>
            </c:strRef>
          </c:tx>
          <c:spPr>
            <a:ln>
              <a:solidFill>
                <a:schemeClr val="accent1">
                  <a:lumMod val="75000"/>
                </a:schemeClr>
              </a:solidFill>
            </a:ln>
          </c:spPr>
          <c:marker>
            <c:symbol val="none"/>
          </c:marker>
          <c:cat>
            <c:numRef>
              <c:f>Sheet2!$A$19:$A$32</c:f>
              <c:numCache>
                <c:formatCode>General</c:formatCode>
                <c:ptCount val="14"/>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numCache>
            </c:numRef>
          </c:cat>
          <c:val>
            <c:numRef>
              <c:f>Sheet2!$C$19:$C$32</c:f>
              <c:numCache>
                <c:formatCode>0.00%</c:formatCode>
                <c:ptCount val="14"/>
                <c:pt idx="0">
                  <c:v>1.0067414398589481E-2</c:v>
                </c:pt>
                <c:pt idx="1">
                  <c:v>1.1000204529812435E-2</c:v>
                </c:pt>
                <c:pt idx="2">
                  <c:v>1.3829195875234485E-2</c:v>
                </c:pt>
                <c:pt idx="3">
                  <c:v>1.5056357010827083E-2</c:v>
                </c:pt>
                <c:pt idx="4">
                  <c:v>1.6020993893701881E-2</c:v>
                </c:pt>
                <c:pt idx="5">
                  <c:v>1.9935970276693363E-2</c:v>
                </c:pt>
                <c:pt idx="6">
                  <c:v>2.1874472744516003E-2</c:v>
                </c:pt>
                <c:pt idx="7">
                  <c:v>2.3292340191391248E-2</c:v>
                </c:pt>
                <c:pt idx="8">
                  <c:v>2.5838386053252546E-2</c:v>
                </c:pt>
                <c:pt idx="9">
                  <c:v>2.7346646617554579E-2</c:v>
                </c:pt>
                <c:pt idx="10">
                  <c:v>2.5545777796831395E-2</c:v>
                </c:pt>
                <c:pt idx="11">
                  <c:v>2.5123275491576908E-2</c:v>
                </c:pt>
                <c:pt idx="12">
                  <c:v>2.4430730556628852E-2</c:v>
                </c:pt>
                <c:pt idx="13">
                  <c:v>2.3136584131134938E-2</c:v>
                </c:pt>
              </c:numCache>
            </c:numRef>
          </c:val>
          <c:smooth val="0"/>
          <c:extLst xmlns:c16r2="http://schemas.microsoft.com/office/drawing/2015/06/chart">
            <c:ext xmlns:c16="http://schemas.microsoft.com/office/drawing/2014/chart" uri="{C3380CC4-5D6E-409C-BE32-E72D297353CC}">
              <c16:uniqueId val="{00000001-9C1A-4BFA-BFB6-7742AA45AA3A}"/>
            </c:ext>
          </c:extLst>
        </c:ser>
        <c:dLbls>
          <c:showLegendKey val="0"/>
          <c:showVal val="0"/>
          <c:showCatName val="0"/>
          <c:showSerName val="0"/>
          <c:showPercent val="0"/>
          <c:showBubbleSize val="0"/>
        </c:dLbls>
        <c:smooth val="0"/>
        <c:axId val="189269144"/>
        <c:axId val="189269536"/>
      </c:lineChart>
      <c:catAx>
        <c:axId val="189269144"/>
        <c:scaling>
          <c:orientation val="minMax"/>
        </c:scaling>
        <c:delete val="0"/>
        <c:axPos val="b"/>
        <c:numFmt formatCode="General" sourceLinked="1"/>
        <c:majorTickMark val="out"/>
        <c:minorTickMark val="none"/>
        <c:tickLblPos val="nextTo"/>
        <c:txPr>
          <a:bodyPr rot="-5400000" vert="horz"/>
          <a:lstStyle/>
          <a:p>
            <a:pPr>
              <a:defRPr/>
            </a:pPr>
            <a:endParaRPr lang="en-US"/>
          </a:p>
        </c:txPr>
        <c:crossAx val="189269536"/>
        <c:crosses val="autoZero"/>
        <c:auto val="1"/>
        <c:lblAlgn val="ctr"/>
        <c:lblOffset val="100"/>
        <c:tickLblSkip val="2"/>
        <c:noMultiLvlLbl val="0"/>
      </c:catAx>
      <c:valAx>
        <c:axId val="189269536"/>
        <c:scaling>
          <c:orientation val="minMax"/>
        </c:scaling>
        <c:delete val="0"/>
        <c:axPos val="l"/>
        <c:majorGridlines/>
        <c:numFmt formatCode="0.00%" sourceLinked="1"/>
        <c:majorTickMark val="out"/>
        <c:minorTickMark val="none"/>
        <c:tickLblPos val="nextTo"/>
        <c:crossAx val="189269144"/>
        <c:crosses val="autoZero"/>
        <c:crossBetween val="between"/>
      </c:valAx>
      <c:spPr>
        <a:solidFill>
          <a:schemeClr val="bg1"/>
        </a:solidFill>
        <a:ln w="19050">
          <a:solidFill>
            <a:schemeClr val="accent1">
              <a:lumMod val="75000"/>
            </a:schemeClr>
          </a:solidFill>
        </a:ln>
      </c:spPr>
    </c:plotArea>
    <c:legend>
      <c:legendPos val="b"/>
      <c:overlay val="0"/>
      <c:txPr>
        <a:bodyPr/>
        <a:lstStyle/>
        <a:p>
          <a:pPr>
            <a:defRPr sz="1100" b="1">
              <a:latin typeface="Cambria" pitchFamily="18" charset="0"/>
            </a:defRPr>
          </a:pPr>
          <a:endParaRPr lang="en-US"/>
        </a:p>
      </c:txPr>
    </c:legend>
    <c:plotVisOnly val="1"/>
    <c:dispBlanksAs val="gap"/>
    <c:showDLblsOverMax val="0"/>
  </c:chart>
  <c:spPr>
    <a:ln w="28575">
      <a:solidFill>
        <a:schemeClr val="accent1">
          <a:lumMod val="75000"/>
        </a:schemeClr>
      </a:solidFill>
    </a:ln>
  </c:sp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barChart>
        <c:barDir val="col"/>
        <c:grouping val="stacked"/>
        <c:varyColors val="0"/>
        <c:ser>
          <c:idx val="0"/>
          <c:order val="0"/>
          <c:tx>
            <c:strRef>
              <c:f>Sheet3!$A$2</c:f>
              <c:strCache>
                <c:ptCount val="1"/>
                <c:pt idx="0">
                  <c:v>0-14</c:v>
                </c:pt>
              </c:strCache>
            </c:strRef>
          </c:tx>
          <c:invertIfNegative val="0"/>
          <c:dLbls>
            <c:delete val="1"/>
          </c:dLbls>
          <c:cat>
            <c:numRef>
              <c:f>Sheet3!$B$1:$S$1</c:f>
              <c:numCache>
                <c:formatCode>General</c:formatCode>
                <c:ptCount val="18"/>
                <c:pt idx="0">
                  <c:v>2015</c:v>
                </c:pt>
                <c:pt idx="1">
                  <c:v>2020</c:v>
                </c:pt>
                <c:pt idx="2">
                  <c:v>2025</c:v>
                </c:pt>
                <c:pt idx="3">
                  <c:v>2030</c:v>
                </c:pt>
                <c:pt idx="4">
                  <c:v>2035</c:v>
                </c:pt>
                <c:pt idx="5">
                  <c:v>2040</c:v>
                </c:pt>
                <c:pt idx="6">
                  <c:v>2045</c:v>
                </c:pt>
                <c:pt idx="7">
                  <c:v>2050</c:v>
                </c:pt>
                <c:pt idx="8">
                  <c:v>2055</c:v>
                </c:pt>
                <c:pt idx="9">
                  <c:v>2060</c:v>
                </c:pt>
                <c:pt idx="10">
                  <c:v>2065</c:v>
                </c:pt>
                <c:pt idx="11">
                  <c:v>2070</c:v>
                </c:pt>
                <c:pt idx="12">
                  <c:v>2075</c:v>
                </c:pt>
                <c:pt idx="13">
                  <c:v>2080</c:v>
                </c:pt>
                <c:pt idx="14">
                  <c:v>2085</c:v>
                </c:pt>
                <c:pt idx="15">
                  <c:v>2090</c:v>
                </c:pt>
                <c:pt idx="16">
                  <c:v>2095</c:v>
                </c:pt>
                <c:pt idx="17">
                  <c:v>2100</c:v>
                </c:pt>
              </c:numCache>
            </c:numRef>
          </c:cat>
          <c:val>
            <c:numRef>
              <c:f>Sheet3!$B$2:$S$2</c:f>
              <c:numCache>
                <c:formatCode>0.00</c:formatCode>
                <c:ptCount val="18"/>
                <c:pt idx="0">
                  <c:v>28.657709134347527</c:v>
                </c:pt>
                <c:pt idx="1">
                  <c:v>26.580215967137981</c:v>
                </c:pt>
                <c:pt idx="2">
                  <c:v>24.771623724910793</c:v>
                </c:pt>
                <c:pt idx="3">
                  <c:v>23.541717615749278</c:v>
                </c:pt>
                <c:pt idx="4">
                  <c:v>22.292903499800275</c:v>
                </c:pt>
                <c:pt idx="5">
                  <c:v>21.037058921377643</c:v>
                </c:pt>
                <c:pt idx="6">
                  <c:v>19.846460417434695</c:v>
                </c:pt>
                <c:pt idx="7">
                  <c:v>18.858523829079786</c:v>
                </c:pt>
                <c:pt idx="8">
                  <c:v>18.107048378878627</c:v>
                </c:pt>
                <c:pt idx="9">
                  <c:v>17.503991710229744</c:v>
                </c:pt>
                <c:pt idx="10">
                  <c:v>16.966763457110289</c:v>
                </c:pt>
                <c:pt idx="11">
                  <c:v>16.481604113247162</c:v>
                </c:pt>
                <c:pt idx="12">
                  <c:v>16.069895711142145</c:v>
                </c:pt>
                <c:pt idx="13">
                  <c:v>15.745627411991283</c:v>
                </c:pt>
                <c:pt idx="14">
                  <c:v>15.504884608545941</c:v>
                </c:pt>
                <c:pt idx="15">
                  <c:v>15.310780641906929</c:v>
                </c:pt>
                <c:pt idx="16">
                  <c:v>15.135806799437956</c:v>
                </c:pt>
                <c:pt idx="17">
                  <c:v>14.967974361132018</c:v>
                </c:pt>
              </c:numCache>
            </c:numRef>
          </c:val>
          <c:extLst xmlns:c16r2="http://schemas.microsoft.com/office/drawing/2015/06/chart">
            <c:ext xmlns:c16="http://schemas.microsoft.com/office/drawing/2014/chart" uri="{C3380CC4-5D6E-409C-BE32-E72D297353CC}">
              <c16:uniqueId val="{00000000-5B45-446E-9E67-35CBBAFBCE9C}"/>
            </c:ext>
          </c:extLst>
        </c:ser>
        <c:ser>
          <c:idx val="1"/>
          <c:order val="1"/>
          <c:tx>
            <c:strRef>
              <c:f>Sheet3!$A$3</c:f>
              <c:strCache>
                <c:ptCount val="1"/>
                <c:pt idx="0">
                  <c:v>15-64</c:v>
                </c:pt>
              </c:strCache>
            </c:strRef>
          </c:tx>
          <c:invertIfNegative val="0"/>
          <c:dLbls>
            <c:delete val="1"/>
          </c:dLbls>
          <c:cat>
            <c:numRef>
              <c:f>Sheet3!$B$1:$S$1</c:f>
              <c:numCache>
                <c:formatCode>General</c:formatCode>
                <c:ptCount val="18"/>
                <c:pt idx="0">
                  <c:v>2015</c:v>
                </c:pt>
                <c:pt idx="1">
                  <c:v>2020</c:v>
                </c:pt>
                <c:pt idx="2">
                  <c:v>2025</c:v>
                </c:pt>
                <c:pt idx="3">
                  <c:v>2030</c:v>
                </c:pt>
                <c:pt idx="4">
                  <c:v>2035</c:v>
                </c:pt>
                <c:pt idx="5">
                  <c:v>2040</c:v>
                </c:pt>
                <c:pt idx="6">
                  <c:v>2045</c:v>
                </c:pt>
                <c:pt idx="7">
                  <c:v>2050</c:v>
                </c:pt>
                <c:pt idx="8">
                  <c:v>2055</c:v>
                </c:pt>
                <c:pt idx="9">
                  <c:v>2060</c:v>
                </c:pt>
                <c:pt idx="10">
                  <c:v>2065</c:v>
                </c:pt>
                <c:pt idx="11">
                  <c:v>2070</c:v>
                </c:pt>
                <c:pt idx="12">
                  <c:v>2075</c:v>
                </c:pt>
                <c:pt idx="13">
                  <c:v>2080</c:v>
                </c:pt>
                <c:pt idx="14">
                  <c:v>2085</c:v>
                </c:pt>
                <c:pt idx="15">
                  <c:v>2090</c:v>
                </c:pt>
                <c:pt idx="16">
                  <c:v>2095</c:v>
                </c:pt>
                <c:pt idx="17">
                  <c:v>2100</c:v>
                </c:pt>
              </c:numCache>
            </c:numRef>
          </c:cat>
          <c:val>
            <c:numRef>
              <c:f>Sheet3!$B$3:$S$3</c:f>
              <c:numCache>
                <c:formatCode>0.00</c:formatCode>
                <c:ptCount val="18"/>
                <c:pt idx="0">
                  <c:v>65.70604552151471</c:v>
                </c:pt>
                <c:pt idx="1">
                  <c:v>66.869096410395912</c:v>
                </c:pt>
                <c:pt idx="2">
                  <c:v>67.736285147255543</c:v>
                </c:pt>
                <c:pt idx="3">
                  <c:v>67.996689540666466</c:v>
                </c:pt>
                <c:pt idx="4">
                  <c:v>68.243046320586856</c:v>
                </c:pt>
                <c:pt idx="5">
                  <c:v>68.383919411986909</c:v>
                </c:pt>
                <c:pt idx="6">
                  <c:v>68.296072929484325</c:v>
                </c:pt>
                <c:pt idx="7">
                  <c:v>67.719294245899846</c:v>
                </c:pt>
                <c:pt idx="8">
                  <c:v>66.828067399242812</c:v>
                </c:pt>
                <c:pt idx="9">
                  <c:v>65.845066563402611</c:v>
                </c:pt>
                <c:pt idx="10">
                  <c:v>64.815144997560949</c:v>
                </c:pt>
                <c:pt idx="11">
                  <c:v>63.778771028520417</c:v>
                </c:pt>
                <c:pt idx="12">
                  <c:v>62.807585352387726</c:v>
                </c:pt>
                <c:pt idx="13">
                  <c:v>62.148667995369571</c:v>
                </c:pt>
                <c:pt idx="14">
                  <c:v>61.410934379450296</c:v>
                </c:pt>
                <c:pt idx="15">
                  <c:v>60.632413582756939</c:v>
                </c:pt>
                <c:pt idx="16">
                  <c:v>59.857607870244884</c:v>
                </c:pt>
                <c:pt idx="17">
                  <c:v>59.164446400401935</c:v>
                </c:pt>
              </c:numCache>
            </c:numRef>
          </c:val>
          <c:extLst xmlns:c16r2="http://schemas.microsoft.com/office/drawing/2015/06/chart">
            <c:ext xmlns:c16="http://schemas.microsoft.com/office/drawing/2014/chart" uri="{C3380CC4-5D6E-409C-BE32-E72D297353CC}">
              <c16:uniqueId val="{00000001-5B45-446E-9E67-35CBBAFBCE9C}"/>
            </c:ext>
          </c:extLst>
        </c:ser>
        <c:ser>
          <c:idx val="2"/>
          <c:order val="2"/>
          <c:tx>
            <c:strRef>
              <c:f>Sheet3!$A$4</c:f>
              <c:strCache>
                <c:ptCount val="1"/>
                <c:pt idx="0">
                  <c:v>65+</c:v>
                </c:pt>
              </c:strCache>
            </c:strRef>
          </c:tx>
          <c:invertIfNegative val="0"/>
          <c:dLbls>
            <c:delete val="1"/>
          </c:dLbls>
          <c:cat>
            <c:numRef>
              <c:f>Sheet3!$B$1:$S$1</c:f>
              <c:numCache>
                <c:formatCode>General</c:formatCode>
                <c:ptCount val="18"/>
                <c:pt idx="0">
                  <c:v>2015</c:v>
                </c:pt>
                <c:pt idx="1">
                  <c:v>2020</c:v>
                </c:pt>
                <c:pt idx="2">
                  <c:v>2025</c:v>
                </c:pt>
                <c:pt idx="3">
                  <c:v>2030</c:v>
                </c:pt>
                <c:pt idx="4">
                  <c:v>2035</c:v>
                </c:pt>
                <c:pt idx="5">
                  <c:v>2040</c:v>
                </c:pt>
                <c:pt idx="6">
                  <c:v>2045</c:v>
                </c:pt>
                <c:pt idx="7">
                  <c:v>2050</c:v>
                </c:pt>
                <c:pt idx="8">
                  <c:v>2055</c:v>
                </c:pt>
                <c:pt idx="9">
                  <c:v>2060</c:v>
                </c:pt>
                <c:pt idx="10">
                  <c:v>2065</c:v>
                </c:pt>
                <c:pt idx="11">
                  <c:v>2070</c:v>
                </c:pt>
                <c:pt idx="12">
                  <c:v>2075</c:v>
                </c:pt>
                <c:pt idx="13">
                  <c:v>2080</c:v>
                </c:pt>
                <c:pt idx="14">
                  <c:v>2085</c:v>
                </c:pt>
                <c:pt idx="15">
                  <c:v>2090</c:v>
                </c:pt>
                <c:pt idx="16">
                  <c:v>2095</c:v>
                </c:pt>
                <c:pt idx="17">
                  <c:v>2100</c:v>
                </c:pt>
              </c:numCache>
            </c:numRef>
          </c:cat>
          <c:val>
            <c:numRef>
              <c:f>Sheet3!$B$4:$S$4</c:f>
              <c:numCache>
                <c:formatCode>0.00</c:formatCode>
                <c:ptCount val="18"/>
                <c:pt idx="0">
                  <c:v>5.6362453441377571</c:v>
                </c:pt>
                <c:pt idx="1">
                  <c:v>6.5506876224660848</c:v>
                </c:pt>
                <c:pt idx="2">
                  <c:v>7.492091127833679</c:v>
                </c:pt>
                <c:pt idx="3">
                  <c:v>8.4615928435842349</c:v>
                </c:pt>
                <c:pt idx="4">
                  <c:v>9.4640501796128049</c:v>
                </c:pt>
                <c:pt idx="5">
                  <c:v>10.579021666635448</c:v>
                </c:pt>
                <c:pt idx="6">
                  <c:v>11.857466653080907</c:v>
                </c:pt>
                <c:pt idx="7">
                  <c:v>13.422181925020421</c:v>
                </c:pt>
                <c:pt idx="8">
                  <c:v>15.064884221878577</c:v>
                </c:pt>
                <c:pt idx="9">
                  <c:v>16.650941726367634</c:v>
                </c:pt>
                <c:pt idx="10">
                  <c:v>18.218091545328729</c:v>
                </c:pt>
                <c:pt idx="11">
                  <c:v>19.739624858232467</c:v>
                </c:pt>
                <c:pt idx="12">
                  <c:v>21.122518936470129</c:v>
                </c:pt>
                <c:pt idx="13">
                  <c:v>22.105704592639114</c:v>
                </c:pt>
                <c:pt idx="14">
                  <c:v>23.084181012003775</c:v>
                </c:pt>
                <c:pt idx="15">
                  <c:v>24.056805775336148</c:v>
                </c:pt>
                <c:pt idx="16">
                  <c:v>25.00658533031709</c:v>
                </c:pt>
                <c:pt idx="17">
                  <c:v>25.867579238466035</c:v>
                </c:pt>
              </c:numCache>
            </c:numRef>
          </c:val>
          <c:extLst xmlns:c16r2="http://schemas.microsoft.com/office/drawing/2015/06/chart">
            <c:ext xmlns:c16="http://schemas.microsoft.com/office/drawing/2014/chart" uri="{C3380CC4-5D6E-409C-BE32-E72D297353CC}">
              <c16:uniqueId val="{00000002-5B45-446E-9E67-35CBBAFBCE9C}"/>
            </c:ext>
          </c:extLst>
        </c:ser>
        <c:dLbls>
          <c:showLegendKey val="0"/>
          <c:showVal val="1"/>
          <c:showCatName val="0"/>
          <c:showSerName val="0"/>
          <c:showPercent val="0"/>
          <c:showBubbleSize val="0"/>
        </c:dLbls>
        <c:gapWidth val="75"/>
        <c:overlap val="100"/>
        <c:axId val="189270320"/>
        <c:axId val="189270712"/>
      </c:barChart>
      <c:catAx>
        <c:axId val="189270320"/>
        <c:scaling>
          <c:orientation val="minMax"/>
        </c:scaling>
        <c:delete val="0"/>
        <c:axPos val="b"/>
        <c:numFmt formatCode="General" sourceLinked="1"/>
        <c:majorTickMark val="none"/>
        <c:minorTickMark val="none"/>
        <c:tickLblPos val="nextTo"/>
        <c:crossAx val="189270712"/>
        <c:crosses val="autoZero"/>
        <c:auto val="1"/>
        <c:lblAlgn val="ctr"/>
        <c:lblOffset val="100"/>
        <c:noMultiLvlLbl val="0"/>
      </c:catAx>
      <c:valAx>
        <c:axId val="189270712"/>
        <c:scaling>
          <c:orientation val="minMax"/>
        </c:scaling>
        <c:delete val="0"/>
        <c:axPos val="l"/>
        <c:numFmt formatCode="0.00" sourceLinked="1"/>
        <c:majorTickMark val="none"/>
        <c:minorTickMark val="none"/>
        <c:tickLblPos val="nextTo"/>
        <c:crossAx val="189270320"/>
        <c:crosses val="autoZero"/>
        <c:crossBetween val="between"/>
      </c:valAx>
    </c:plotArea>
    <c:legend>
      <c:legendPos val="b"/>
      <c:overlay val="0"/>
    </c:legend>
    <c:plotVisOnly val="1"/>
    <c:dispBlanksAs val="gap"/>
    <c:showDLblsOverMax val="0"/>
  </c:chart>
  <c:spPr>
    <a:solidFill>
      <a:srgbClr val="FFFFFF"/>
    </a:solidFill>
  </c:spPr>
  <c:externalData r:id="rId2">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6"/>
    </mc:Choice>
    <mc:Fallback>
      <c:style val="16"/>
    </mc:Fallback>
  </mc:AlternateContent>
  <c:clrMapOvr bg1="lt1" tx1="dk1" bg2="lt2" tx2="dk2" accent1="accent1" accent2="accent2" accent3="accent3" accent4="accent4" accent5="accent5" accent6="accent6" hlink="hlink" folHlink="folHlink"/>
  <c:chart>
    <c:autoTitleDeleted val="1"/>
    <c:plotArea>
      <c:layout/>
      <c:barChart>
        <c:barDir val="col"/>
        <c:grouping val="stacked"/>
        <c:varyColors val="0"/>
        <c:dLbls>
          <c:showLegendKey val="0"/>
          <c:showVal val="1"/>
          <c:showCatName val="0"/>
          <c:showSerName val="0"/>
          <c:showPercent val="0"/>
          <c:showBubbleSize val="0"/>
        </c:dLbls>
        <c:gapWidth val="75"/>
        <c:overlap val="100"/>
        <c:axId val="189271496"/>
        <c:axId val="282170192"/>
      </c:barChart>
      <c:catAx>
        <c:axId val="189271496"/>
        <c:scaling>
          <c:orientation val="minMax"/>
        </c:scaling>
        <c:delete val="0"/>
        <c:axPos val="b"/>
        <c:numFmt formatCode="General" sourceLinked="1"/>
        <c:majorTickMark val="none"/>
        <c:minorTickMark val="none"/>
        <c:tickLblPos val="nextTo"/>
        <c:crossAx val="282170192"/>
        <c:crosses val="autoZero"/>
        <c:auto val="1"/>
        <c:lblAlgn val="ctr"/>
        <c:lblOffset val="100"/>
        <c:noMultiLvlLbl val="0"/>
      </c:catAx>
      <c:valAx>
        <c:axId val="282170192"/>
        <c:scaling>
          <c:orientation val="minMax"/>
        </c:scaling>
        <c:delete val="1"/>
        <c:axPos val="l"/>
        <c:numFmt formatCode="0.00" sourceLinked="1"/>
        <c:majorTickMark val="none"/>
        <c:minorTickMark val="none"/>
        <c:tickLblPos val="none"/>
        <c:crossAx val="189271496"/>
        <c:crosses val="autoZero"/>
        <c:crossBetween val="between"/>
      </c:valAx>
    </c:plotArea>
    <c:legend>
      <c:legendPos val="b"/>
      <c:overlay val="0"/>
    </c:legend>
    <c:plotVisOnly val="1"/>
    <c:dispBlanksAs val="gap"/>
    <c:showDLblsOverMax val="0"/>
  </c:chart>
  <c:txPr>
    <a:bodyPr/>
    <a:lstStyle/>
    <a:p>
      <a:pPr>
        <a:defRPr sz="1800"/>
      </a:pPr>
      <a:endParaRPr lang="en-US"/>
    </a:p>
  </c:txPr>
  <c:externalData r:id="rId2">
    <c:autoUpdate val="0"/>
  </c:externalData>
  <c:userShapes r:id="rId3"/>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558573928259"/>
          <c:y val="5.1400554097404502E-2"/>
          <c:w val="0.82025707066990505"/>
          <c:h val="0.72320654474642199"/>
        </c:manualLayout>
      </c:layout>
      <c:lineChart>
        <c:grouping val="standard"/>
        <c:varyColors val="0"/>
        <c:ser>
          <c:idx val="0"/>
          <c:order val="0"/>
          <c:tx>
            <c:strRef>
              <c:f>Sheet1!$D$5</c:f>
              <c:strCache>
                <c:ptCount val="1"/>
                <c:pt idx="0">
                  <c:v>Skill levels 3 and 4 (high)</c:v>
                </c:pt>
              </c:strCache>
            </c:strRef>
          </c:tx>
          <c:marker>
            <c:symbol val="circle"/>
            <c:size val="5"/>
          </c:marker>
          <c:dLbls>
            <c:dLbl>
              <c:idx val="20"/>
              <c:layout>
                <c:manualLayout>
                  <c:x val="3.55002315886985E-2"/>
                  <c:y val="2.5274046626524702E-2"/>
                </c:manualLayout>
              </c:layout>
              <c:tx>
                <c:rich>
                  <a:bodyPr/>
                  <a:lstStyle/>
                  <a:p>
                    <a:r>
                      <a:rPr lang="en-US" sz="800" b="1" dirty="0">
                        <a:latin typeface="Cambria" pitchFamily="18" charset="0"/>
                      </a:rPr>
                      <a:t>1</a:t>
                    </a:r>
                    <a:r>
                      <a:rPr lang="en-US" dirty="0"/>
                      <a:t>6.8%</a:t>
                    </a:r>
                  </a:p>
                  <a:p>
                    <a:endParaRPr lang="en-US" dirty="0"/>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2D2B-499D-8DFC-46D1B6327A6B}"/>
                </c:ext>
                <c:ext xmlns:c15="http://schemas.microsoft.com/office/drawing/2012/chart" uri="{CE6537A1-D6FC-4f65-9D91-7224C49458BB}"/>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cat>
            <c:numRef>
              <c:f>Sheet1!$C$6:$C$27</c:f>
              <c:numCache>
                <c:formatCode>General</c:formatCode>
                <c:ptCount val="22"/>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numCache>
            </c:numRef>
          </c:cat>
          <c:val>
            <c:numRef>
              <c:f>Sheet1!$D$6:$D$27</c:f>
              <c:numCache>
                <c:formatCode>0.0</c:formatCode>
                <c:ptCount val="22"/>
                <c:pt idx="0">
                  <c:v>7.89</c:v>
                </c:pt>
                <c:pt idx="1">
                  <c:v>7.95</c:v>
                </c:pt>
                <c:pt idx="2">
                  <c:v>8.11</c:v>
                </c:pt>
                <c:pt idx="3">
                  <c:v>8.2199999999999989</c:v>
                </c:pt>
                <c:pt idx="4">
                  <c:v>8.43</c:v>
                </c:pt>
                <c:pt idx="5">
                  <c:v>8.57</c:v>
                </c:pt>
                <c:pt idx="6">
                  <c:v>9.19</c:v>
                </c:pt>
                <c:pt idx="7">
                  <c:v>9.94</c:v>
                </c:pt>
                <c:pt idx="8">
                  <c:v>10.73</c:v>
                </c:pt>
                <c:pt idx="9">
                  <c:v>11.55</c:v>
                </c:pt>
                <c:pt idx="10">
                  <c:v>12.49</c:v>
                </c:pt>
                <c:pt idx="11">
                  <c:v>13.5</c:v>
                </c:pt>
                <c:pt idx="12">
                  <c:v>14.16</c:v>
                </c:pt>
                <c:pt idx="13">
                  <c:v>14.39</c:v>
                </c:pt>
                <c:pt idx="14">
                  <c:v>14.66</c:v>
                </c:pt>
                <c:pt idx="15">
                  <c:v>14.88</c:v>
                </c:pt>
                <c:pt idx="16">
                  <c:v>15.24</c:v>
                </c:pt>
                <c:pt idx="17">
                  <c:v>15.52</c:v>
                </c:pt>
                <c:pt idx="18">
                  <c:v>15.82</c:v>
                </c:pt>
                <c:pt idx="19">
                  <c:v>16.149999999999999</c:v>
                </c:pt>
                <c:pt idx="20">
                  <c:v>16.489999999999959</c:v>
                </c:pt>
                <c:pt idx="21">
                  <c:v>16.809999999999999</c:v>
                </c:pt>
              </c:numCache>
            </c:numRef>
          </c:val>
          <c:smooth val="0"/>
          <c:extLst xmlns:c16r2="http://schemas.microsoft.com/office/drawing/2015/06/chart">
            <c:ext xmlns:c16="http://schemas.microsoft.com/office/drawing/2014/chart" uri="{C3380CC4-5D6E-409C-BE32-E72D297353CC}">
              <c16:uniqueId val="{00000001-2D2B-499D-8DFC-46D1B6327A6B}"/>
            </c:ext>
          </c:extLst>
        </c:ser>
        <c:ser>
          <c:idx val="1"/>
          <c:order val="1"/>
          <c:tx>
            <c:strRef>
              <c:f>Sheet1!$E$5</c:f>
              <c:strCache>
                <c:ptCount val="1"/>
                <c:pt idx="0">
                  <c:v>Skill level 2 (medium)</c:v>
                </c:pt>
              </c:strCache>
            </c:strRef>
          </c:tx>
          <c:spPr>
            <a:ln cap="sq">
              <a:bevel/>
            </a:ln>
          </c:spPr>
          <c:marker>
            <c:symbol val="circle"/>
            <c:size val="5"/>
          </c:marker>
          <c:dLbls>
            <c:dLbl>
              <c:idx val="0"/>
              <c:delete val="1"/>
              <c:extLst xmlns:c16r2="http://schemas.microsoft.com/office/drawing/2015/06/chart">
                <c:ext xmlns:c16="http://schemas.microsoft.com/office/drawing/2014/chart" uri="{C3380CC4-5D6E-409C-BE32-E72D297353CC}">
                  <c16:uniqueId val="{00000002-2D2B-499D-8DFC-46D1B6327A6B}"/>
                </c:ext>
                <c:ext xmlns:c15="http://schemas.microsoft.com/office/drawing/2012/chart" uri="{CE6537A1-D6FC-4f65-9D91-7224C49458BB}"/>
              </c:extLst>
            </c:dLbl>
            <c:dLbl>
              <c:idx val="1"/>
              <c:delete val="1"/>
              <c:extLst xmlns:c16r2="http://schemas.microsoft.com/office/drawing/2015/06/chart">
                <c:ext xmlns:c16="http://schemas.microsoft.com/office/drawing/2014/chart" uri="{C3380CC4-5D6E-409C-BE32-E72D297353CC}">
                  <c16:uniqueId val="{00000003-2D2B-499D-8DFC-46D1B6327A6B}"/>
                </c:ext>
                <c:ext xmlns:c15="http://schemas.microsoft.com/office/drawing/2012/chart" uri="{CE6537A1-D6FC-4f65-9D91-7224C49458BB}"/>
              </c:extLst>
            </c:dLbl>
            <c:dLbl>
              <c:idx val="2"/>
              <c:delete val="1"/>
              <c:extLst xmlns:c16r2="http://schemas.microsoft.com/office/drawing/2015/06/chart">
                <c:ext xmlns:c16="http://schemas.microsoft.com/office/drawing/2014/chart" uri="{C3380CC4-5D6E-409C-BE32-E72D297353CC}">
                  <c16:uniqueId val="{00000004-2D2B-499D-8DFC-46D1B6327A6B}"/>
                </c:ext>
                <c:ext xmlns:c15="http://schemas.microsoft.com/office/drawing/2012/chart" uri="{CE6537A1-D6FC-4f65-9D91-7224C49458BB}"/>
              </c:extLst>
            </c:dLbl>
            <c:dLbl>
              <c:idx val="3"/>
              <c:delete val="1"/>
              <c:extLst xmlns:c16r2="http://schemas.microsoft.com/office/drawing/2015/06/chart">
                <c:ext xmlns:c16="http://schemas.microsoft.com/office/drawing/2014/chart" uri="{C3380CC4-5D6E-409C-BE32-E72D297353CC}">
                  <c16:uniqueId val="{00000005-2D2B-499D-8DFC-46D1B6327A6B}"/>
                </c:ext>
                <c:ext xmlns:c15="http://schemas.microsoft.com/office/drawing/2012/chart" uri="{CE6537A1-D6FC-4f65-9D91-7224C49458BB}"/>
              </c:extLst>
            </c:dLbl>
            <c:dLbl>
              <c:idx val="4"/>
              <c:delete val="1"/>
              <c:extLst xmlns:c16r2="http://schemas.microsoft.com/office/drawing/2015/06/chart">
                <c:ext xmlns:c16="http://schemas.microsoft.com/office/drawing/2014/chart" uri="{C3380CC4-5D6E-409C-BE32-E72D297353CC}">
                  <c16:uniqueId val="{00000006-2D2B-499D-8DFC-46D1B6327A6B}"/>
                </c:ext>
                <c:ext xmlns:c15="http://schemas.microsoft.com/office/drawing/2012/chart" uri="{CE6537A1-D6FC-4f65-9D91-7224C49458BB}"/>
              </c:extLst>
            </c:dLbl>
            <c:dLbl>
              <c:idx val="5"/>
              <c:delete val="1"/>
              <c:extLst xmlns:c16r2="http://schemas.microsoft.com/office/drawing/2015/06/chart">
                <c:ext xmlns:c16="http://schemas.microsoft.com/office/drawing/2014/chart" uri="{C3380CC4-5D6E-409C-BE32-E72D297353CC}">
                  <c16:uniqueId val="{00000007-2D2B-499D-8DFC-46D1B6327A6B}"/>
                </c:ext>
                <c:ext xmlns:c15="http://schemas.microsoft.com/office/drawing/2012/chart" uri="{CE6537A1-D6FC-4f65-9D91-7224C49458BB}"/>
              </c:extLst>
            </c:dLbl>
            <c:dLbl>
              <c:idx val="6"/>
              <c:delete val="1"/>
              <c:extLst xmlns:c16r2="http://schemas.microsoft.com/office/drawing/2015/06/chart">
                <c:ext xmlns:c16="http://schemas.microsoft.com/office/drawing/2014/chart" uri="{C3380CC4-5D6E-409C-BE32-E72D297353CC}">
                  <c16:uniqueId val="{00000008-2D2B-499D-8DFC-46D1B6327A6B}"/>
                </c:ext>
                <c:ext xmlns:c15="http://schemas.microsoft.com/office/drawing/2012/chart" uri="{CE6537A1-D6FC-4f65-9D91-7224C49458BB}"/>
              </c:extLst>
            </c:dLbl>
            <c:dLbl>
              <c:idx val="7"/>
              <c:delete val="1"/>
              <c:extLst xmlns:c16r2="http://schemas.microsoft.com/office/drawing/2015/06/chart">
                <c:ext xmlns:c16="http://schemas.microsoft.com/office/drawing/2014/chart" uri="{C3380CC4-5D6E-409C-BE32-E72D297353CC}">
                  <c16:uniqueId val="{00000009-2D2B-499D-8DFC-46D1B6327A6B}"/>
                </c:ext>
                <c:ext xmlns:c15="http://schemas.microsoft.com/office/drawing/2012/chart" uri="{CE6537A1-D6FC-4f65-9D91-7224C49458BB}"/>
              </c:extLst>
            </c:dLbl>
            <c:dLbl>
              <c:idx val="8"/>
              <c:delete val="1"/>
              <c:extLst xmlns:c16r2="http://schemas.microsoft.com/office/drawing/2015/06/chart">
                <c:ext xmlns:c16="http://schemas.microsoft.com/office/drawing/2014/chart" uri="{C3380CC4-5D6E-409C-BE32-E72D297353CC}">
                  <c16:uniqueId val="{0000000A-2D2B-499D-8DFC-46D1B6327A6B}"/>
                </c:ext>
                <c:ext xmlns:c15="http://schemas.microsoft.com/office/drawing/2012/chart" uri="{CE6537A1-D6FC-4f65-9D91-7224C49458BB}"/>
              </c:extLst>
            </c:dLbl>
            <c:dLbl>
              <c:idx val="9"/>
              <c:delete val="1"/>
              <c:extLst xmlns:c16r2="http://schemas.microsoft.com/office/drawing/2015/06/chart">
                <c:ext xmlns:c16="http://schemas.microsoft.com/office/drawing/2014/chart" uri="{C3380CC4-5D6E-409C-BE32-E72D297353CC}">
                  <c16:uniqueId val="{0000000B-2D2B-499D-8DFC-46D1B6327A6B}"/>
                </c:ext>
                <c:ext xmlns:c15="http://schemas.microsoft.com/office/drawing/2012/chart" uri="{CE6537A1-D6FC-4f65-9D91-7224C49458BB}"/>
              </c:extLst>
            </c:dLbl>
            <c:dLbl>
              <c:idx val="10"/>
              <c:delete val="1"/>
              <c:extLst xmlns:c16r2="http://schemas.microsoft.com/office/drawing/2015/06/chart">
                <c:ext xmlns:c16="http://schemas.microsoft.com/office/drawing/2014/chart" uri="{C3380CC4-5D6E-409C-BE32-E72D297353CC}">
                  <c16:uniqueId val="{0000000C-2D2B-499D-8DFC-46D1B6327A6B}"/>
                </c:ext>
                <c:ext xmlns:c15="http://schemas.microsoft.com/office/drawing/2012/chart" uri="{CE6537A1-D6FC-4f65-9D91-7224C49458BB}"/>
              </c:extLst>
            </c:dLbl>
            <c:dLbl>
              <c:idx val="11"/>
              <c:delete val="1"/>
              <c:extLst xmlns:c16r2="http://schemas.microsoft.com/office/drawing/2015/06/chart">
                <c:ext xmlns:c16="http://schemas.microsoft.com/office/drawing/2014/chart" uri="{C3380CC4-5D6E-409C-BE32-E72D297353CC}">
                  <c16:uniqueId val="{0000000D-2D2B-499D-8DFC-46D1B6327A6B}"/>
                </c:ext>
                <c:ext xmlns:c15="http://schemas.microsoft.com/office/drawing/2012/chart" uri="{CE6537A1-D6FC-4f65-9D91-7224C49458BB}"/>
              </c:extLst>
            </c:dLbl>
            <c:dLbl>
              <c:idx val="12"/>
              <c:delete val="1"/>
              <c:extLst xmlns:c16r2="http://schemas.microsoft.com/office/drawing/2015/06/chart">
                <c:ext xmlns:c16="http://schemas.microsoft.com/office/drawing/2014/chart" uri="{C3380CC4-5D6E-409C-BE32-E72D297353CC}">
                  <c16:uniqueId val="{0000000E-2D2B-499D-8DFC-46D1B6327A6B}"/>
                </c:ext>
                <c:ext xmlns:c15="http://schemas.microsoft.com/office/drawing/2012/chart" uri="{CE6537A1-D6FC-4f65-9D91-7224C49458BB}"/>
              </c:extLst>
            </c:dLbl>
            <c:dLbl>
              <c:idx val="13"/>
              <c:delete val="1"/>
              <c:extLst xmlns:c16r2="http://schemas.microsoft.com/office/drawing/2015/06/chart">
                <c:ext xmlns:c16="http://schemas.microsoft.com/office/drawing/2014/chart" uri="{C3380CC4-5D6E-409C-BE32-E72D297353CC}">
                  <c16:uniqueId val="{0000000F-2D2B-499D-8DFC-46D1B6327A6B}"/>
                </c:ext>
                <c:ext xmlns:c15="http://schemas.microsoft.com/office/drawing/2012/chart" uri="{CE6537A1-D6FC-4f65-9D91-7224C49458BB}"/>
              </c:extLst>
            </c:dLbl>
            <c:dLbl>
              <c:idx val="14"/>
              <c:delete val="1"/>
              <c:extLst xmlns:c16r2="http://schemas.microsoft.com/office/drawing/2015/06/chart">
                <c:ext xmlns:c16="http://schemas.microsoft.com/office/drawing/2014/chart" uri="{C3380CC4-5D6E-409C-BE32-E72D297353CC}">
                  <c16:uniqueId val="{00000010-2D2B-499D-8DFC-46D1B6327A6B}"/>
                </c:ext>
                <c:ext xmlns:c15="http://schemas.microsoft.com/office/drawing/2012/chart" uri="{CE6537A1-D6FC-4f65-9D91-7224C49458BB}"/>
              </c:extLst>
            </c:dLbl>
            <c:dLbl>
              <c:idx val="15"/>
              <c:delete val="1"/>
              <c:extLst xmlns:c16r2="http://schemas.microsoft.com/office/drawing/2015/06/chart">
                <c:ext xmlns:c16="http://schemas.microsoft.com/office/drawing/2014/chart" uri="{C3380CC4-5D6E-409C-BE32-E72D297353CC}">
                  <c16:uniqueId val="{00000011-2D2B-499D-8DFC-46D1B6327A6B}"/>
                </c:ext>
                <c:ext xmlns:c15="http://schemas.microsoft.com/office/drawing/2012/chart" uri="{CE6537A1-D6FC-4f65-9D91-7224C49458BB}"/>
              </c:extLst>
            </c:dLbl>
            <c:dLbl>
              <c:idx val="16"/>
              <c:delete val="1"/>
              <c:extLst xmlns:c16r2="http://schemas.microsoft.com/office/drawing/2015/06/chart">
                <c:ext xmlns:c16="http://schemas.microsoft.com/office/drawing/2014/chart" uri="{C3380CC4-5D6E-409C-BE32-E72D297353CC}">
                  <c16:uniqueId val="{00000012-2D2B-499D-8DFC-46D1B6327A6B}"/>
                </c:ext>
                <c:ext xmlns:c15="http://schemas.microsoft.com/office/drawing/2012/chart" uri="{CE6537A1-D6FC-4f65-9D91-7224C49458BB}"/>
              </c:extLst>
            </c:dLbl>
            <c:dLbl>
              <c:idx val="17"/>
              <c:delete val="1"/>
              <c:extLst xmlns:c16r2="http://schemas.microsoft.com/office/drawing/2015/06/chart">
                <c:ext xmlns:c16="http://schemas.microsoft.com/office/drawing/2014/chart" uri="{C3380CC4-5D6E-409C-BE32-E72D297353CC}">
                  <c16:uniqueId val="{00000013-2D2B-499D-8DFC-46D1B6327A6B}"/>
                </c:ext>
                <c:ext xmlns:c15="http://schemas.microsoft.com/office/drawing/2012/chart" uri="{CE6537A1-D6FC-4f65-9D91-7224C49458BB}"/>
              </c:extLst>
            </c:dLbl>
            <c:dLbl>
              <c:idx val="18"/>
              <c:delete val="1"/>
              <c:extLst xmlns:c16r2="http://schemas.microsoft.com/office/drawing/2015/06/chart">
                <c:ext xmlns:c16="http://schemas.microsoft.com/office/drawing/2014/chart" uri="{C3380CC4-5D6E-409C-BE32-E72D297353CC}">
                  <c16:uniqueId val="{00000014-2D2B-499D-8DFC-46D1B6327A6B}"/>
                </c:ext>
                <c:ext xmlns:c15="http://schemas.microsoft.com/office/drawing/2012/chart" uri="{CE6537A1-D6FC-4f65-9D91-7224C49458BB}"/>
              </c:extLst>
            </c:dLbl>
            <c:dLbl>
              <c:idx val="19"/>
              <c:delete val="1"/>
              <c:extLst xmlns:c16r2="http://schemas.microsoft.com/office/drawing/2015/06/chart">
                <c:ext xmlns:c16="http://schemas.microsoft.com/office/drawing/2014/chart" uri="{C3380CC4-5D6E-409C-BE32-E72D297353CC}">
                  <c16:uniqueId val="{00000015-2D2B-499D-8DFC-46D1B6327A6B}"/>
                </c:ext>
                <c:ext xmlns:c15="http://schemas.microsoft.com/office/drawing/2012/chart" uri="{CE6537A1-D6FC-4f65-9D91-7224C49458BB}"/>
              </c:extLst>
            </c:dLbl>
            <c:dLbl>
              <c:idx val="20"/>
              <c:delete val="1"/>
              <c:extLst xmlns:c16r2="http://schemas.microsoft.com/office/drawing/2015/06/chart">
                <c:ext xmlns:c16="http://schemas.microsoft.com/office/drawing/2014/chart" uri="{C3380CC4-5D6E-409C-BE32-E72D297353CC}">
                  <c16:uniqueId val="{00000016-2D2B-499D-8DFC-46D1B6327A6B}"/>
                </c:ext>
                <c:ext xmlns:c15="http://schemas.microsoft.com/office/drawing/2012/chart" uri="{CE6537A1-D6FC-4f65-9D91-7224C49458BB}"/>
              </c:extLst>
            </c:dLbl>
            <c:dLbl>
              <c:idx val="21"/>
              <c:layout>
                <c:manualLayout>
                  <c:x val="-3.7275487622870701E-3"/>
                  <c:y val="-2.4474679635633802E-2"/>
                </c:manualLayout>
              </c:layout>
              <c:tx>
                <c:rich>
                  <a:bodyPr/>
                  <a:lstStyle/>
                  <a:p>
                    <a:r>
                      <a:rPr lang="en-US" sz="800" b="1" dirty="0">
                        <a:latin typeface="Cambria" pitchFamily="18" charset="0"/>
                      </a:rPr>
                      <a:t>5</a:t>
                    </a:r>
                    <a:r>
                      <a:rPr lang="en-US" dirty="0"/>
                      <a:t>6.6%</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7-2D2B-499D-8DFC-46D1B6327A6B}"/>
                </c:ext>
                <c:ext xmlns:c15="http://schemas.microsoft.com/office/drawing/2012/chart" uri="{CE6537A1-D6FC-4f65-9D91-7224C49458BB}"/>
              </c:extLst>
            </c:dLbl>
            <c:spPr>
              <a:noFill/>
              <a:ln>
                <a:noFill/>
              </a:ln>
              <a:effectLst/>
            </c:spPr>
            <c:txPr>
              <a:bodyPr/>
              <a:lstStyle/>
              <a:p>
                <a:pPr>
                  <a:defRPr sz="800" b="1">
                    <a:latin typeface="Cambria" pitchFamily="18"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Sheet1!$C$6:$C$27</c:f>
              <c:numCache>
                <c:formatCode>General</c:formatCode>
                <c:ptCount val="22"/>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numCache>
            </c:numRef>
          </c:cat>
          <c:val>
            <c:numRef>
              <c:f>Sheet1!$E$6:$E$27</c:f>
              <c:numCache>
                <c:formatCode>0.0</c:formatCode>
                <c:ptCount val="22"/>
                <c:pt idx="0">
                  <c:v>63.55</c:v>
                </c:pt>
                <c:pt idx="1">
                  <c:v>64.73</c:v>
                </c:pt>
                <c:pt idx="2">
                  <c:v>65.650000000000006</c:v>
                </c:pt>
                <c:pt idx="3">
                  <c:v>66.599999999999994</c:v>
                </c:pt>
                <c:pt idx="4">
                  <c:v>67.34</c:v>
                </c:pt>
                <c:pt idx="5">
                  <c:v>68.150000000000006</c:v>
                </c:pt>
                <c:pt idx="6">
                  <c:v>66.150000000000006</c:v>
                </c:pt>
                <c:pt idx="7">
                  <c:v>63.96</c:v>
                </c:pt>
                <c:pt idx="8">
                  <c:v>61.67</c:v>
                </c:pt>
                <c:pt idx="9">
                  <c:v>59.32</c:v>
                </c:pt>
                <c:pt idx="10">
                  <c:v>56.8</c:v>
                </c:pt>
                <c:pt idx="11">
                  <c:v>57.88</c:v>
                </c:pt>
                <c:pt idx="12">
                  <c:v>59.3</c:v>
                </c:pt>
                <c:pt idx="13">
                  <c:v>59.09</c:v>
                </c:pt>
                <c:pt idx="14">
                  <c:v>58.81</c:v>
                </c:pt>
                <c:pt idx="15">
                  <c:v>58.59</c:v>
                </c:pt>
                <c:pt idx="16">
                  <c:v>58.2</c:v>
                </c:pt>
                <c:pt idx="17">
                  <c:v>57.9</c:v>
                </c:pt>
                <c:pt idx="18">
                  <c:v>57.58</c:v>
                </c:pt>
                <c:pt idx="19">
                  <c:v>57.25</c:v>
                </c:pt>
                <c:pt idx="20">
                  <c:v>56.9</c:v>
                </c:pt>
                <c:pt idx="21">
                  <c:v>56.58</c:v>
                </c:pt>
              </c:numCache>
            </c:numRef>
          </c:val>
          <c:smooth val="0"/>
          <c:extLst xmlns:c16r2="http://schemas.microsoft.com/office/drawing/2015/06/chart">
            <c:ext xmlns:c16="http://schemas.microsoft.com/office/drawing/2014/chart" uri="{C3380CC4-5D6E-409C-BE32-E72D297353CC}">
              <c16:uniqueId val="{00000018-2D2B-499D-8DFC-46D1B6327A6B}"/>
            </c:ext>
          </c:extLst>
        </c:ser>
        <c:ser>
          <c:idx val="2"/>
          <c:order val="2"/>
          <c:tx>
            <c:strRef>
              <c:f>Sheet1!$F$5</c:f>
              <c:strCache>
                <c:ptCount val="1"/>
                <c:pt idx="0">
                  <c:v>Skill level 1 (low)</c:v>
                </c:pt>
              </c:strCache>
            </c:strRef>
          </c:tx>
          <c:marker>
            <c:symbol val="circle"/>
            <c:size val="5"/>
          </c:marker>
          <c:dLbls>
            <c:dLbl>
              <c:idx val="20"/>
              <c:layout>
                <c:manualLayout>
                  <c:x val="3.4954968864186101E-2"/>
                  <c:y val="-3.0993129535278701E-2"/>
                </c:manualLayout>
              </c:layout>
              <c:tx>
                <c:rich>
                  <a:bodyPr/>
                  <a:lstStyle/>
                  <a:p>
                    <a:r>
                      <a:rPr lang="en-US" sz="800" b="1" dirty="0">
                        <a:latin typeface="Cambria" pitchFamily="18" charset="0"/>
                      </a:rPr>
                      <a:t>2</a:t>
                    </a:r>
                    <a:r>
                      <a:rPr lang="en-US" dirty="0"/>
                      <a:t>6.6%</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9-2D2B-499D-8DFC-46D1B6327A6B}"/>
                </c:ext>
                <c:ext xmlns:c15="http://schemas.microsoft.com/office/drawing/2012/chart" uri="{CE6537A1-D6FC-4f65-9D91-7224C49458BB}"/>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cat>
            <c:numRef>
              <c:f>Sheet1!$C$6:$C$27</c:f>
              <c:numCache>
                <c:formatCode>General</c:formatCode>
                <c:ptCount val="22"/>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numCache>
            </c:numRef>
          </c:cat>
          <c:val>
            <c:numRef>
              <c:f>Sheet1!$F$6:$F$27</c:f>
              <c:numCache>
                <c:formatCode>0.0</c:formatCode>
                <c:ptCount val="22"/>
                <c:pt idx="0">
                  <c:v>28.56</c:v>
                </c:pt>
                <c:pt idx="1">
                  <c:v>27.32</c:v>
                </c:pt>
                <c:pt idx="2">
                  <c:v>26.25</c:v>
                </c:pt>
                <c:pt idx="3">
                  <c:v>25.18</c:v>
                </c:pt>
                <c:pt idx="4">
                  <c:v>24.23</c:v>
                </c:pt>
                <c:pt idx="5">
                  <c:v>23.29</c:v>
                </c:pt>
                <c:pt idx="6">
                  <c:v>24.66</c:v>
                </c:pt>
                <c:pt idx="7">
                  <c:v>26.1</c:v>
                </c:pt>
                <c:pt idx="8">
                  <c:v>27.6</c:v>
                </c:pt>
                <c:pt idx="9">
                  <c:v>29.130000000000031</c:v>
                </c:pt>
                <c:pt idx="10">
                  <c:v>30.72</c:v>
                </c:pt>
                <c:pt idx="11">
                  <c:v>28.62</c:v>
                </c:pt>
                <c:pt idx="12">
                  <c:v>26.53</c:v>
                </c:pt>
                <c:pt idx="13">
                  <c:v>26.51</c:v>
                </c:pt>
                <c:pt idx="14">
                  <c:v>26.52</c:v>
                </c:pt>
                <c:pt idx="15">
                  <c:v>26.53</c:v>
                </c:pt>
                <c:pt idx="16">
                  <c:v>26.57</c:v>
                </c:pt>
                <c:pt idx="17">
                  <c:v>26.58</c:v>
                </c:pt>
                <c:pt idx="18">
                  <c:v>26.59</c:v>
                </c:pt>
                <c:pt idx="19">
                  <c:v>26.610000000000031</c:v>
                </c:pt>
                <c:pt idx="20">
                  <c:v>26.610000000000031</c:v>
                </c:pt>
                <c:pt idx="21">
                  <c:v>26.610000000000031</c:v>
                </c:pt>
              </c:numCache>
            </c:numRef>
          </c:val>
          <c:smooth val="0"/>
          <c:extLst xmlns:c16r2="http://schemas.microsoft.com/office/drawing/2015/06/chart">
            <c:ext xmlns:c16="http://schemas.microsoft.com/office/drawing/2014/chart" uri="{C3380CC4-5D6E-409C-BE32-E72D297353CC}">
              <c16:uniqueId val="{0000001A-2D2B-499D-8DFC-46D1B6327A6B}"/>
            </c:ext>
          </c:extLst>
        </c:ser>
        <c:dLbls>
          <c:showLegendKey val="0"/>
          <c:showVal val="0"/>
          <c:showCatName val="0"/>
          <c:showSerName val="0"/>
          <c:showPercent val="0"/>
          <c:showBubbleSize val="0"/>
        </c:dLbls>
        <c:marker val="1"/>
        <c:smooth val="0"/>
        <c:axId val="282319672"/>
        <c:axId val="282320064"/>
      </c:lineChart>
      <c:catAx>
        <c:axId val="282319672"/>
        <c:scaling>
          <c:orientation val="minMax"/>
        </c:scaling>
        <c:delete val="0"/>
        <c:axPos val="b"/>
        <c:numFmt formatCode="General" sourceLinked="1"/>
        <c:majorTickMark val="out"/>
        <c:minorTickMark val="none"/>
        <c:tickLblPos val="nextTo"/>
        <c:txPr>
          <a:bodyPr/>
          <a:lstStyle/>
          <a:p>
            <a:pPr>
              <a:defRPr sz="900">
                <a:latin typeface="Cambria" pitchFamily="18" charset="0"/>
              </a:defRPr>
            </a:pPr>
            <a:endParaRPr lang="en-US"/>
          </a:p>
        </c:txPr>
        <c:crossAx val="282320064"/>
        <c:crosses val="autoZero"/>
        <c:auto val="1"/>
        <c:lblAlgn val="ctr"/>
        <c:lblOffset val="100"/>
        <c:tickLblSkip val="1"/>
        <c:noMultiLvlLbl val="0"/>
      </c:catAx>
      <c:valAx>
        <c:axId val="282320064"/>
        <c:scaling>
          <c:orientation val="minMax"/>
        </c:scaling>
        <c:delete val="0"/>
        <c:axPos val="l"/>
        <c:numFmt formatCode="0.0" sourceLinked="1"/>
        <c:majorTickMark val="out"/>
        <c:minorTickMark val="none"/>
        <c:tickLblPos val="nextTo"/>
        <c:txPr>
          <a:bodyPr/>
          <a:lstStyle/>
          <a:p>
            <a:pPr>
              <a:defRPr sz="1000">
                <a:latin typeface="Cambria" pitchFamily="18" charset="0"/>
              </a:defRPr>
            </a:pPr>
            <a:endParaRPr lang="en-US"/>
          </a:p>
        </c:txPr>
        <c:crossAx val="282319672"/>
        <c:crossesAt val="1"/>
        <c:crossBetween val="midCat"/>
      </c:valAx>
      <c:spPr>
        <a:noFill/>
      </c:spPr>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'weoreptc.aspx-2'!$AS$159</c:f>
              <c:strCache>
                <c:ptCount val="1"/>
                <c:pt idx="0">
                  <c:v>India</c:v>
                </c:pt>
              </c:strCache>
            </c:strRef>
          </c:tx>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'weoreptc.aspx-2'!$AT$158:$AW$158</c:f>
              <c:strCache>
                <c:ptCount val="4"/>
                <c:pt idx="0">
                  <c:v>2003-10</c:v>
                </c:pt>
                <c:pt idx="1">
                  <c:v>2011-17</c:v>
                </c:pt>
                <c:pt idx="2">
                  <c:v>2018 F</c:v>
                </c:pt>
                <c:pt idx="3">
                  <c:v>2019-22 F</c:v>
                </c:pt>
              </c:strCache>
            </c:strRef>
          </c:cat>
          <c:val>
            <c:numRef>
              <c:f>'weoreptc.aspx-2'!$AT$159:$AW$159</c:f>
              <c:numCache>
                <c:formatCode>0.0</c:formatCode>
                <c:ptCount val="4"/>
                <c:pt idx="0">
                  <c:v>8.3467500000000001</c:v>
                </c:pt>
                <c:pt idx="1">
                  <c:v>6.8312857142857135</c:v>
                </c:pt>
                <c:pt idx="2">
                  <c:v>7.367</c:v>
                </c:pt>
                <c:pt idx="3">
                  <c:v>7.99925</c:v>
                </c:pt>
              </c:numCache>
            </c:numRef>
          </c:val>
          <c:extLst xmlns:c16r2="http://schemas.microsoft.com/office/drawing/2015/06/chart">
            <c:ext xmlns:c16="http://schemas.microsoft.com/office/drawing/2014/chart" uri="{C3380CC4-5D6E-409C-BE32-E72D297353CC}">
              <c16:uniqueId val="{00000000-9D48-4BC7-BAA8-92761398497D}"/>
            </c:ext>
          </c:extLst>
        </c:ser>
        <c:ser>
          <c:idx val="1"/>
          <c:order val="1"/>
          <c:tx>
            <c:strRef>
              <c:f>'weoreptc.aspx-2'!$AS$160</c:f>
              <c:strCache>
                <c:ptCount val="1"/>
                <c:pt idx="0">
                  <c:v>China</c:v>
                </c:pt>
              </c:strCache>
            </c:strRef>
          </c:tx>
          <c:spPr>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chemeClr>
              </a:solidFill>
              <a:round/>
            </a:ln>
            <a:effectLst>
              <a:outerShdw blurRad="40000" dist="20000" dir="5400000" rotWithShape="0">
                <a:srgbClr val="000000">
                  <a:alpha val="38000"/>
                </a:srgbClr>
              </a:outerShdw>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'weoreptc.aspx-2'!$AT$158:$AW$158</c:f>
              <c:strCache>
                <c:ptCount val="4"/>
                <c:pt idx="0">
                  <c:v>2003-10</c:v>
                </c:pt>
                <c:pt idx="1">
                  <c:v>2011-17</c:v>
                </c:pt>
                <c:pt idx="2">
                  <c:v>2018 F</c:v>
                </c:pt>
                <c:pt idx="3">
                  <c:v>2019-22 F</c:v>
                </c:pt>
              </c:strCache>
            </c:strRef>
          </c:cat>
          <c:val>
            <c:numRef>
              <c:f>'weoreptc.aspx-2'!$AT$160:$AW$160</c:f>
              <c:numCache>
                <c:formatCode>0.0</c:formatCode>
                <c:ptCount val="4"/>
                <c:pt idx="0">
                  <c:v>10.963249999999999</c:v>
                </c:pt>
                <c:pt idx="1">
                  <c:v>7.552142857142857</c:v>
                </c:pt>
                <c:pt idx="2">
                  <c:v>6.6</c:v>
                </c:pt>
                <c:pt idx="3">
                  <c:v>6.0625</c:v>
                </c:pt>
              </c:numCache>
            </c:numRef>
          </c:val>
          <c:extLst xmlns:c16r2="http://schemas.microsoft.com/office/drawing/2015/06/chart">
            <c:ext xmlns:c16="http://schemas.microsoft.com/office/drawing/2014/chart" uri="{C3380CC4-5D6E-409C-BE32-E72D297353CC}">
              <c16:uniqueId val="{00000001-9D48-4BC7-BAA8-92761398497D}"/>
            </c:ext>
          </c:extLst>
        </c:ser>
        <c:ser>
          <c:idx val="2"/>
          <c:order val="2"/>
          <c:tx>
            <c:strRef>
              <c:f>'weoreptc.aspx-2'!$AS$161</c:f>
              <c:strCache>
                <c:ptCount val="1"/>
                <c:pt idx="0">
                  <c:v>Other EDEs</c:v>
                </c:pt>
              </c:strCache>
            </c:strRef>
          </c:tx>
          <c:spPr>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chemeClr>
              </a:solidFill>
              <a:round/>
            </a:ln>
            <a:effectLst>
              <a:outerShdw blurRad="40000" dist="20000" dir="5400000" rotWithShape="0">
                <a:srgbClr val="000000">
                  <a:alpha val="38000"/>
                </a:srgbClr>
              </a:outerShdw>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'weoreptc.aspx-2'!$AT$158:$AW$158</c:f>
              <c:strCache>
                <c:ptCount val="4"/>
                <c:pt idx="0">
                  <c:v>2003-10</c:v>
                </c:pt>
                <c:pt idx="1">
                  <c:v>2011-17</c:v>
                </c:pt>
                <c:pt idx="2">
                  <c:v>2018 F</c:v>
                </c:pt>
                <c:pt idx="3">
                  <c:v>2019-22 F</c:v>
                </c:pt>
              </c:strCache>
            </c:strRef>
          </c:cat>
          <c:val>
            <c:numRef>
              <c:f>'weoreptc.aspx-2'!$AT$161:$AW$161</c:f>
              <c:numCache>
                <c:formatCode>0.0</c:formatCode>
                <c:ptCount val="4"/>
                <c:pt idx="0">
                  <c:v>5.1805130370396544</c:v>
                </c:pt>
                <c:pt idx="1">
                  <c:v>3.3353115419874997</c:v>
                </c:pt>
                <c:pt idx="2">
                  <c:v>3.3195610165180658</c:v>
                </c:pt>
                <c:pt idx="3">
                  <c:v>3.6047738016107518</c:v>
                </c:pt>
              </c:numCache>
            </c:numRef>
          </c:val>
          <c:extLst xmlns:c16r2="http://schemas.microsoft.com/office/drawing/2015/06/chart">
            <c:ext xmlns:c16="http://schemas.microsoft.com/office/drawing/2014/chart" uri="{C3380CC4-5D6E-409C-BE32-E72D297353CC}">
              <c16:uniqueId val="{00000002-9D48-4BC7-BAA8-92761398497D}"/>
            </c:ext>
          </c:extLst>
        </c:ser>
        <c:dLbls>
          <c:dLblPos val="outEnd"/>
          <c:showLegendKey val="0"/>
          <c:showVal val="1"/>
          <c:showCatName val="0"/>
          <c:showSerName val="0"/>
          <c:showPercent val="0"/>
          <c:showBubbleSize val="0"/>
        </c:dLbls>
        <c:gapWidth val="100"/>
        <c:overlap val="-24"/>
        <c:axId val="188657224"/>
        <c:axId val="187901552"/>
      </c:barChart>
      <c:catAx>
        <c:axId val="188657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50000"/>
                    <a:lumOff val="50000"/>
                  </a:schemeClr>
                </a:solidFill>
                <a:latin typeface="+mn-lt"/>
                <a:ea typeface="+mn-ea"/>
                <a:cs typeface="+mn-cs"/>
              </a:defRPr>
            </a:pPr>
            <a:endParaRPr lang="en-US"/>
          </a:p>
        </c:txPr>
        <c:crossAx val="187901552"/>
        <c:crosses val="autoZero"/>
        <c:auto val="1"/>
        <c:lblAlgn val="ctr"/>
        <c:lblOffset val="100"/>
        <c:noMultiLvlLbl val="0"/>
      </c:catAx>
      <c:valAx>
        <c:axId val="187901552"/>
        <c:scaling>
          <c:orientation val="minMax"/>
        </c:scaling>
        <c:delete val="1"/>
        <c:axPos val="l"/>
        <c:numFmt formatCode="0.0" sourceLinked="1"/>
        <c:majorTickMark val="none"/>
        <c:minorTickMark val="none"/>
        <c:tickLblPos val="nextTo"/>
        <c:crossAx val="188657224"/>
        <c:crosses val="autoZero"/>
        <c:crossBetween val="between"/>
      </c:valAx>
      <c:spPr>
        <a:noFill/>
        <a:ln>
          <a:noFill/>
        </a:ln>
        <a:effectLst/>
      </c:spPr>
    </c:plotArea>
    <c:legend>
      <c:legendPos val="t"/>
      <c:overlay val="1"/>
      <c:spPr>
        <a:noFill/>
        <a:ln>
          <a:noFill/>
        </a:ln>
        <a:effectLst/>
      </c:spPr>
      <c:txPr>
        <a:bodyPr rot="0" spcFirstLastPara="1" vertOverflow="ellipsis" vert="horz" wrap="square" anchor="ctr" anchorCtr="1"/>
        <a:lstStyle/>
        <a:p>
          <a:pPr>
            <a:defRPr sz="1600" b="1" i="0" u="none" strike="noStrike" kern="1200" baseline="0">
              <a:solidFill>
                <a:schemeClr val="tx1">
                  <a:lumMod val="50000"/>
                  <a:lumOff val="50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4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Sheet7!$H$13</c:f>
              <c:strCache>
                <c:ptCount val="1"/>
                <c:pt idx="0">
                  <c:v>WPI</c:v>
                </c:pt>
              </c:strCache>
            </c:strRef>
          </c:tx>
          <c:spPr>
            <a:ln w="31750" cap="rnd">
              <a:solidFill>
                <a:schemeClr val="accent1"/>
              </a:solidFill>
              <a:round/>
            </a:ln>
            <a:effectLst>
              <a:outerShdw blurRad="40000" dist="23000" dir="5400000" rotWithShape="0">
                <a:srgbClr val="000000">
                  <a:alpha val="35000"/>
                </a:srgbClr>
              </a:outerShdw>
            </a:effectLst>
          </c:spPr>
          <c:marker>
            <c:symbol val="none"/>
          </c:marker>
          <c:cat>
            <c:numRef>
              <c:f>Sheet7!$G$14:$G$71</c:f>
              <c:numCache>
                <c:formatCode>mmm\-yy</c:formatCode>
                <c:ptCount val="58"/>
                <c:pt idx="0">
                  <c:v>41365</c:v>
                </c:pt>
                <c:pt idx="1">
                  <c:v>41395</c:v>
                </c:pt>
                <c:pt idx="2">
                  <c:v>41426</c:v>
                </c:pt>
                <c:pt idx="3">
                  <c:v>41456</c:v>
                </c:pt>
                <c:pt idx="4">
                  <c:v>41487</c:v>
                </c:pt>
                <c:pt idx="5">
                  <c:v>41518</c:v>
                </c:pt>
                <c:pt idx="6">
                  <c:v>41548</c:v>
                </c:pt>
                <c:pt idx="7">
                  <c:v>41579</c:v>
                </c:pt>
                <c:pt idx="8">
                  <c:v>41609</c:v>
                </c:pt>
                <c:pt idx="9">
                  <c:v>41640</c:v>
                </c:pt>
                <c:pt idx="10">
                  <c:v>41671</c:v>
                </c:pt>
                <c:pt idx="11">
                  <c:v>41699</c:v>
                </c:pt>
                <c:pt idx="12">
                  <c:v>41730</c:v>
                </c:pt>
                <c:pt idx="13">
                  <c:v>41760</c:v>
                </c:pt>
                <c:pt idx="14">
                  <c:v>41791</c:v>
                </c:pt>
                <c:pt idx="15">
                  <c:v>41821</c:v>
                </c:pt>
                <c:pt idx="16">
                  <c:v>41852</c:v>
                </c:pt>
                <c:pt idx="17">
                  <c:v>41883</c:v>
                </c:pt>
                <c:pt idx="18">
                  <c:v>41913</c:v>
                </c:pt>
                <c:pt idx="19">
                  <c:v>41944</c:v>
                </c:pt>
                <c:pt idx="20">
                  <c:v>41974</c:v>
                </c:pt>
                <c:pt idx="21">
                  <c:v>42005</c:v>
                </c:pt>
                <c:pt idx="22">
                  <c:v>42036</c:v>
                </c:pt>
                <c:pt idx="23">
                  <c:v>42064</c:v>
                </c:pt>
                <c:pt idx="24">
                  <c:v>42095</c:v>
                </c:pt>
                <c:pt idx="25">
                  <c:v>42125</c:v>
                </c:pt>
                <c:pt idx="26">
                  <c:v>42156</c:v>
                </c:pt>
                <c:pt idx="27">
                  <c:v>42186</c:v>
                </c:pt>
                <c:pt idx="28">
                  <c:v>42217</c:v>
                </c:pt>
                <c:pt idx="29">
                  <c:v>42248</c:v>
                </c:pt>
                <c:pt idx="30">
                  <c:v>42278</c:v>
                </c:pt>
                <c:pt idx="31">
                  <c:v>42309</c:v>
                </c:pt>
                <c:pt idx="32">
                  <c:v>42339</c:v>
                </c:pt>
                <c:pt idx="33">
                  <c:v>42370</c:v>
                </c:pt>
                <c:pt idx="34">
                  <c:v>42401</c:v>
                </c:pt>
                <c:pt idx="35">
                  <c:v>42430</c:v>
                </c:pt>
                <c:pt idx="36">
                  <c:v>42461</c:v>
                </c:pt>
                <c:pt idx="37">
                  <c:v>42491</c:v>
                </c:pt>
                <c:pt idx="38">
                  <c:v>42522</c:v>
                </c:pt>
                <c:pt idx="39">
                  <c:v>42552</c:v>
                </c:pt>
                <c:pt idx="40">
                  <c:v>42583</c:v>
                </c:pt>
                <c:pt idx="41">
                  <c:v>42614</c:v>
                </c:pt>
                <c:pt idx="42">
                  <c:v>42644</c:v>
                </c:pt>
                <c:pt idx="43">
                  <c:v>42675</c:v>
                </c:pt>
                <c:pt idx="44">
                  <c:v>42705</c:v>
                </c:pt>
                <c:pt idx="45">
                  <c:v>42736</c:v>
                </c:pt>
                <c:pt idx="46">
                  <c:v>42767</c:v>
                </c:pt>
                <c:pt idx="47">
                  <c:v>42795</c:v>
                </c:pt>
                <c:pt idx="48">
                  <c:v>42826</c:v>
                </c:pt>
                <c:pt idx="49">
                  <c:v>42856</c:v>
                </c:pt>
                <c:pt idx="50">
                  <c:v>42887</c:v>
                </c:pt>
                <c:pt idx="51">
                  <c:v>42917</c:v>
                </c:pt>
                <c:pt idx="52">
                  <c:v>42948</c:v>
                </c:pt>
                <c:pt idx="53">
                  <c:v>42979</c:v>
                </c:pt>
                <c:pt idx="54">
                  <c:v>43009</c:v>
                </c:pt>
                <c:pt idx="55">
                  <c:v>43040</c:v>
                </c:pt>
                <c:pt idx="56">
                  <c:v>43070</c:v>
                </c:pt>
                <c:pt idx="57">
                  <c:v>43101</c:v>
                </c:pt>
              </c:numCache>
            </c:numRef>
          </c:cat>
          <c:val>
            <c:numRef>
              <c:f>Sheet7!$H$14:$H$71</c:f>
              <c:numCache>
                <c:formatCode>0.0</c:formatCode>
                <c:ptCount val="58"/>
                <c:pt idx="0">
                  <c:v>3.7249283667621702</c:v>
                </c:pt>
                <c:pt idx="1">
                  <c:v>3.1339031339031376</c:v>
                </c:pt>
                <c:pt idx="2">
                  <c:v>4.5584045584045496</c:v>
                </c:pt>
                <c:pt idx="3">
                  <c:v>4.7080979284369162</c:v>
                </c:pt>
                <c:pt idx="4">
                  <c:v>5.6127221702525709</c:v>
                </c:pt>
                <c:pt idx="5">
                  <c:v>6.2267657992565173</c:v>
                </c:pt>
                <c:pt idx="6">
                  <c:v>6.7039106145251326</c:v>
                </c:pt>
                <c:pt idx="7">
                  <c:v>6.5237651444548073</c:v>
                </c:pt>
                <c:pt idx="8">
                  <c:v>5.8823529411764719</c:v>
                </c:pt>
                <c:pt idx="9">
                  <c:v>5.1851851851851816</c:v>
                </c:pt>
                <c:pt idx="10">
                  <c:v>4.7970479704796842</c:v>
                </c:pt>
                <c:pt idx="11">
                  <c:v>5.2486187845303789</c:v>
                </c:pt>
                <c:pt idx="12">
                  <c:v>5.0644567219152892</c:v>
                </c:pt>
                <c:pt idx="13">
                  <c:v>5.7090239410681365</c:v>
                </c:pt>
                <c:pt idx="14">
                  <c:v>4.6321525885558712</c:v>
                </c:pt>
                <c:pt idx="15">
                  <c:v>4.9460431654676285</c:v>
                </c:pt>
                <c:pt idx="16">
                  <c:v>3.8086802480070903</c:v>
                </c:pt>
                <c:pt idx="17">
                  <c:v>1.8372703412073532</c:v>
                </c:pt>
                <c:pt idx="18">
                  <c:v>0.87260034904013128</c:v>
                </c:pt>
                <c:pt idx="19">
                  <c:v>-0.17497812773403787</c:v>
                </c:pt>
                <c:pt idx="20">
                  <c:v>-1.1463844797178213</c:v>
                </c:pt>
                <c:pt idx="21">
                  <c:v>-2.4647887323943629</c:v>
                </c:pt>
                <c:pt idx="22">
                  <c:v>-3.5211267605633756</c:v>
                </c:pt>
                <c:pt idx="23">
                  <c:v>-3.8495188101487221</c:v>
                </c:pt>
                <c:pt idx="24">
                  <c:v>-3.4180543382997253</c:v>
                </c:pt>
                <c:pt idx="25">
                  <c:v>-2.9616724738675937</c:v>
                </c:pt>
                <c:pt idx="26">
                  <c:v>-2.9513888888888951</c:v>
                </c:pt>
                <c:pt idx="27">
                  <c:v>-4.7986289631533952</c:v>
                </c:pt>
                <c:pt idx="28">
                  <c:v>-6.1433447098976135</c:v>
                </c:pt>
                <c:pt idx="29">
                  <c:v>-5.5841924398625453</c:v>
                </c:pt>
                <c:pt idx="30">
                  <c:v>-4.7577854671280289</c:v>
                </c:pt>
                <c:pt idx="31">
                  <c:v>-3.6809815950920144</c:v>
                </c:pt>
                <c:pt idx="32">
                  <c:v>-2.4085637823371919</c:v>
                </c:pt>
                <c:pt idx="33">
                  <c:v>-2.5270758122743708</c:v>
                </c:pt>
                <c:pt idx="34">
                  <c:v>-2.2810218978102204</c:v>
                </c:pt>
                <c:pt idx="35">
                  <c:v>-2.0018198362147466</c:v>
                </c:pt>
                <c:pt idx="36">
                  <c:v>-1.0889292196007316</c:v>
                </c:pt>
                <c:pt idx="37">
                  <c:v>-0.89766606822262451</c:v>
                </c:pt>
                <c:pt idx="38">
                  <c:v>-8.944543828264262E-2</c:v>
                </c:pt>
                <c:pt idx="39">
                  <c:v>0.63006300630064072</c:v>
                </c:pt>
                <c:pt idx="40">
                  <c:v>1.0909090909090979</c:v>
                </c:pt>
                <c:pt idx="41">
                  <c:v>1.364877161055511</c:v>
                </c:pt>
                <c:pt idx="42">
                  <c:v>1.2715712988192518</c:v>
                </c:pt>
                <c:pt idx="43">
                  <c:v>1.8198362147406666</c:v>
                </c:pt>
                <c:pt idx="44">
                  <c:v>2.1023765996343702</c:v>
                </c:pt>
                <c:pt idx="45">
                  <c:v>4.2592592592592515</c:v>
                </c:pt>
                <c:pt idx="46">
                  <c:v>5.5088702147525703</c:v>
                </c:pt>
                <c:pt idx="47">
                  <c:v>5.1067780872794843</c:v>
                </c:pt>
                <c:pt idx="48">
                  <c:v>3.8532110091743066</c:v>
                </c:pt>
                <c:pt idx="49">
                  <c:v>2.2644927536231929</c:v>
                </c:pt>
                <c:pt idx="50">
                  <c:v>0.89525514771708892</c:v>
                </c:pt>
                <c:pt idx="51">
                  <c:v>1.878354203935606</c:v>
                </c:pt>
                <c:pt idx="52">
                  <c:v>3.2374100719424481</c:v>
                </c:pt>
                <c:pt idx="53">
                  <c:v>3.1418312387791802</c:v>
                </c:pt>
                <c:pt idx="54">
                  <c:v>3.6771300448430466</c:v>
                </c:pt>
                <c:pt idx="55">
                  <c:v>4.0214477211796273</c:v>
                </c:pt>
                <c:pt idx="56">
                  <c:v>3.5810205908684001</c:v>
                </c:pt>
                <c:pt idx="57">
                  <c:v>2.8419182948490329</c:v>
                </c:pt>
              </c:numCache>
            </c:numRef>
          </c:val>
          <c:smooth val="1"/>
          <c:extLst xmlns:c16r2="http://schemas.microsoft.com/office/drawing/2015/06/chart">
            <c:ext xmlns:c16="http://schemas.microsoft.com/office/drawing/2014/chart" uri="{C3380CC4-5D6E-409C-BE32-E72D297353CC}">
              <c16:uniqueId val="{00000000-1F87-4231-A342-AEDC832FAF9A}"/>
            </c:ext>
          </c:extLst>
        </c:ser>
        <c:ser>
          <c:idx val="1"/>
          <c:order val="1"/>
          <c:tx>
            <c:strRef>
              <c:f>Sheet7!$I$13</c:f>
              <c:strCache>
                <c:ptCount val="1"/>
                <c:pt idx="0">
                  <c:v>CPI</c:v>
                </c:pt>
              </c:strCache>
            </c:strRef>
          </c:tx>
          <c:spPr>
            <a:ln w="31750" cap="rnd">
              <a:solidFill>
                <a:schemeClr val="accent2"/>
              </a:solidFill>
              <a:round/>
            </a:ln>
            <a:effectLst>
              <a:outerShdw blurRad="40000" dist="23000" dir="5400000" rotWithShape="0">
                <a:srgbClr val="000000">
                  <a:alpha val="35000"/>
                </a:srgbClr>
              </a:outerShdw>
            </a:effectLst>
          </c:spPr>
          <c:marker>
            <c:symbol val="none"/>
          </c:marker>
          <c:cat>
            <c:numRef>
              <c:f>Sheet7!$G$14:$G$71</c:f>
              <c:numCache>
                <c:formatCode>mmm\-yy</c:formatCode>
                <c:ptCount val="58"/>
                <c:pt idx="0">
                  <c:v>41365</c:v>
                </c:pt>
                <c:pt idx="1">
                  <c:v>41395</c:v>
                </c:pt>
                <c:pt idx="2">
                  <c:v>41426</c:v>
                </c:pt>
                <c:pt idx="3">
                  <c:v>41456</c:v>
                </c:pt>
                <c:pt idx="4">
                  <c:v>41487</c:v>
                </c:pt>
                <c:pt idx="5">
                  <c:v>41518</c:v>
                </c:pt>
                <c:pt idx="6">
                  <c:v>41548</c:v>
                </c:pt>
                <c:pt idx="7">
                  <c:v>41579</c:v>
                </c:pt>
                <c:pt idx="8">
                  <c:v>41609</c:v>
                </c:pt>
                <c:pt idx="9">
                  <c:v>41640</c:v>
                </c:pt>
                <c:pt idx="10">
                  <c:v>41671</c:v>
                </c:pt>
                <c:pt idx="11">
                  <c:v>41699</c:v>
                </c:pt>
                <c:pt idx="12">
                  <c:v>41730</c:v>
                </c:pt>
                <c:pt idx="13">
                  <c:v>41760</c:v>
                </c:pt>
                <c:pt idx="14">
                  <c:v>41791</c:v>
                </c:pt>
                <c:pt idx="15">
                  <c:v>41821</c:v>
                </c:pt>
                <c:pt idx="16">
                  <c:v>41852</c:v>
                </c:pt>
                <c:pt idx="17">
                  <c:v>41883</c:v>
                </c:pt>
                <c:pt idx="18">
                  <c:v>41913</c:v>
                </c:pt>
                <c:pt idx="19">
                  <c:v>41944</c:v>
                </c:pt>
                <c:pt idx="20">
                  <c:v>41974</c:v>
                </c:pt>
                <c:pt idx="21">
                  <c:v>42005</c:v>
                </c:pt>
                <c:pt idx="22">
                  <c:v>42036</c:v>
                </c:pt>
                <c:pt idx="23">
                  <c:v>42064</c:v>
                </c:pt>
                <c:pt idx="24">
                  <c:v>42095</c:v>
                </c:pt>
                <c:pt idx="25">
                  <c:v>42125</c:v>
                </c:pt>
                <c:pt idx="26">
                  <c:v>42156</c:v>
                </c:pt>
                <c:pt idx="27">
                  <c:v>42186</c:v>
                </c:pt>
                <c:pt idx="28">
                  <c:v>42217</c:v>
                </c:pt>
                <c:pt idx="29">
                  <c:v>42248</c:v>
                </c:pt>
                <c:pt idx="30">
                  <c:v>42278</c:v>
                </c:pt>
                <c:pt idx="31">
                  <c:v>42309</c:v>
                </c:pt>
                <c:pt idx="32">
                  <c:v>42339</c:v>
                </c:pt>
                <c:pt idx="33">
                  <c:v>42370</c:v>
                </c:pt>
                <c:pt idx="34">
                  <c:v>42401</c:v>
                </c:pt>
                <c:pt idx="35">
                  <c:v>42430</c:v>
                </c:pt>
                <c:pt idx="36">
                  <c:v>42461</c:v>
                </c:pt>
                <c:pt idx="37">
                  <c:v>42491</c:v>
                </c:pt>
                <c:pt idx="38">
                  <c:v>42522</c:v>
                </c:pt>
                <c:pt idx="39">
                  <c:v>42552</c:v>
                </c:pt>
                <c:pt idx="40">
                  <c:v>42583</c:v>
                </c:pt>
                <c:pt idx="41">
                  <c:v>42614</c:v>
                </c:pt>
                <c:pt idx="42">
                  <c:v>42644</c:v>
                </c:pt>
                <c:pt idx="43">
                  <c:v>42675</c:v>
                </c:pt>
                <c:pt idx="44">
                  <c:v>42705</c:v>
                </c:pt>
                <c:pt idx="45">
                  <c:v>42736</c:v>
                </c:pt>
                <c:pt idx="46">
                  <c:v>42767</c:v>
                </c:pt>
                <c:pt idx="47">
                  <c:v>42795</c:v>
                </c:pt>
                <c:pt idx="48">
                  <c:v>42826</c:v>
                </c:pt>
                <c:pt idx="49">
                  <c:v>42856</c:v>
                </c:pt>
                <c:pt idx="50">
                  <c:v>42887</c:v>
                </c:pt>
                <c:pt idx="51">
                  <c:v>42917</c:v>
                </c:pt>
                <c:pt idx="52">
                  <c:v>42948</c:v>
                </c:pt>
                <c:pt idx="53">
                  <c:v>42979</c:v>
                </c:pt>
                <c:pt idx="54">
                  <c:v>43009</c:v>
                </c:pt>
                <c:pt idx="55">
                  <c:v>43040</c:v>
                </c:pt>
                <c:pt idx="56">
                  <c:v>43070</c:v>
                </c:pt>
                <c:pt idx="57">
                  <c:v>43101</c:v>
                </c:pt>
              </c:numCache>
            </c:numRef>
          </c:cat>
          <c:val>
            <c:numRef>
              <c:f>Sheet7!$I$14:$I$71</c:f>
              <c:numCache>
                <c:formatCode>0.0</c:formatCode>
                <c:ptCount val="58"/>
                <c:pt idx="0">
                  <c:v>8.4867075664621705</c:v>
                </c:pt>
                <c:pt idx="1">
                  <c:v>8.417849898580144</c:v>
                </c:pt>
                <c:pt idx="2">
                  <c:v>9.5190380761523095</c:v>
                </c:pt>
                <c:pt idx="3">
                  <c:v>9.792284866468858</c:v>
                </c:pt>
                <c:pt idx="4">
                  <c:v>9.980430528375738</c:v>
                </c:pt>
                <c:pt idx="5">
                  <c:v>10.495626822157433</c:v>
                </c:pt>
                <c:pt idx="6">
                  <c:v>10.810810810810811</c:v>
                </c:pt>
                <c:pt idx="7">
                  <c:v>11.505273250239689</c:v>
                </c:pt>
                <c:pt idx="8">
                  <c:v>9.46462715105163</c:v>
                </c:pt>
                <c:pt idx="9">
                  <c:v>8.604206500956014</c:v>
                </c:pt>
                <c:pt idx="10">
                  <c:v>7.882241215574548</c:v>
                </c:pt>
                <c:pt idx="11">
                  <c:v>8.2464454976303401</c:v>
                </c:pt>
                <c:pt idx="12">
                  <c:v>8.4825636192271467</c:v>
                </c:pt>
                <c:pt idx="13">
                  <c:v>8.3255378858746454</c:v>
                </c:pt>
                <c:pt idx="14">
                  <c:v>6.7703568161024741</c:v>
                </c:pt>
                <c:pt idx="15">
                  <c:v>7.3873873873874008</c:v>
                </c:pt>
                <c:pt idx="16">
                  <c:v>7.0284697508896654</c:v>
                </c:pt>
                <c:pt idx="17">
                  <c:v>5.6288478452066748</c:v>
                </c:pt>
                <c:pt idx="18">
                  <c:v>4.6167247386759591</c:v>
                </c:pt>
                <c:pt idx="19">
                  <c:v>3.2674118658641449</c:v>
                </c:pt>
                <c:pt idx="20">
                  <c:v>4.2794759825327544</c:v>
                </c:pt>
                <c:pt idx="21">
                  <c:v>5.1936619718309984</c:v>
                </c:pt>
                <c:pt idx="22">
                  <c:v>5.3697183098591728</c:v>
                </c:pt>
                <c:pt idx="23">
                  <c:v>5.2539404553415103</c:v>
                </c:pt>
                <c:pt idx="24">
                  <c:v>4.8653344917463093</c:v>
                </c:pt>
                <c:pt idx="25">
                  <c:v>5.0086355785837533</c:v>
                </c:pt>
                <c:pt idx="26">
                  <c:v>5.3984575835475557</c:v>
                </c:pt>
                <c:pt idx="27">
                  <c:v>3.691275167785224</c:v>
                </c:pt>
                <c:pt idx="28">
                  <c:v>3.7406483790523692</c:v>
                </c:pt>
                <c:pt idx="29">
                  <c:v>4.4129891756869322</c:v>
                </c:pt>
                <c:pt idx="30">
                  <c:v>4.995836802664444</c:v>
                </c:pt>
                <c:pt idx="31">
                  <c:v>5.4121565362198254</c:v>
                </c:pt>
                <c:pt idx="32">
                  <c:v>5.6113902847571007</c:v>
                </c:pt>
                <c:pt idx="33">
                  <c:v>5.6903765690376584</c:v>
                </c:pt>
                <c:pt idx="34">
                  <c:v>5.2631578947368363</c:v>
                </c:pt>
                <c:pt idx="35">
                  <c:v>4.8252911813643884</c:v>
                </c:pt>
                <c:pt idx="36">
                  <c:v>5.468102734051361</c:v>
                </c:pt>
                <c:pt idx="37">
                  <c:v>5.7565789473684292</c:v>
                </c:pt>
                <c:pt idx="38">
                  <c:v>5.7723577235772261</c:v>
                </c:pt>
                <c:pt idx="39">
                  <c:v>6.0679611650485521</c:v>
                </c:pt>
                <c:pt idx="40">
                  <c:v>5.0480769230769162</c:v>
                </c:pt>
                <c:pt idx="41">
                  <c:v>4.3859649122806932</c:v>
                </c:pt>
                <c:pt idx="42">
                  <c:v>4.2030134813640041</c:v>
                </c:pt>
                <c:pt idx="43">
                  <c:v>3.6334913112164191</c:v>
                </c:pt>
                <c:pt idx="44">
                  <c:v>3.4099920697858943</c:v>
                </c:pt>
                <c:pt idx="45">
                  <c:v>3.1670625494853555</c:v>
                </c:pt>
                <c:pt idx="46">
                  <c:v>3.6507936507936378</c:v>
                </c:pt>
                <c:pt idx="47">
                  <c:v>3.8888888888888973</c:v>
                </c:pt>
                <c:pt idx="48">
                  <c:v>2.9850746268656803</c:v>
                </c:pt>
                <c:pt idx="49">
                  <c:v>2.1772939346812015</c:v>
                </c:pt>
                <c:pt idx="50">
                  <c:v>1.4604150653343639</c:v>
                </c:pt>
                <c:pt idx="51">
                  <c:v>2.3646071700991644</c:v>
                </c:pt>
                <c:pt idx="52">
                  <c:v>3.2799389778794819</c:v>
                </c:pt>
                <c:pt idx="53">
                  <c:v>3.2849503437738514</c:v>
                </c:pt>
                <c:pt idx="54">
                  <c:v>3.5768645357686424</c:v>
                </c:pt>
                <c:pt idx="55">
                  <c:v>4.8780487804878092</c:v>
                </c:pt>
                <c:pt idx="56">
                  <c:v>5.2147239263803602</c:v>
                </c:pt>
                <c:pt idx="57">
                  <c:v>5.0652340752110447</c:v>
                </c:pt>
              </c:numCache>
            </c:numRef>
          </c:val>
          <c:smooth val="1"/>
          <c:extLst xmlns:c16r2="http://schemas.microsoft.com/office/drawing/2015/06/chart">
            <c:ext xmlns:c16="http://schemas.microsoft.com/office/drawing/2014/chart" uri="{C3380CC4-5D6E-409C-BE32-E72D297353CC}">
              <c16:uniqueId val="{00000001-1F87-4231-A342-AEDC832FAF9A}"/>
            </c:ext>
          </c:extLst>
        </c:ser>
        <c:ser>
          <c:idx val="2"/>
          <c:order val="2"/>
          <c:tx>
            <c:strRef>
              <c:f>Sheet7!$J$13</c:f>
              <c:strCache>
                <c:ptCount val="1"/>
                <c:pt idx="0">
                  <c:v>target</c:v>
                </c:pt>
              </c:strCache>
            </c:strRef>
          </c:tx>
          <c:spPr>
            <a:ln w="31750" cap="rnd">
              <a:solidFill>
                <a:srgbClr val="C00000"/>
              </a:solidFill>
              <a:prstDash val="sysDot"/>
              <a:round/>
            </a:ln>
            <a:effectLst>
              <a:outerShdw blurRad="40000" dist="23000" dir="5400000" rotWithShape="0">
                <a:srgbClr val="000000">
                  <a:alpha val="35000"/>
                </a:srgbClr>
              </a:outerShdw>
            </a:effectLst>
          </c:spPr>
          <c:marker>
            <c:symbol val="none"/>
          </c:marker>
          <c:cat>
            <c:numRef>
              <c:f>Sheet7!$G$14:$G$71</c:f>
              <c:numCache>
                <c:formatCode>mmm\-yy</c:formatCode>
                <c:ptCount val="58"/>
                <c:pt idx="0">
                  <c:v>41365</c:v>
                </c:pt>
                <c:pt idx="1">
                  <c:v>41395</c:v>
                </c:pt>
                <c:pt idx="2">
                  <c:v>41426</c:v>
                </c:pt>
                <c:pt idx="3">
                  <c:v>41456</c:v>
                </c:pt>
                <c:pt idx="4">
                  <c:v>41487</c:v>
                </c:pt>
                <c:pt idx="5">
                  <c:v>41518</c:v>
                </c:pt>
                <c:pt idx="6">
                  <c:v>41548</c:v>
                </c:pt>
                <c:pt idx="7">
                  <c:v>41579</c:v>
                </c:pt>
                <c:pt idx="8">
                  <c:v>41609</c:v>
                </c:pt>
                <c:pt idx="9">
                  <c:v>41640</c:v>
                </c:pt>
                <c:pt idx="10">
                  <c:v>41671</c:v>
                </c:pt>
                <c:pt idx="11">
                  <c:v>41699</c:v>
                </c:pt>
                <c:pt idx="12">
                  <c:v>41730</c:v>
                </c:pt>
                <c:pt idx="13">
                  <c:v>41760</c:v>
                </c:pt>
                <c:pt idx="14">
                  <c:v>41791</c:v>
                </c:pt>
                <c:pt idx="15">
                  <c:v>41821</c:v>
                </c:pt>
                <c:pt idx="16">
                  <c:v>41852</c:v>
                </c:pt>
                <c:pt idx="17">
                  <c:v>41883</c:v>
                </c:pt>
                <c:pt idx="18">
                  <c:v>41913</c:v>
                </c:pt>
                <c:pt idx="19">
                  <c:v>41944</c:v>
                </c:pt>
                <c:pt idx="20">
                  <c:v>41974</c:v>
                </c:pt>
                <c:pt idx="21">
                  <c:v>42005</c:v>
                </c:pt>
                <c:pt idx="22">
                  <c:v>42036</c:v>
                </c:pt>
                <c:pt idx="23">
                  <c:v>42064</c:v>
                </c:pt>
                <c:pt idx="24">
                  <c:v>42095</c:v>
                </c:pt>
                <c:pt idx="25">
                  <c:v>42125</c:v>
                </c:pt>
                <c:pt idx="26">
                  <c:v>42156</c:v>
                </c:pt>
                <c:pt idx="27">
                  <c:v>42186</c:v>
                </c:pt>
                <c:pt idx="28">
                  <c:v>42217</c:v>
                </c:pt>
                <c:pt idx="29">
                  <c:v>42248</c:v>
                </c:pt>
                <c:pt idx="30">
                  <c:v>42278</c:v>
                </c:pt>
                <c:pt idx="31">
                  <c:v>42309</c:v>
                </c:pt>
                <c:pt idx="32">
                  <c:v>42339</c:v>
                </c:pt>
                <c:pt idx="33">
                  <c:v>42370</c:v>
                </c:pt>
                <c:pt idx="34">
                  <c:v>42401</c:v>
                </c:pt>
                <c:pt idx="35">
                  <c:v>42430</c:v>
                </c:pt>
                <c:pt idx="36">
                  <c:v>42461</c:v>
                </c:pt>
                <c:pt idx="37">
                  <c:v>42491</c:v>
                </c:pt>
                <c:pt idx="38">
                  <c:v>42522</c:v>
                </c:pt>
                <c:pt idx="39">
                  <c:v>42552</c:v>
                </c:pt>
                <c:pt idx="40">
                  <c:v>42583</c:v>
                </c:pt>
                <c:pt idx="41">
                  <c:v>42614</c:v>
                </c:pt>
                <c:pt idx="42">
                  <c:v>42644</c:v>
                </c:pt>
                <c:pt idx="43">
                  <c:v>42675</c:v>
                </c:pt>
                <c:pt idx="44">
                  <c:v>42705</c:v>
                </c:pt>
                <c:pt idx="45">
                  <c:v>42736</c:v>
                </c:pt>
                <c:pt idx="46">
                  <c:v>42767</c:v>
                </c:pt>
                <c:pt idx="47">
                  <c:v>42795</c:v>
                </c:pt>
                <c:pt idx="48">
                  <c:v>42826</c:v>
                </c:pt>
                <c:pt idx="49">
                  <c:v>42856</c:v>
                </c:pt>
                <c:pt idx="50">
                  <c:v>42887</c:v>
                </c:pt>
                <c:pt idx="51">
                  <c:v>42917</c:v>
                </c:pt>
                <c:pt idx="52">
                  <c:v>42948</c:v>
                </c:pt>
                <c:pt idx="53">
                  <c:v>42979</c:v>
                </c:pt>
                <c:pt idx="54">
                  <c:v>43009</c:v>
                </c:pt>
                <c:pt idx="55">
                  <c:v>43040</c:v>
                </c:pt>
                <c:pt idx="56">
                  <c:v>43070</c:v>
                </c:pt>
                <c:pt idx="57">
                  <c:v>43101</c:v>
                </c:pt>
              </c:numCache>
            </c:numRef>
          </c:cat>
          <c:val>
            <c:numRef>
              <c:f>Sheet7!$J$14:$J$71</c:f>
              <c:numCache>
                <c:formatCode>General</c:formatCode>
                <c:ptCount val="58"/>
                <c:pt idx="0">
                  <c:v>4</c:v>
                </c:pt>
                <c:pt idx="1">
                  <c:v>4</c:v>
                </c:pt>
                <c:pt idx="2">
                  <c:v>4</c:v>
                </c:pt>
                <c:pt idx="3">
                  <c:v>4</c:v>
                </c:pt>
                <c:pt idx="4">
                  <c:v>4</c:v>
                </c:pt>
                <c:pt idx="5">
                  <c:v>4</c:v>
                </c:pt>
                <c:pt idx="6">
                  <c:v>4</c:v>
                </c:pt>
                <c:pt idx="7">
                  <c:v>4</c:v>
                </c:pt>
                <c:pt idx="8">
                  <c:v>4</c:v>
                </c:pt>
                <c:pt idx="9">
                  <c:v>4</c:v>
                </c:pt>
                <c:pt idx="10">
                  <c:v>4</c:v>
                </c:pt>
                <c:pt idx="11">
                  <c:v>4</c:v>
                </c:pt>
                <c:pt idx="12">
                  <c:v>4</c:v>
                </c:pt>
                <c:pt idx="13">
                  <c:v>4</c:v>
                </c:pt>
                <c:pt idx="14">
                  <c:v>4</c:v>
                </c:pt>
                <c:pt idx="15">
                  <c:v>4</c:v>
                </c:pt>
                <c:pt idx="16">
                  <c:v>4</c:v>
                </c:pt>
                <c:pt idx="17">
                  <c:v>4</c:v>
                </c:pt>
                <c:pt idx="18">
                  <c:v>4</c:v>
                </c:pt>
                <c:pt idx="19">
                  <c:v>4</c:v>
                </c:pt>
                <c:pt idx="20">
                  <c:v>4</c:v>
                </c:pt>
                <c:pt idx="21">
                  <c:v>4</c:v>
                </c:pt>
                <c:pt idx="22">
                  <c:v>4</c:v>
                </c:pt>
                <c:pt idx="23">
                  <c:v>4</c:v>
                </c:pt>
                <c:pt idx="24">
                  <c:v>4</c:v>
                </c:pt>
                <c:pt idx="25">
                  <c:v>4</c:v>
                </c:pt>
                <c:pt idx="26">
                  <c:v>4</c:v>
                </c:pt>
                <c:pt idx="27">
                  <c:v>4</c:v>
                </c:pt>
                <c:pt idx="28">
                  <c:v>4</c:v>
                </c:pt>
                <c:pt idx="29">
                  <c:v>4</c:v>
                </c:pt>
                <c:pt idx="30">
                  <c:v>4</c:v>
                </c:pt>
                <c:pt idx="31">
                  <c:v>4</c:v>
                </c:pt>
                <c:pt idx="32">
                  <c:v>4</c:v>
                </c:pt>
                <c:pt idx="33">
                  <c:v>4</c:v>
                </c:pt>
                <c:pt idx="34">
                  <c:v>4</c:v>
                </c:pt>
                <c:pt idx="35">
                  <c:v>4</c:v>
                </c:pt>
                <c:pt idx="36">
                  <c:v>4</c:v>
                </c:pt>
                <c:pt idx="37">
                  <c:v>4</c:v>
                </c:pt>
                <c:pt idx="38">
                  <c:v>4</c:v>
                </c:pt>
                <c:pt idx="39">
                  <c:v>4</c:v>
                </c:pt>
                <c:pt idx="40">
                  <c:v>4</c:v>
                </c:pt>
                <c:pt idx="41">
                  <c:v>4</c:v>
                </c:pt>
                <c:pt idx="42">
                  <c:v>4</c:v>
                </c:pt>
                <c:pt idx="43">
                  <c:v>4</c:v>
                </c:pt>
                <c:pt idx="44">
                  <c:v>4</c:v>
                </c:pt>
                <c:pt idx="45">
                  <c:v>4</c:v>
                </c:pt>
                <c:pt idx="46">
                  <c:v>4</c:v>
                </c:pt>
                <c:pt idx="47">
                  <c:v>4</c:v>
                </c:pt>
                <c:pt idx="48">
                  <c:v>4</c:v>
                </c:pt>
                <c:pt idx="49">
                  <c:v>4</c:v>
                </c:pt>
                <c:pt idx="50">
                  <c:v>4</c:v>
                </c:pt>
                <c:pt idx="51">
                  <c:v>4</c:v>
                </c:pt>
                <c:pt idx="52">
                  <c:v>4</c:v>
                </c:pt>
                <c:pt idx="53">
                  <c:v>4</c:v>
                </c:pt>
                <c:pt idx="54">
                  <c:v>4</c:v>
                </c:pt>
                <c:pt idx="55">
                  <c:v>4</c:v>
                </c:pt>
                <c:pt idx="56">
                  <c:v>4</c:v>
                </c:pt>
                <c:pt idx="57">
                  <c:v>4</c:v>
                </c:pt>
              </c:numCache>
            </c:numRef>
          </c:val>
          <c:smooth val="0"/>
          <c:extLst xmlns:c16r2="http://schemas.microsoft.com/office/drawing/2015/06/chart">
            <c:ext xmlns:c16="http://schemas.microsoft.com/office/drawing/2014/chart" uri="{C3380CC4-5D6E-409C-BE32-E72D297353CC}">
              <c16:uniqueId val="{00000002-1F87-4231-A342-AEDC832FAF9A}"/>
            </c:ext>
          </c:extLst>
        </c:ser>
        <c:dLbls>
          <c:showLegendKey val="0"/>
          <c:showVal val="0"/>
          <c:showCatName val="0"/>
          <c:showSerName val="0"/>
          <c:showPercent val="0"/>
          <c:showBubbleSize val="0"/>
        </c:dLbls>
        <c:smooth val="0"/>
        <c:axId val="187922800"/>
        <c:axId val="187923184"/>
      </c:lineChart>
      <c:dateAx>
        <c:axId val="187922800"/>
        <c:scaling>
          <c:orientation val="minMax"/>
        </c:scaling>
        <c:delete val="0"/>
        <c:axPos val="b"/>
        <c:numFmt formatCode="mmm\-yy" sourceLinked="1"/>
        <c:majorTickMark val="out"/>
        <c:minorTickMark val="none"/>
        <c:tickLblPos val="low"/>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crossAx val="187923184"/>
        <c:crosses val="autoZero"/>
        <c:auto val="1"/>
        <c:lblOffset val="100"/>
        <c:baseTimeUnit val="months"/>
        <c:majorUnit val="3"/>
        <c:majorTimeUnit val="months"/>
      </c:dateAx>
      <c:valAx>
        <c:axId val="187923184"/>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crossAx val="187922800"/>
        <c:crosses val="autoZero"/>
        <c:crossBetween val="between"/>
      </c:valAx>
      <c:spPr>
        <a:noFill/>
        <a:ln>
          <a:noFill/>
        </a:ln>
        <a:effectLst/>
      </c:spPr>
    </c:plotArea>
    <c:legend>
      <c:legendPos val="t"/>
      <c:legendEntry>
        <c:idx val="2"/>
        <c:delete val="1"/>
      </c:legendEntry>
      <c:layout>
        <c:manualLayout>
          <c:xMode val="edge"/>
          <c:yMode val="edge"/>
          <c:x val="0.38910368628124858"/>
          <c:y val="2.8342462753735899E-2"/>
          <c:w val="0.21876159756753885"/>
          <c:h val="6.0291912009776689E-2"/>
        </c:manualLayout>
      </c:layout>
      <c:overlay val="1"/>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4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782296219960232E-2"/>
          <c:y val="8.8665003043984295E-2"/>
          <c:w val="0.91480735856935436"/>
          <c:h val="0.78992750599759876"/>
        </c:manualLayout>
      </c:layout>
      <c:lineChart>
        <c:grouping val="standard"/>
        <c:varyColors val="0"/>
        <c:ser>
          <c:idx val="0"/>
          <c:order val="0"/>
          <c:tx>
            <c:strRef>
              <c:f>Sheet4!$G$1</c:f>
              <c:strCache>
                <c:ptCount val="1"/>
                <c:pt idx="0">
                  <c:v>Real</c:v>
                </c:pt>
              </c:strCache>
            </c:strRef>
          </c:tx>
          <c:spPr>
            <a:ln w="31750" cap="rnd">
              <a:solidFill>
                <a:schemeClr val="accent1"/>
              </a:solidFill>
              <a:round/>
            </a:ln>
            <a:effectLst>
              <a:outerShdw blurRad="40000" dist="23000" dir="5400000" rotWithShape="0">
                <a:srgbClr val="000000">
                  <a:alpha val="35000"/>
                </a:srgbClr>
              </a:outerShdw>
            </a:effectLst>
          </c:spPr>
          <c:marker>
            <c:symbol val="none"/>
          </c:marker>
          <c:cat>
            <c:numRef>
              <c:f>Sheet4!$F$5:$F$50</c:f>
              <c:numCache>
                <c:formatCode>mmm\-yy</c:formatCode>
                <c:ptCount val="46"/>
                <c:pt idx="0">
                  <c:v>41759</c:v>
                </c:pt>
                <c:pt idx="1">
                  <c:v>41790</c:v>
                </c:pt>
                <c:pt idx="2">
                  <c:v>41820</c:v>
                </c:pt>
                <c:pt idx="3">
                  <c:v>41851</c:v>
                </c:pt>
                <c:pt idx="4">
                  <c:v>41882</c:v>
                </c:pt>
                <c:pt idx="5">
                  <c:v>41912</c:v>
                </c:pt>
                <c:pt idx="6">
                  <c:v>41943</c:v>
                </c:pt>
                <c:pt idx="7">
                  <c:v>41973</c:v>
                </c:pt>
                <c:pt idx="8">
                  <c:v>42004</c:v>
                </c:pt>
                <c:pt idx="9">
                  <c:v>42035</c:v>
                </c:pt>
                <c:pt idx="10">
                  <c:v>42063</c:v>
                </c:pt>
                <c:pt idx="11">
                  <c:v>42094</c:v>
                </c:pt>
                <c:pt idx="12">
                  <c:v>42124</c:v>
                </c:pt>
                <c:pt idx="13">
                  <c:v>42155</c:v>
                </c:pt>
                <c:pt idx="14">
                  <c:v>42185</c:v>
                </c:pt>
                <c:pt idx="15">
                  <c:v>42216</c:v>
                </c:pt>
                <c:pt idx="16">
                  <c:v>42247</c:v>
                </c:pt>
                <c:pt idx="17">
                  <c:v>42277</c:v>
                </c:pt>
                <c:pt idx="18">
                  <c:v>42308</c:v>
                </c:pt>
                <c:pt idx="19">
                  <c:v>42338</c:v>
                </c:pt>
                <c:pt idx="20">
                  <c:v>42369</c:v>
                </c:pt>
                <c:pt idx="21">
                  <c:v>42400</c:v>
                </c:pt>
                <c:pt idx="22">
                  <c:v>42429</c:v>
                </c:pt>
                <c:pt idx="23">
                  <c:v>42460</c:v>
                </c:pt>
                <c:pt idx="24">
                  <c:v>42490</c:v>
                </c:pt>
                <c:pt idx="25">
                  <c:v>42521</c:v>
                </c:pt>
                <c:pt idx="26">
                  <c:v>42551</c:v>
                </c:pt>
                <c:pt idx="27">
                  <c:v>42582</c:v>
                </c:pt>
                <c:pt idx="28">
                  <c:v>42613</c:v>
                </c:pt>
                <c:pt idx="29">
                  <c:v>42643</c:v>
                </c:pt>
                <c:pt idx="30">
                  <c:v>42674</c:v>
                </c:pt>
                <c:pt idx="31">
                  <c:v>42704</c:v>
                </c:pt>
                <c:pt idx="32">
                  <c:v>42735</c:v>
                </c:pt>
                <c:pt idx="33">
                  <c:v>42766</c:v>
                </c:pt>
                <c:pt idx="34">
                  <c:v>42794</c:v>
                </c:pt>
                <c:pt idx="35">
                  <c:v>42825</c:v>
                </c:pt>
                <c:pt idx="36">
                  <c:v>42855</c:v>
                </c:pt>
                <c:pt idx="37">
                  <c:v>42886</c:v>
                </c:pt>
                <c:pt idx="38">
                  <c:v>42916</c:v>
                </c:pt>
                <c:pt idx="39">
                  <c:v>42947</c:v>
                </c:pt>
                <c:pt idx="40">
                  <c:v>42978</c:v>
                </c:pt>
                <c:pt idx="41">
                  <c:v>43008</c:v>
                </c:pt>
                <c:pt idx="42">
                  <c:v>43039</c:v>
                </c:pt>
                <c:pt idx="43">
                  <c:v>43069</c:v>
                </c:pt>
                <c:pt idx="44">
                  <c:v>43100</c:v>
                </c:pt>
                <c:pt idx="45">
                  <c:v>43131</c:v>
                </c:pt>
              </c:numCache>
            </c:numRef>
          </c:cat>
          <c:val>
            <c:numRef>
              <c:f>Sheet4!$I$5:$I$50</c:f>
              <c:numCache>
                <c:formatCode>0.0</c:formatCode>
                <c:ptCount val="46"/>
                <c:pt idx="0">
                  <c:v>98.046893850482249</c:v>
                </c:pt>
                <c:pt idx="1">
                  <c:v>100.32257384411041</c:v>
                </c:pt>
                <c:pt idx="2">
                  <c:v>100.37317366279439</c:v>
                </c:pt>
                <c:pt idx="3">
                  <c:v>101.5011748059755</c:v>
                </c:pt>
                <c:pt idx="4">
                  <c:v>101.35846457661307</c:v>
                </c:pt>
                <c:pt idx="5">
                  <c:v>102.2176307571935</c:v>
                </c:pt>
                <c:pt idx="6">
                  <c:v>102.23918253181816</c:v>
                </c:pt>
                <c:pt idx="7">
                  <c:v>102.93305597136427</c:v>
                </c:pt>
                <c:pt idx="8">
                  <c:v>101.89754005233335</c:v>
                </c:pt>
                <c:pt idx="9">
                  <c:v>103.12299269816508</c:v>
                </c:pt>
                <c:pt idx="10">
                  <c:v>104.96164018375232</c:v>
                </c:pt>
                <c:pt idx="11">
                  <c:v>106.0352933735321</c:v>
                </c:pt>
                <c:pt idx="12">
                  <c:v>104.78941339349092</c:v>
                </c:pt>
                <c:pt idx="13">
                  <c:v>102.92912042991107</c:v>
                </c:pt>
                <c:pt idx="14">
                  <c:v>104.30805919241755</c:v>
                </c:pt>
                <c:pt idx="15">
                  <c:v>105.48965866205648</c:v>
                </c:pt>
                <c:pt idx="16">
                  <c:v>105.366719843328</c:v>
                </c:pt>
                <c:pt idx="17">
                  <c:v>105.00090189491638</c:v>
                </c:pt>
                <c:pt idx="18">
                  <c:v>106.86541151005322</c:v>
                </c:pt>
                <c:pt idx="19">
                  <c:v>106.85444821600503</c:v>
                </c:pt>
                <c:pt idx="20">
                  <c:v>106.00352793180271</c:v>
                </c:pt>
                <c:pt idx="21">
                  <c:v>105.95302181648667</c:v>
                </c:pt>
                <c:pt idx="22">
                  <c:v>102.98674800119007</c:v>
                </c:pt>
                <c:pt idx="23">
                  <c:v>103.65663337854524</c:v>
                </c:pt>
                <c:pt idx="24">
                  <c:v>104.23778166646757</c:v>
                </c:pt>
                <c:pt idx="25">
                  <c:v>105.0560931786291</c:v>
                </c:pt>
                <c:pt idx="26">
                  <c:v>105.80637604567106</c:v>
                </c:pt>
                <c:pt idx="27">
                  <c:v>106.99106772645177</c:v>
                </c:pt>
                <c:pt idx="28">
                  <c:v>106.96764188446846</c:v>
                </c:pt>
                <c:pt idx="29">
                  <c:v>107.19702772916919</c:v>
                </c:pt>
                <c:pt idx="30">
                  <c:v>108.23329327514355</c:v>
                </c:pt>
                <c:pt idx="31">
                  <c:v>108.50034787375348</c:v>
                </c:pt>
                <c:pt idx="32">
                  <c:v>108.71258600212239</c:v>
                </c:pt>
                <c:pt idx="33">
                  <c:v>107.4685800894399</c:v>
                </c:pt>
                <c:pt idx="34">
                  <c:v>108.22607811581268</c:v>
                </c:pt>
                <c:pt idx="35">
                  <c:v>110.16526931519238</c:v>
                </c:pt>
                <c:pt idx="36">
                  <c:v>112.21325012474263</c:v>
                </c:pt>
                <c:pt idx="37">
                  <c:v>111.95416031240704</c:v>
                </c:pt>
                <c:pt idx="38">
                  <c:v>111.62526149096115</c:v>
                </c:pt>
                <c:pt idx="39">
                  <c:v>112.46381293059629</c:v>
                </c:pt>
                <c:pt idx="40">
                  <c:v>113.51085436388298</c:v>
                </c:pt>
                <c:pt idx="41">
                  <c:v>111.6673343031632</c:v>
                </c:pt>
                <c:pt idx="42">
                  <c:v>112.06135696532274</c:v>
                </c:pt>
                <c:pt idx="43">
                  <c:v>114.20613335394809</c:v>
                </c:pt>
                <c:pt idx="44">
                  <c:v>114.85324881289549</c:v>
                </c:pt>
                <c:pt idx="45">
                  <c:v>114.34949950688606</c:v>
                </c:pt>
              </c:numCache>
            </c:numRef>
          </c:val>
          <c:smooth val="1"/>
          <c:extLst xmlns:c16r2="http://schemas.microsoft.com/office/drawing/2015/06/chart">
            <c:ext xmlns:c16="http://schemas.microsoft.com/office/drawing/2014/chart" uri="{C3380CC4-5D6E-409C-BE32-E72D297353CC}">
              <c16:uniqueId val="{00000000-2083-4629-BF7E-67F3B5DD4336}"/>
            </c:ext>
          </c:extLst>
        </c:ser>
        <c:ser>
          <c:idx val="1"/>
          <c:order val="1"/>
          <c:tx>
            <c:strRef>
              <c:f>Sheet4!$H$1</c:f>
              <c:strCache>
                <c:ptCount val="1"/>
                <c:pt idx="0">
                  <c:v>Nominal</c:v>
                </c:pt>
              </c:strCache>
            </c:strRef>
          </c:tx>
          <c:spPr>
            <a:ln w="31750" cap="rnd">
              <a:solidFill>
                <a:schemeClr val="accent2"/>
              </a:solidFill>
              <a:round/>
            </a:ln>
            <a:effectLst>
              <a:outerShdw blurRad="40000" dist="23000" dir="5400000" rotWithShape="0">
                <a:srgbClr val="000000">
                  <a:alpha val="35000"/>
                </a:srgbClr>
              </a:outerShdw>
            </a:effectLst>
          </c:spPr>
          <c:marker>
            <c:symbol val="none"/>
          </c:marker>
          <c:cat>
            <c:numRef>
              <c:f>Sheet4!$F$5:$F$50</c:f>
              <c:numCache>
                <c:formatCode>mmm\-yy</c:formatCode>
                <c:ptCount val="46"/>
                <c:pt idx="0">
                  <c:v>41759</c:v>
                </c:pt>
                <c:pt idx="1">
                  <c:v>41790</c:v>
                </c:pt>
                <c:pt idx="2">
                  <c:v>41820</c:v>
                </c:pt>
                <c:pt idx="3">
                  <c:v>41851</c:v>
                </c:pt>
                <c:pt idx="4">
                  <c:v>41882</c:v>
                </c:pt>
                <c:pt idx="5">
                  <c:v>41912</c:v>
                </c:pt>
                <c:pt idx="6">
                  <c:v>41943</c:v>
                </c:pt>
                <c:pt idx="7">
                  <c:v>41973</c:v>
                </c:pt>
                <c:pt idx="8">
                  <c:v>42004</c:v>
                </c:pt>
                <c:pt idx="9">
                  <c:v>42035</c:v>
                </c:pt>
                <c:pt idx="10">
                  <c:v>42063</c:v>
                </c:pt>
                <c:pt idx="11">
                  <c:v>42094</c:v>
                </c:pt>
                <c:pt idx="12">
                  <c:v>42124</c:v>
                </c:pt>
                <c:pt idx="13">
                  <c:v>42155</c:v>
                </c:pt>
                <c:pt idx="14">
                  <c:v>42185</c:v>
                </c:pt>
                <c:pt idx="15">
                  <c:v>42216</c:v>
                </c:pt>
                <c:pt idx="16">
                  <c:v>42247</c:v>
                </c:pt>
                <c:pt idx="17">
                  <c:v>42277</c:v>
                </c:pt>
                <c:pt idx="18">
                  <c:v>42308</c:v>
                </c:pt>
                <c:pt idx="19">
                  <c:v>42338</c:v>
                </c:pt>
                <c:pt idx="20">
                  <c:v>42369</c:v>
                </c:pt>
                <c:pt idx="21">
                  <c:v>42400</c:v>
                </c:pt>
                <c:pt idx="22">
                  <c:v>42429</c:v>
                </c:pt>
                <c:pt idx="23">
                  <c:v>42460</c:v>
                </c:pt>
                <c:pt idx="24">
                  <c:v>42490</c:v>
                </c:pt>
                <c:pt idx="25">
                  <c:v>42521</c:v>
                </c:pt>
                <c:pt idx="26">
                  <c:v>42551</c:v>
                </c:pt>
                <c:pt idx="27">
                  <c:v>42582</c:v>
                </c:pt>
                <c:pt idx="28">
                  <c:v>42613</c:v>
                </c:pt>
                <c:pt idx="29">
                  <c:v>42643</c:v>
                </c:pt>
                <c:pt idx="30">
                  <c:v>42674</c:v>
                </c:pt>
                <c:pt idx="31">
                  <c:v>42704</c:v>
                </c:pt>
                <c:pt idx="32">
                  <c:v>42735</c:v>
                </c:pt>
                <c:pt idx="33">
                  <c:v>42766</c:v>
                </c:pt>
                <c:pt idx="34">
                  <c:v>42794</c:v>
                </c:pt>
                <c:pt idx="35">
                  <c:v>42825</c:v>
                </c:pt>
                <c:pt idx="36">
                  <c:v>42855</c:v>
                </c:pt>
                <c:pt idx="37">
                  <c:v>42886</c:v>
                </c:pt>
                <c:pt idx="38">
                  <c:v>42916</c:v>
                </c:pt>
                <c:pt idx="39">
                  <c:v>42947</c:v>
                </c:pt>
                <c:pt idx="40">
                  <c:v>42978</c:v>
                </c:pt>
                <c:pt idx="41">
                  <c:v>43008</c:v>
                </c:pt>
                <c:pt idx="42">
                  <c:v>43039</c:v>
                </c:pt>
                <c:pt idx="43">
                  <c:v>43069</c:v>
                </c:pt>
                <c:pt idx="44">
                  <c:v>43100</c:v>
                </c:pt>
                <c:pt idx="45">
                  <c:v>43131</c:v>
                </c:pt>
              </c:numCache>
            </c:numRef>
          </c:cat>
          <c:val>
            <c:numRef>
              <c:f>Sheet4!$J$5:$J$50</c:f>
              <c:numCache>
                <c:formatCode>0.0</c:formatCode>
                <c:ptCount val="46"/>
                <c:pt idx="0">
                  <c:v>99.766810623840712</c:v>
                </c:pt>
                <c:pt idx="1">
                  <c:v>101.60847555143893</c:v>
                </c:pt>
                <c:pt idx="2">
                  <c:v>101.07459010242172</c:v>
                </c:pt>
                <c:pt idx="3">
                  <c:v>100.64611104885874</c:v>
                </c:pt>
                <c:pt idx="4">
                  <c:v>99.681416365884942</c:v>
                </c:pt>
                <c:pt idx="5">
                  <c:v>100.8757023523514</c:v>
                </c:pt>
                <c:pt idx="6">
                  <c:v>101.00303985739298</c:v>
                </c:pt>
                <c:pt idx="7">
                  <c:v>101.35530830513989</c:v>
                </c:pt>
                <c:pt idx="8">
                  <c:v>100.94081033393886</c:v>
                </c:pt>
                <c:pt idx="9">
                  <c:v>102.16813005422125</c:v>
                </c:pt>
                <c:pt idx="10">
                  <c:v>104.17153691502622</c:v>
                </c:pt>
                <c:pt idx="11">
                  <c:v>105.26918894987338</c:v>
                </c:pt>
                <c:pt idx="12">
                  <c:v>104.60220907954792</c:v>
                </c:pt>
                <c:pt idx="13">
                  <c:v>102.21418538435472</c:v>
                </c:pt>
                <c:pt idx="14">
                  <c:v>102.64307564622243</c:v>
                </c:pt>
                <c:pt idx="15">
                  <c:v>103.91110498867637</c:v>
                </c:pt>
                <c:pt idx="16">
                  <c:v>102.88884114303575</c:v>
                </c:pt>
                <c:pt idx="17">
                  <c:v>102.00556570440497</c:v>
                </c:pt>
                <c:pt idx="18">
                  <c:v>103.3086848221987</c:v>
                </c:pt>
                <c:pt idx="19">
                  <c:v>102.59441599682549</c:v>
                </c:pt>
                <c:pt idx="20">
                  <c:v>102.2114439956563</c:v>
                </c:pt>
                <c:pt idx="21">
                  <c:v>102.27751146328819</c:v>
                </c:pt>
                <c:pt idx="22">
                  <c:v>100.0221709810985</c:v>
                </c:pt>
                <c:pt idx="23">
                  <c:v>100.95986298539287</c:v>
                </c:pt>
                <c:pt idx="24">
                  <c:v>100.57510908156969</c:v>
                </c:pt>
                <c:pt idx="25">
                  <c:v>100.55276676367757</c:v>
                </c:pt>
                <c:pt idx="26">
                  <c:v>100.41350421779788</c:v>
                </c:pt>
                <c:pt idx="27">
                  <c:v>101.36065401310181</c:v>
                </c:pt>
                <c:pt idx="28">
                  <c:v>101.32446768228266</c:v>
                </c:pt>
                <c:pt idx="29">
                  <c:v>101.84108238249982</c:v>
                </c:pt>
                <c:pt idx="30">
                  <c:v>102.58824787225404</c:v>
                </c:pt>
                <c:pt idx="31">
                  <c:v>102.8219512587943</c:v>
                </c:pt>
                <c:pt idx="32">
                  <c:v>103.62696005008519</c:v>
                </c:pt>
                <c:pt idx="33">
                  <c:v>103.10362894755691</c:v>
                </c:pt>
                <c:pt idx="34">
                  <c:v>103.920425710251</c:v>
                </c:pt>
                <c:pt idx="35">
                  <c:v>105.81075028724614</c:v>
                </c:pt>
                <c:pt idx="36">
                  <c:v>107.53412429250756</c:v>
                </c:pt>
                <c:pt idx="37">
                  <c:v>107.17294633149079</c:v>
                </c:pt>
                <c:pt idx="38">
                  <c:v>106.54037088933049</c:v>
                </c:pt>
                <c:pt idx="39">
                  <c:v>106.02032945324032</c:v>
                </c:pt>
                <c:pt idx="40">
                  <c:v>106.15589112437716</c:v>
                </c:pt>
                <c:pt idx="41">
                  <c:v>104.79643646883095</c:v>
                </c:pt>
                <c:pt idx="42">
                  <c:v>104.62085052269717</c:v>
                </c:pt>
                <c:pt idx="43">
                  <c:v>105.24533886819714</c:v>
                </c:pt>
                <c:pt idx="44">
                  <c:v>105.84159091010338</c:v>
                </c:pt>
                <c:pt idx="45">
                  <c:v>105.37733673402603</c:v>
                </c:pt>
              </c:numCache>
            </c:numRef>
          </c:val>
          <c:smooth val="1"/>
          <c:extLst xmlns:c16r2="http://schemas.microsoft.com/office/drawing/2015/06/chart">
            <c:ext xmlns:c16="http://schemas.microsoft.com/office/drawing/2014/chart" uri="{C3380CC4-5D6E-409C-BE32-E72D297353CC}">
              <c16:uniqueId val="{00000001-2083-4629-BF7E-67F3B5DD4336}"/>
            </c:ext>
          </c:extLst>
        </c:ser>
        <c:dLbls>
          <c:showLegendKey val="0"/>
          <c:showVal val="0"/>
          <c:showCatName val="0"/>
          <c:showSerName val="0"/>
          <c:showPercent val="0"/>
          <c:showBubbleSize val="0"/>
        </c:dLbls>
        <c:smooth val="0"/>
        <c:axId val="187950128"/>
        <c:axId val="187911536"/>
      </c:lineChart>
      <c:dateAx>
        <c:axId val="187950128"/>
        <c:scaling>
          <c:orientation val="minMax"/>
        </c:scaling>
        <c:delete val="0"/>
        <c:axPos val="b"/>
        <c:numFmt formatCode="mmm\-yy" sourceLinked="1"/>
        <c:majorTickMark val="out"/>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2"/>
                </a:solidFill>
                <a:latin typeface="+mn-lt"/>
                <a:ea typeface="+mn-ea"/>
                <a:cs typeface="+mn-cs"/>
              </a:defRPr>
            </a:pPr>
            <a:endParaRPr lang="en-US"/>
          </a:p>
        </c:txPr>
        <c:crossAx val="187911536"/>
        <c:crosses val="autoZero"/>
        <c:auto val="1"/>
        <c:lblOffset val="100"/>
        <c:baseTimeUnit val="months"/>
        <c:majorUnit val="3"/>
        <c:majorTimeUnit val="months"/>
      </c:dateAx>
      <c:valAx>
        <c:axId val="187911536"/>
        <c:scaling>
          <c:orientation val="minMax"/>
          <c:min val="95"/>
        </c:scaling>
        <c:delete val="0"/>
        <c:axPos val="l"/>
        <c:majorGridlines>
          <c:spPr>
            <a:ln w="9525" cap="flat" cmpd="sng" algn="ctr">
              <a:solidFill>
                <a:schemeClr val="tx2">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2"/>
                </a:solidFill>
                <a:latin typeface="+mn-lt"/>
                <a:ea typeface="+mn-ea"/>
                <a:cs typeface="+mn-cs"/>
              </a:defRPr>
            </a:pPr>
            <a:endParaRPr lang="en-US"/>
          </a:p>
        </c:txPr>
        <c:crossAx val="18795012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6621609798775152E-2"/>
          <c:y val="4.3716456946642945E-2"/>
          <c:w val="0.91859044181977256"/>
          <c:h val="0.67042783721996146"/>
        </c:manualLayout>
      </c:layout>
      <c:lineChart>
        <c:grouping val="standard"/>
        <c:varyColors val="0"/>
        <c:ser>
          <c:idx val="0"/>
          <c:order val="0"/>
          <c:tx>
            <c:strRef>
              <c:f>'[Copy of Book1.xlsx]Sheet8'!$F$1</c:f>
              <c:strCache>
                <c:ptCount val="1"/>
                <c:pt idx="0">
                  <c:v>Gross Capital Formation</c:v>
                </c:pt>
              </c:strCache>
            </c:strRef>
          </c:tx>
          <c:spPr>
            <a:ln w="31750" cap="rnd">
              <a:solidFill>
                <a:schemeClr val="accent1"/>
              </a:solidFill>
              <a:round/>
            </a:ln>
            <a:effectLst>
              <a:outerShdw blurRad="40000" dist="23000" dir="5400000" rotWithShape="0">
                <a:srgbClr val="000000">
                  <a:alpha val="35000"/>
                </a:srgbClr>
              </a:outerShdw>
            </a:effectLst>
          </c:spPr>
          <c:marker>
            <c:symbol val="none"/>
          </c:marker>
          <c:cat>
            <c:strRef>
              <c:f>'[Copy of Book1.xlsx]Sheet8'!$E$2:$E$28</c:f>
              <c:strCache>
                <c:ptCount val="27"/>
                <c:pt idx="0">
                  <c:v>1990-91   </c:v>
                </c:pt>
                <c:pt idx="1">
                  <c:v>1991-92   </c:v>
                </c:pt>
                <c:pt idx="2">
                  <c:v>1992-93   </c:v>
                </c:pt>
                <c:pt idx="3">
                  <c:v>1993-94   </c:v>
                </c:pt>
                <c:pt idx="4">
                  <c:v>1994-95   </c:v>
                </c:pt>
                <c:pt idx="5">
                  <c:v>1995-96   </c:v>
                </c:pt>
                <c:pt idx="6">
                  <c:v>1996-97   </c:v>
                </c:pt>
                <c:pt idx="7">
                  <c:v>1997-98   </c:v>
                </c:pt>
                <c:pt idx="8">
                  <c:v>1998-99   </c:v>
                </c:pt>
                <c:pt idx="9">
                  <c:v>1999-00   </c:v>
                </c:pt>
                <c:pt idx="10">
                  <c:v>2000-01   </c:v>
                </c:pt>
                <c:pt idx="11">
                  <c:v>2001-02   </c:v>
                </c:pt>
                <c:pt idx="12">
                  <c:v>2002-03   </c:v>
                </c:pt>
                <c:pt idx="13">
                  <c:v>2003-04   </c:v>
                </c:pt>
                <c:pt idx="14">
                  <c:v>2004-05   </c:v>
                </c:pt>
                <c:pt idx="15">
                  <c:v>2005-06   </c:v>
                </c:pt>
                <c:pt idx="16">
                  <c:v>2006-07   </c:v>
                </c:pt>
                <c:pt idx="17">
                  <c:v>2007-08   </c:v>
                </c:pt>
                <c:pt idx="18">
                  <c:v>2008-09   </c:v>
                </c:pt>
                <c:pt idx="19">
                  <c:v>2009-10   </c:v>
                </c:pt>
                <c:pt idx="20">
                  <c:v>2010-11   </c:v>
                </c:pt>
                <c:pt idx="21">
                  <c:v>2011-12   </c:v>
                </c:pt>
                <c:pt idx="22">
                  <c:v>2012-13   </c:v>
                </c:pt>
                <c:pt idx="23">
                  <c:v>2013-14   </c:v>
                </c:pt>
                <c:pt idx="24">
                  <c:v>2014-15   </c:v>
                </c:pt>
                <c:pt idx="25">
                  <c:v>2015-16   </c:v>
                </c:pt>
                <c:pt idx="26">
                  <c:v>2016-17   </c:v>
                </c:pt>
              </c:strCache>
            </c:strRef>
          </c:cat>
          <c:val>
            <c:numRef>
              <c:f>'[Copy of Book1.xlsx]Sheet8'!$F$2:$F$28</c:f>
              <c:numCache>
                <c:formatCode>General</c:formatCode>
                <c:ptCount val="27"/>
                <c:pt idx="0">
                  <c:v>26.032220425375119</c:v>
                </c:pt>
                <c:pt idx="1">
                  <c:v>21.800333889816361</c:v>
                </c:pt>
                <c:pt idx="2">
                  <c:v>23.037654364820636</c:v>
                </c:pt>
                <c:pt idx="3">
                  <c:v>22.18925119621251</c:v>
                </c:pt>
                <c:pt idx="4">
                  <c:v>24.728717757438385</c:v>
                </c:pt>
                <c:pt idx="5">
                  <c:v>25.274205710326274</c:v>
                </c:pt>
                <c:pt idx="6">
                  <c:v>23.682832878994024</c:v>
                </c:pt>
                <c:pt idx="7">
                  <c:v>25.57196224355982</c:v>
                </c:pt>
                <c:pt idx="8">
                  <c:v>24.205740560215329</c:v>
                </c:pt>
                <c:pt idx="9">
                  <c:v>26.63368147375601</c:v>
                </c:pt>
                <c:pt idx="10">
                  <c:v>24.262691551855344</c:v>
                </c:pt>
                <c:pt idx="11">
                  <c:v>24.243785138665743</c:v>
                </c:pt>
                <c:pt idx="12">
                  <c:v>24.750081515514363</c:v>
                </c:pt>
                <c:pt idx="13">
                  <c:v>26.831433927748797</c:v>
                </c:pt>
                <c:pt idx="14">
                  <c:v>32.818396346441574</c:v>
                </c:pt>
                <c:pt idx="15">
                  <c:v>34.650044444516645</c:v>
                </c:pt>
                <c:pt idx="16">
                  <c:v>35.658622499421384</c:v>
                </c:pt>
                <c:pt idx="17">
                  <c:v>38.113649442861472</c:v>
                </c:pt>
                <c:pt idx="18">
                  <c:v>34.30476710473755</c:v>
                </c:pt>
                <c:pt idx="19">
                  <c:v>36.48031971215039</c:v>
                </c:pt>
                <c:pt idx="20">
                  <c:v>36.503276223437091</c:v>
                </c:pt>
                <c:pt idx="21">
                  <c:v>38.95237978927986</c:v>
                </c:pt>
                <c:pt idx="22">
                  <c:v>38.687816432064245</c:v>
                </c:pt>
                <c:pt idx="23">
                  <c:v>33.7751180851618</c:v>
                </c:pt>
                <c:pt idx="24">
                  <c:v>33.524160872660659</c:v>
                </c:pt>
                <c:pt idx="25">
                  <c:v>32.275028447767774</c:v>
                </c:pt>
                <c:pt idx="26">
                  <c:v>30.6248465905826</c:v>
                </c:pt>
              </c:numCache>
            </c:numRef>
          </c:val>
          <c:smooth val="1"/>
          <c:extLst xmlns:c16r2="http://schemas.microsoft.com/office/drawing/2015/06/chart">
            <c:ext xmlns:c16="http://schemas.microsoft.com/office/drawing/2014/chart" uri="{C3380CC4-5D6E-409C-BE32-E72D297353CC}">
              <c16:uniqueId val="{00000000-1986-41C2-9794-1050F11A7E8A}"/>
            </c:ext>
          </c:extLst>
        </c:ser>
        <c:ser>
          <c:idx val="1"/>
          <c:order val="1"/>
          <c:tx>
            <c:strRef>
              <c:f>'[Copy of Book1.xlsx]Sheet8'!$G$1</c:f>
              <c:strCache>
                <c:ptCount val="1"/>
                <c:pt idx="0">
                  <c:v>Gross Domestic Savings</c:v>
                </c:pt>
              </c:strCache>
            </c:strRef>
          </c:tx>
          <c:spPr>
            <a:ln w="31750" cap="rnd">
              <a:solidFill>
                <a:schemeClr val="accent2"/>
              </a:solidFill>
              <a:round/>
            </a:ln>
            <a:effectLst>
              <a:outerShdw blurRad="40000" dist="23000" dir="5400000" rotWithShape="0">
                <a:srgbClr val="000000">
                  <a:alpha val="35000"/>
                </a:srgbClr>
              </a:outerShdw>
            </a:effectLst>
          </c:spPr>
          <c:marker>
            <c:symbol val="none"/>
          </c:marker>
          <c:cat>
            <c:strRef>
              <c:f>'[Copy of Book1.xlsx]Sheet8'!$E$2:$E$28</c:f>
              <c:strCache>
                <c:ptCount val="27"/>
                <c:pt idx="0">
                  <c:v>1990-91   </c:v>
                </c:pt>
                <c:pt idx="1">
                  <c:v>1991-92   </c:v>
                </c:pt>
                <c:pt idx="2">
                  <c:v>1992-93   </c:v>
                </c:pt>
                <c:pt idx="3">
                  <c:v>1993-94   </c:v>
                </c:pt>
                <c:pt idx="4">
                  <c:v>1994-95   </c:v>
                </c:pt>
                <c:pt idx="5">
                  <c:v>1995-96   </c:v>
                </c:pt>
                <c:pt idx="6">
                  <c:v>1996-97   </c:v>
                </c:pt>
                <c:pt idx="7">
                  <c:v>1997-98   </c:v>
                </c:pt>
                <c:pt idx="8">
                  <c:v>1998-99   </c:v>
                </c:pt>
                <c:pt idx="9">
                  <c:v>1999-00   </c:v>
                </c:pt>
                <c:pt idx="10">
                  <c:v>2000-01   </c:v>
                </c:pt>
                <c:pt idx="11">
                  <c:v>2001-02   </c:v>
                </c:pt>
                <c:pt idx="12">
                  <c:v>2002-03   </c:v>
                </c:pt>
                <c:pt idx="13">
                  <c:v>2003-04   </c:v>
                </c:pt>
                <c:pt idx="14">
                  <c:v>2004-05   </c:v>
                </c:pt>
                <c:pt idx="15">
                  <c:v>2005-06   </c:v>
                </c:pt>
                <c:pt idx="16">
                  <c:v>2006-07   </c:v>
                </c:pt>
                <c:pt idx="17">
                  <c:v>2007-08   </c:v>
                </c:pt>
                <c:pt idx="18">
                  <c:v>2008-09   </c:v>
                </c:pt>
                <c:pt idx="19">
                  <c:v>2009-10   </c:v>
                </c:pt>
                <c:pt idx="20">
                  <c:v>2010-11   </c:v>
                </c:pt>
                <c:pt idx="21">
                  <c:v>2011-12   </c:v>
                </c:pt>
                <c:pt idx="22">
                  <c:v>2012-13   </c:v>
                </c:pt>
                <c:pt idx="23">
                  <c:v>2013-14   </c:v>
                </c:pt>
                <c:pt idx="24">
                  <c:v>2014-15   </c:v>
                </c:pt>
                <c:pt idx="25">
                  <c:v>2015-16   </c:v>
                </c:pt>
                <c:pt idx="26">
                  <c:v>2016-17   </c:v>
                </c:pt>
              </c:strCache>
            </c:strRef>
          </c:cat>
          <c:val>
            <c:numRef>
              <c:f>'[Copy of Book1.xlsx]Sheet8'!$G$2:$G$28</c:f>
              <c:numCache>
                <c:formatCode>General</c:formatCode>
                <c:ptCount val="27"/>
                <c:pt idx="0">
                  <c:v>22.928223918991762</c:v>
                </c:pt>
                <c:pt idx="1">
                  <c:v>21.299202374327582</c:v>
                </c:pt>
                <c:pt idx="2">
                  <c:v>21.253768341413345</c:v>
                </c:pt>
                <c:pt idx="3">
                  <c:v>21.651754912464732</c:v>
                </c:pt>
                <c:pt idx="4">
                  <c:v>23.591273826260771</c:v>
                </c:pt>
                <c:pt idx="5">
                  <c:v>23.580264525464141</c:v>
                </c:pt>
                <c:pt idx="6">
                  <c:v>22.433041612032042</c:v>
                </c:pt>
                <c:pt idx="7">
                  <c:v>24.15361544244</c:v>
                </c:pt>
                <c:pt idx="8">
                  <c:v>23.187540271645769</c:v>
                </c:pt>
                <c:pt idx="9">
                  <c:v>25.54690010033957</c:v>
                </c:pt>
                <c:pt idx="10">
                  <c:v>23.676996509160183</c:v>
                </c:pt>
                <c:pt idx="11">
                  <c:v>24.847729795466169</c:v>
                </c:pt>
                <c:pt idx="12">
                  <c:v>25.873241108106328</c:v>
                </c:pt>
                <c:pt idx="13">
                  <c:v>28.990819295281405</c:v>
                </c:pt>
                <c:pt idx="14">
                  <c:v>32.407003910512863</c:v>
                </c:pt>
                <c:pt idx="15">
                  <c:v>33.442385072165827</c:v>
                </c:pt>
                <c:pt idx="16">
                  <c:v>34.59861091483328</c:v>
                </c:pt>
                <c:pt idx="17">
                  <c:v>36.82170916634751</c:v>
                </c:pt>
                <c:pt idx="18">
                  <c:v>32.017759843468895</c:v>
                </c:pt>
                <c:pt idx="19">
                  <c:v>33.689368363804711</c:v>
                </c:pt>
                <c:pt idx="20">
                  <c:v>33.680668900703552</c:v>
                </c:pt>
                <c:pt idx="21">
                  <c:v>34.646555083871199</c:v>
                </c:pt>
                <c:pt idx="22">
                  <c:v>33.881708525786387</c:v>
                </c:pt>
                <c:pt idx="23">
                  <c:v>32.11987218278518</c:v>
                </c:pt>
                <c:pt idx="24">
                  <c:v>32.242302968104987</c:v>
                </c:pt>
                <c:pt idx="25">
                  <c:v>31.254983658767415</c:v>
                </c:pt>
                <c:pt idx="26">
                  <c:v>29.976784693927357</c:v>
                </c:pt>
              </c:numCache>
            </c:numRef>
          </c:val>
          <c:smooth val="1"/>
          <c:extLst xmlns:c16r2="http://schemas.microsoft.com/office/drawing/2015/06/chart">
            <c:ext xmlns:c16="http://schemas.microsoft.com/office/drawing/2014/chart" uri="{C3380CC4-5D6E-409C-BE32-E72D297353CC}">
              <c16:uniqueId val="{00000001-1986-41C2-9794-1050F11A7E8A}"/>
            </c:ext>
          </c:extLst>
        </c:ser>
        <c:dLbls>
          <c:showLegendKey val="0"/>
          <c:showVal val="0"/>
          <c:showCatName val="0"/>
          <c:showSerName val="0"/>
          <c:showPercent val="0"/>
          <c:showBubbleSize val="0"/>
        </c:dLbls>
        <c:smooth val="0"/>
        <c:axId val="188516184"/>
        <c:axId val="188516568"/>
      </c:lineChart>
      <c:catAx>
        <c:axId val="188516184"/>
        <c:scaling>
          <c:orientation val="minMax"/>
        </c:scaling>
        <c:delete val="0"/>
        <c:axPos val="b"/>
        <c:numFmt formatCode="General" sourceLinked="1"/>
        <c:majorTickMark val="out"/>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crossAx val="188516568"/>
        <c:crosses val="autoZero"/>
        <c:auto val="1"/>
        <c:lblAlgn val="ctr"/>
        <c:lblOffset val="100"/>
        <c:tickLblSkip val="2"/>
        <c:noMultiLvlLbl val="0"/>
      </c:catAx>
      <c:valAx>
        <c:axId val="188516568"/>
        <c:scaling>
          <c:orientation val="minMax"/>
          <c:max val="40"/>
          <c:min val="20"/>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crossAx val="188516184"/>
        <c:crosses val="autoZero"/>
        <c:crossBetween val="between"/>
        <c:majorUnit val="4"/>
      </c:valAx>
      <c:spPr>
        <a:noFill/>
        <a:ln>
          <a:noFill/>
        </a:ln>
        <a:effectLst/>
      </c:spPr>
    </c:plotArea>
    <c:legend>
      <c:legendPos val="t"/>
      <c:layout>
        <c:manualLayout>
          <c:xMode val="edge"/>
          <c:yMode val="edge"/>
          <c:x val="7.5674431321084867E-2"/>
          <c:y val="7.087948464475495E-2"/>
          <c:w val="0.38059547244094494"/>
          <c:h val="0.24030726535646588"/>
        </c:manualLayout>
      </c:layout>
      <c:overlay val="1"/>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4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1" i="0" u="none" strike="noStrike" kern="1200" baseline="0">
                <a:solidFill>
                  <a:schemeClr val="tx2"/>
                </a:solidFill>
                <a:latin typeface="+mn-lt"/>
                <a:ea typeface="+mn-ea"/>
                <a:cs typeface="+mn-cs"/>
              </a:defRPr>
            </a:pPr>
            <a:r>
              <a:rPr lang="en-IN" dirty="0"/>
              <a:t>Gross Capital</a:t>
            </a:r>
            <a:r>
              <a:rPr lang="en-IN" baseline="0" dirty="0"/>
              <a:t> Formation by Sector</a:t>
            </a:r>
            <a:endParaRPr lang="en-IN" dirty="0"/>
          </a:p>
        </c:rich>
      </c:tx>
      <c:layout>
        <c:manualLayout>
          <c:xMode val="edge"/>
          <c:yMode val="edge"/>
          <c:x val="0.33090966754155732"/>
          <c:y val="5.5932636913846465E-2"/>
        </c:manualLayout>
      </c:layout>
      <c:overlay val="1"/>
      <c:spPr>
        <a:noFill/>
        <a:ln>
          <a:noFill/>
        </a:ln>
        <a:effectLst/>
      </c:spPr>
      <c:txPr>
        <a:bodyPr rot="0" spcFirstLastPara="1" vertOverflow="ellipsis" vert="horz" wrap="square" anchor="ctr" anchorCtr="1"/>
        <a:lstStyle/>
        <a:p>
          <a:pPr>
            <a:defRPr sz="1680" b="1" i="0" u="none" strike="noStrike" kern="1200" baseline="0">
              <a:solidFill>
                <a:schemeClr val="tx2"/>
              </a:solidFill>
              <a:latin typeface="+mn-lt"/>
              <a:ea typeface="+mn-ea"/>
              <a:cs typeface="+mn-cs"/>
            </a:defRPr>
          </a:pPr>
          <a:endParaRPr lang="en-US"/>
        </a:p>
      </c:txPr>
    </c:title>
    <c:autoTitleDeleted val="0"/>
    <c:plotArea>
      <c:layout>
        <c:manualLayout>
          <c:layoutTarget val="inner"/>
          <c:xMode val="edge"/>
          <c:yMode val="edge"/>
          <c:x val="4.7743985126859144E-2"/>
          <c:y val="3.6099227942053891E-2"/>
          <c:w val="0.9369782370953631"/>
          <c:h val="0.63936272403999916"/>
        </c:manualLayout>
      </c:layout>
      <c:lineChart>
        <c:grouping val="standard"/>
        <c:varyColors val="0"/>
        <c:ser>
          <c:idx val="0"/>
          <c:order val="0"/>
          <c:tx>
            <c:strRef>
              <c:f>'[Copy of Book1.xlsx]Sheet8'!$B$1</c:f>
              <c:strCache>
                <c:ptCount val="1"/>
                <c:pt idx="0">
                  <c:v>Private</c:v>
                </c:pt>
              </c:strCache>
            </c:strRef>
          </c:tx>
          <c:spPr>
            <a:ln w="31750" cap="rnd">
              <a:solidFill>
                <a:schemeClr val="accent1"/>
              </a:solidFill>
              <a:round/>
            </a:ln>
            <a:effectLst>
              <a:outerShdw blurRad="40000" dist="23000" dir="5400000" rotWithShape="0">
                <a:srgbClr val="000000">
                  <a:alpha val="35000"/>
                </a:srgbClr>
              </a:outerShdw>
            </a:effectLst>
          </c:spPr>
          <c:marker>
            <c:symbol val="none"/>
          </c:marker>
          <c:cat>
            <c:strRef>
              <c:f>'[Copy of Book1.xlsx]Sheet8'!$A$2:$A$18</c:f>
              <c:strCache>
                <c:ptCount val="17"/>
                <c:pt idx="0">
                  <c:v>2000-01   </c:v>
                </c:pt>
                <c:pt idx="1">
                  <c:v>2001-02   </c:v>
                </c:pt>
                <c:pt idx="2">
                  <c:v>2002-03   </c:v>
                </c:pt>
                <c:pt idx="3">
                  <c:v>2003-04   </c:v>
                </c:pt>
                <c:pt idx="4">
                  <c:v>2004-05   </c:v>
                </c:pt>
                <c:pt idx="5">
                  <c:v>2005-06   </c:v>
                </c:pt>
                <c:pt idx="6">
                  <c:v>2006-07   </c:v>
                </c:pt>
                <c:pt idx="7">
                  <c:v>2007-08   </c:v>
                </c:pt>
                <c:pt idx="8">
                  <c:v>2008-09   </c:v>
                </c:pt>
                <c:pt idx="9">
                  <c:v>2009-10   </c:v>
                </c:pt>
                <c:pt idx="10">
                  <c:v>2010-11   </c:v>
                </c:pt>
                <c:pt idx="11">
                  <c:v>2011-12   </c:v>
                </c:pt>
                <c:pt idx="12">
                  <c:v>2012-13   </c:v>
                </c:pt>
                <c:pt idx="13">
                  <c:v>2013-14   </c:v>
                </c:pt>
                <c:pt idx="14">
                  <c:v>2014-15   </c:v>
                </c:pt>
                <c:pt idx="15">
                  <c:v>2015-16   </c:v>
                </c:pt>
                <c:pt idx="16">
                  <c:v>2016-17   </c:v>
                </c:pt>
              </c:strCache>
            </c:strRef>
          </c:cat>
          <c:val>
            <c:numRef>
              <c:f>'[Copy of Book1.xlsx]Sheet8'!$B$2:$B$18</c:f>
              <c:numCache>
                <c:formatCode>0.0</c:formatCode>
                <c:ptCount val="17"/>
                <c:pt idx="0">
                  <c:v>16.306231293741703</c:v>
                </c:pt>
                <c:pt idx="1">
                  <c:v>17.785550407603214</c:v>
                </c:pt>
                <c:pt idx="2">
                  <c:v>17.975481868071427</c:v>
                </c:pt>
                <c:pt idx="3">
                  <c:v>18.666705613191329</c:v>
                </c:pt>
                <c:pt idx="4">
                  <c:v>23.767684316464482</c:v>
                </c:pt>
                <c:pt idx="5">
                  <c:v>25.216326882041844</c:v>
                </c:pt>
                <c:pt idx="6">
                  <c:v>26.412029135405309</c:v>
                </c:pt>
                <c:pt idx="7">
                  <c:v>28.098229628901823</c:v>
                </c:pt>
                <c:pt idx="8">
                  <c:v>24.798301546536866</c:v>
                </c:pt>
                <c:pt idx="9">
                  <c:v>25.350399138476526</c:v>
                </c:pt>
                <c:pt idx="10">
                  <c:v>26.003354266991174</c:v>
                </c:pt>
                <c:pt idx="11">
                  <c:v>29.158218265311032</c:v>
                </c:pt>
                <c:pt idx="12">
                  <c:v>28.367313392030795</c:v>
                </c:pt>
                <c:pt idx="13">
                  <c:v>25.506791109763014</c:v>
                </c:pt>
                <c:pt idx="14">
                  <c:v>25.49430620175756</c:v>
                </c:pt>
                <c:pt idx="15">
                  <c:v>22.870262576517629</c:v>
                </c:pt>
                <c:pt idx="16">
                  <c:v>21.826833839191572</c:v>
                </c:pt>
              </c:numCache>
            </c:numRef>
          </c:val>
          <c:smooth val="1"/>
          <c:extLst xmlns:c16r2="http://schemas.microsoft.com/office/drawing/2015/06/chart">
            <c:ext xmlns:c16="http://schemas.microsoft.com/office/drawing/2014/chart" uri="{C3380CC4-5D6E-409C-BE32-E72D297353CC}">
              <c16:uniqueId val="{00000000-B230-46B0-A6A0-4D8AE26E3080}"/>
            </c:ext>
          </c:extLst>
        </c:ser>
        <c:ser>
          <c:idx val="1"/>
          <c:order val="1"/>
          <c:tx>
            <c:strRef>
              <c:f>'[Copy of Book1.xlsx]Sheet8'!$C$1</c:f>
              <c:strCache>
                <c:ptCount val="1"/>
                <c:pt idx="0">
                  <c:v>Public</c:v>
                </c:pt>
              </c:strCache>
            </c:strRef>
          </c:tx>
          <c:spPr>
            <a:ln w="31750" cap="rnd">
              <a:solidFill>
                <a:schemeClr val="accent2"/>
              </a:solidFill>
              <a:round/>
            </a:ln>
            <a:effectLst>
              <a:outerShdw blurRad="40000" dist="23000" dir="5400000" rotWithShape="0">
                <a:srgbClr val="000000">
                  <a:alpha val="35000"/>
                </a:srgbClr>
              </a:outerShdw>
            </a:effectLst>
          </c:spPr>
          <c:marker>
            <c:symbol val="none"/>
          </c:marker>
          <c:cat>
            <c:strRef>
              <c:f>'[Copy of Book1.xlsx]Sheet8'!$A$2:$A$18</c:f>
              <c:strCache>
                <c:ptCount val="17"/>
                <c:pt idx="0">
                  <c:v>2000-01   </c:v>
                </c:pt>
                <c:pt idx="1">
                  <c:v>2001-02   </c:v>
                </c:pt>
                <c:pt idx="2">
                  <c:v>2002-03   </c:v>
                </c:pt>
                <c:pt idx="3">
                  <c:v>2003-04   </c:v>
                </c:pt>
                <c:pt idx="4">
                  <c:v>2004-05   </c:v>
                </c:pt>
                <c:pt idx="5">
                  <c:v>2005-06   </c:v>
                </c:pt>
                <c:pt idx="6">
                  <c:v>2006-07   </c:v>
                </c:pt>
                <c:pt idx="7">
                  <c:v>2007-08   </c:v>
                </c:pt>
                <c:pt idx="8">
                  <c:v>2008-09   </c:v>
                </c:pt>
                <c:pt idx="9">
                  <c:v>2009-10   </c:v>
                </c:pt>
                <c:pt idx="10">
                  <c:v>2010-11   </c:v>
                </c:pt>
                <c:pt idx="11">
                  <c:v>2011-12   </c:v>
                </c:pt>
                <c:pt idx="12">
                  <c:v>2012-13   </c:v>
                </c:pt>
                <c:pt idx="13">
                  <c:v>2013-14   </c:v>
                </c:pt>
                <c:pt idx="14">
                  <c:v>2014-15   </c:v>
                </c:pt>
                <c:pt idx="15">
                  <c:v>2015-16   </c:v>
                </c:pt>
                <c:pt idx="16">
                  <c:v>2016-17   </c:v>
                </c:pt>
              </c:strCache>
            </c:strRef>
          </c:cat>
          <c:val>
            <c:numRef>
              <c:f>'[Copy of Book1.xlsx]Sheet8'!$C$2:$C$18</c:f>
              <c:numCache>
                <c:formatCode>0.0</c:formatCode>
                <c:ptCount val="17"/>
                <c:pt idx="0">
                  <c:v>7.132271186035906</c:v>
                </c:pt>
                <c:pt idx="1">
                  <c:v>7.1850652313713335</c:v>
                </c:pt>
                <c:pt idx="2">
                  <c:v>6.442505244789019</c:v>
                </c:pt>
                <c:pt idx="3">
                  <c:v>6.6067148266252058</c:v>
                </c:pt>
                <c:pt idx="4">
                  <c:v>7.420249589091882</c:v>
                </c:pt>
                <c:pt idx="5">
                  <c:v>7.942612828558425</c:v>
                </c:pt>
                <c:pt idx="6">
                  <c:v>8.3022213860506398</c:v>
                </c:pt>
                <c:pt idx="7">
                  <c:v>8.861339979827914</c:v>
                </c:pt>
                <c:pt idx="8">
                  <c:v>9.4444769090505734</c:v>
                </c:pt>
                <c:pt idx="9">
                  <c:v>9.1510316654026109</c:v>
                </c:pt>
                <c:pt idx="10">
                  <c:v>8.4331744841899194</c:v>
                </c:pt>
                <c:pt idx="11">
                  <c:v>7.5358687373851447</c:v>
                </c:pt>
                <c:pt idx="12">
                  <c:v>7.2269429529347979</c:v>
                </c:pt>
                <c:pt idx="13">
                  <c:v>7.0764181997840971</c:v>
                </c:pt>
                <c:pt idx="14">
                  <c:v>7.0939408712875389</c:v>
                </c:pt>
                <c:pt idx="15">
                  <c:v>7.4480406950132538</c:v>
                </c:pt>
                <c:pt idx="16">
                  <c:v>7.3637642330156332</c:v>
                </c:pt>
              </c:numCache>
            </c:numRef>
          </c:val>
          <c:smooth val="1"/>
          <c:extLst xmlns:c16r2="http://schemas.microsoft.com/office/drawing/2015/06/chart">
            <c:ext xmlns:c16="http://schemas.microsoft.com/office/drawing/2014/chart" uri="{C3380CC4-5D6E-409C-BE32-E72D297353CC}">
              <c16:uniqueId val="{00000001-B230-46B0-A6A0-4D8AE26E3080}"/>
            </c:ext>
          </c:extLst>
        </c:ser>
        <c:dLbls>
          <c:showLegendKey val="0"/>
          <c:showVal val="0"/>
          <c:showCatName val="0"/>
          <c:showSerName val="0"/>
          <c:showPercent val="0"/>
          <c:showBubbleSize val="0"/>
        </c:dLbls>
        <c:smooth val="0"/>
        <c:axId val="187155728"/>
        <c:axId val="187156120"/>
      </c:lineChart>
      <c:catAx>
        <c:axId val="187155728"/>
        <c:scaling>
          <c:orientation val="minMax"/>
        </c:scaling>
        <c:delete val="0"/>
        <c:axPos val="b"/>
        <c:numFmt formatCode="General" sourceLinked="1"/>
        <c:majorTickMark val="out"/>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crossAx val="187156120"/>
        <c:crosses val="autoZero"/>
        <c:auto val="1"/>
        <c:lblAlgn val="ctr"/>
        <c:lblOffset val="100"/>
        <c:noMultiLvlLbl val="0"/>
      </c:catAx>
      <c:valAx>
        <c:axId val="187156120"/>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crossAx val="187155728"/>
        <c:crosses val="autoZero"/>
        <c:crossBetween val="between"/>
        <c:majorUnit val="10"/>
      </c:valAx>
      <c:spPr>
        <a:noFill/>
        <a:ln>
          <a:noFill/>
        </a:ln>
        <a:effectLst/>
      </c:spPr>
    </c:plotArea>
    <c:legend>
      <c:legendPos val="t"/>
      <c:layout>
        <c:manualLayout>
          <c:xMode val="edge"/>
          <c:yMode val="edge"/>
          <c:x val="0.73918033683289586"/>
          <c:y val="0.38812371581070992"/>
          <c:w val="0.22441699475065616"/>
          <c:h val="0.11008910885181739"/>
        </c:manualLayout>
      </c:layout>
      <c:overlay val="1"/>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4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'[Copy of Book1.xlsx]Sheet6'!$F$13</c:f>
              <c:strCache>
                <c:ptCount val="1"/>
                <c:pt idx="0">
                  <c:v>Industry Credit</c:v>
                </c:pt>
              </c:strCache>
            </c:strRef>
          </c:tx>
          <c:spPr>
            <a:ln w="31750" cap="rnd">
              <a:solidFill>
                <a:schemeClr val="accent2"/>
              </a:solidFill>
              <a:round/>
            </a:ln>
            <a:effectLst>
              <a:outerShdw blurRad="40000" dist="23000" dir="5400000" rotWithShape="0">
                <a:srgbClr val="000000">
                  <a:alpha val="35000"/>
                </a:srgbClr>
              </a:outerShdw>
            </a:effectLst>
          </c:spPr>
          <c:marker>
            <c:symbol val="none"/>
          </c:marker>
          <c:cat>
            <c:numRef>
              <c:f>'[Copy of Book1.xlsx]Sheet6'!$D$14:$D$59</c:f>
              <c:numCache>
                <c:formatCode>mmm\-yy</c:formatCode>
                <c:ptCount val="46"/>
                <c:pt idx="0">
                  <c:v>41747</c:v>
                </c:pt>
                <c:pt idx="1">
                  <c:v>41789</c:v>
                </c:pt>
                <c:pt idx="2">
                  <c:v>41817</c:v>
                </c:pt>
                <c:pt idx="3">
                  <c:v>41845</c:v>
                </c:pt>
                <c:pt idx="4">
                  <c:v>41873</c:v>
                </c:pt>
                <c:pt idx="5">
                  <c:v>41901</c:v>
                </c:pt>
                <c:pt idx="6">
                  <c:v>41943</c:v>
                </c:pt>
                <c:pt idx="7">
                  <c:v>41971</c:v>
                </c:pt>
                <c:pt idx="8">
                  <c:v>41999</c:v>
                </c:pt>
                <c:pt idx="9">
                  <c:v>42027</c:v>
                </c:pt>
                <c:pt idx="10">
                  <c:v>42055</c:v>
                </c:pt>
                <c:pt idx="11">
                  <c:v>42083</c:v>
                </c:pt>
                <c:pt idx="12">
                  <c:v>42111</c:v>
                </c:pt>
                <c:pt idx="13">
                  <c:v>42153</c:v>
                </c:pt>
                <c:pt idx="14">
                  <c:v>42181</c:v>
                </c:pt>
                <c:pt idx="15">
                  <c:v>42209</c:v>
                </c:pt>
                <c:pt idx="16">
                  <c:v>42237</c:v>
                </c:pt>
                <c:pt idx="17">
                  <c:v>42265</c:v>
                </c:pt>
                <c:pt idx="18">
                  <c:v>42276</c:v>
                </c:pt>
                <c:pt idx="19">
                  <c:v>42307</c:v>
                </c:pt>
                <c:pt idx="20">
                  <c:v>42335</c:v>
                </c:pt>
                <c:pt idx="21">
                  <c:v>42363</c:v>
                </c:pt>
                <c:pt idx="22">
                  <c:v>42391</c:v>
                </c:pt>
                <c:pt idx="23">
                  <c:v>42419</c:v>
                </c:pt>
                <c:pt idx="24">
                  <c:v>42447</c:v>
                </c:pt>
                <c:pt idx="25">
                  <c:v>42489</c:v>
                </c:pt>
                <c:pt idx="26">
                  <c:v>42517</c:v>
                </c:pt>
                <c:pt idx="27">
                  <c:v>42545</c:v>
                </c:pt>
                <c:pt idx="28">
                  <c:v>42573</c:v>
                </c:pt>
                <c:pt idx="29">
                  <c:v>42601</c:v>
                </c:pt>
                <c:pt idx="30">
                  <c:v>42643</c:v>
                </c:pt>
                <c:pt idx="31">
                  <c:v>42671</c:v>
                </c:pt>
                <c:pt idx="32">
                  <c:v>42699</c:v>
                </c:pt>
                <c:pt idx="33">
                  <c:v>42727</c:v>
                </c:pt>
                <c:pt idx="34">
                  <c:v>42755</c:v>
                </c:pt>
                <c:pt idx="35">
                  <c:v>42783</c:v>
                </c:pt>
                <c:pt idx="36">
                  <c:v>42825</c:v>
                </c:pt>
                <c:pt idx="37">
                  <c:v>42853</c:v>
                </c:pt>
                <c:pt idx="38">
                  <c:v>42881</c:v>
                </c:pt>
                <c:pt idx="39">
                  <c:v>42909</c:v>
                </c:pt>
                <c:pt idx="40">
                  <c:v>42937</c:v>
                </c:pt>
                <c:pt idx="41">
                  <c:v>42965</c:v>
                </c:pt>
                <c:pt idx="42">
                  <c:v>43007</c:v>
                </c:pt>
                <c:pt idx="43">
                  <c:v>43035</c:v>
                </c:pt>
                <c:pt idx="44">
                  <c:v>43063</c:v>
                </c:pt>
                <c:pt idx="45">
                  <c:v>43091</c:v>
                </c:pt>
              </c:numCache>
            </c:numRef>
          </c:cat>
          <c:val>
            <c:numRef>
              <c:f>'[Copy of Book1.xlsx]Sheet6'!$F$14:$F$59</c:f>
              <c:numCache>
                <c:formatCode>0.0</c:formatCode>
                <c:ptCount val="46"/>
                <c:pt idx="0">
                  <c:v>12.319270354371415</c:v>
                </c:pt>
                <c:pt idx="1">
                  <c:v>11.305149421969428</c:v>
                </c:pt>
                <c:pt idx="2">
                  <c:v>10.229835576659262</c:v>
                </c:pt>
                <c:pt idx="3">
                  <c:v>10.176190243350192</c:v>
                </c:pt>
                <c:pt idx="4">
                  <c:v>7.7688021047304101</c:v>
                </c:pt>
                <c:pt idx="5">
                  <c:v>5.9304441664205454</c:v>
                </c:pt>
                <c:pt idx="6">
                  <c:v>7.8044021342959846</c:v>
                </c:pt>
                <c:pt idx="7">
                  <c:v>7.3387119249846089</c:v>
                </c:pt>
                <c:pt idx="8">
                  <c:v>7.1366812134185054</c:v>
                </c:pt>
                <c:pt idx="9">
                  <c:v>6.4287656665933612</c:v>
                </c:pt>
                <c:pt idx="10">
                  <c:v>5.8976404480226785</c:v>
                </c:pt>
                <c:pt idx="11">
                  <c:v>5.6087801904483259</c:v>
                </c:pt>
                <c:pt idx="12">
                  <c:v>5.9154261762080829</c:v>
                </c:pt>
                <c:pt idx="13">
                  <c:v>5.1715809744868224</c:v>
                </c:pt>
                <c:pt idx="14">
                  <c:v>4.8098246346705009</c:v>
                </c:pt>
                <c:pt idx="15">
                  <c:v>4.8322486828863642</c:v>
                </c:pt>
                <c:pt idx="16">
                  <c:v>4.9524348964895992</c:v>
                </c:pt>
                <c:pt idx="17">
                  <c:v>4.8759921485692859</c:v>
                </c:pt>
                <c:pt idx="18">
                  <c:v>3.7274047072375804</c:v>
                </c:pt>
                <c:pt idx="19">
                  <c:v>4.2752285060343675</c:v>
                </c:pt>
                <c:pt idx="20">
                  <c:v>3.8936987841534654</c:v>
                </c:pt>
                <c:pt idx="21">
                  <c:v>4.4975094826539941</c:v>
                </c:pt>
                <c:pt idx="22">
                  <c:v>4.5510766171323214</c:v>
                </c:pt>
                <c:pt idx="23">
                  <c:v>3.3053547393972149</c:v>
                </c:pt>
                <c:pt idx="24">
                  <c:v>2.7256554472668393</c:v>
                </c:pt>
                <c:pt idx="25">
                  <c:v>0.85793387997565862</c:v>
                </c:pt>
                <c:pt idx="26">
                  <c:v>1.259701453949158</c:v>
                </c:pt>
                <c:pt idx="27">
                  <c:v>0.95138279455966313</c:v>
                </c:pt>
                <c:pt idx="28">
                  <c:v>0.48533587422581181</c:v>
                </c:pt>
                <c:pt idx="29">
                  <c:v>-0.42463725177356304</c:v>
                </c:pt>
                <c:pt idx="30">
                  <c:v>0.86905160797368097</c:v>
                </c:pt>
                <c:pt idx="31">
                  <c:v>-1.7333303151715551</c:v>
                </c:pt>
                <c:pt idx="32">
                  <c:v>-3.3506090466481786</c:v>
                </c:pt>
                <c:pt idx="33">
                  <c:v>-4.3061284915081766</c:v>
                </c:pt>
                <c:pt idx="34">
                  <c:v>-5.0578973004261947</c:v>
                </c:pt>
                <c:pt idx="35">
                  <c:v>-5.2462765041043857</c:v>
                </c:pt>
                <c:pt idx="36">
                  <c:v>-1.8549246212569259</c:v>
                </c:pt>
                <c:pt idx="37">
                  <c:v>-1.3918335939595794</c:v>
                </c:pt>
                <c:pt idx="38">
                  <c:v>-2.119755384246258</c:v>
                </c:pt>
                <c:pt idx="39">
                  <c:v>-1.074230482395</c:v>
                </c:pt>
                <c:pt idx="40">
                  <c:v>-0.32346109439692627</c:v>
                </c:pt>
                <c:pt idx="41">
                  <c:v>-0.26679265951604636</c:v>
                </c:pt>
                <c:pt idx="42">
                  <c:v>-0.4427346386124742</c:v>
                </c:pt>
                <c:pt idx="43">
                  <c:v>-0.21292475532465049</c:v>
                </c:pt>
                <c:pt idx="44">
                  <c:v>0.96310495017566389</c:v>
                </c:pt>
                <c:pt idx="45">
                  <c:v>2.1333212362026677</c:v>
                </c:pt>
              </c:numCache>
            </c:numRef>
          </c:val>
          <c:smooth val="1"/>
          <c:extLst xmlns:c16r2="http://schemas.microsoft.com/office/drawing/2015/06/chart">
            <c:ext xmlns:c16="http://schemas.microsoft.com/office/drawing/2014/chart" uri="{C3380CC4-5D6E-409C-BE32-E72D297353CC}">
              <c16:uniqueId val="{00000001-660F-4BE4-BA2A-D6E7A7CA9C91}"/>
            </c:ext>
          </c:extLst>
        </c:ser>
        <c:dLbls>
          <c:showLegendKey val="0"/>
          <c:showVal val="0"/>
          <c:showCatName val="0"/>
          <c:showSerName val="0"/>
          <c:showPercent val="0"/>
          <c:showBubbleSize val="0"/>
        </c:dLbls>
        <c:smooth val="0"/>
        <c:axId val="187156904"/>
        <c:axId val="187157296"/>
      </c:lineChart>
      <c:dateAx>
        <c:axId val="187156904"/>
        <c:scaling>
          <c:orientation val="minMax"/>
        </c:scaling>
        <c:delete val="0"/>
        <c:axPos val="b"/>
        <c:numFmt formatCode="mmm\-yy" sourceLinked="1"/>
        <c:majorTickMark val="out"/>
        <c:minorTickMark val="none"/>
        <c:tickLblPos val="low"/>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crossAx val="187157296"/>
        <c:crosses val="autoZero"/>
        <c:auto val="1"/>
        <c:lblOffset val="100"/>
        <c:baseTimeUnit val="days"/>
        <c:majorUnit val="3"/>
        <c:majorTimeUnit val="months"/>
      </c:dateAx>
      <c:valAx>
        <c:axId val="187157296"/>
        <c:scaling>
          <c:orientation val="minMax"/>
          <c:max val="16"/>
          <c:min val="-8"/>
        </c:scaling>
        <c:delete val="0"/>
        <c:axPos val="l"/>
        <c:majorGridlines>
          <c:spPr>
            <a:ln w="9525" cap="flat" cmpd="sng" algn="ctr">
              <a:solidFill>
                <a:schemeClr val="tx2">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crossAx val="187156904"/>
        <c:crosses val="autoZero"/>
        <c:crossBetween val="between"/>
        <c:majorUnit val="4"/>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4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0813712589938128E-2"/>
          <c:y val="7.4237751087087245E-2"/>
          <c:w val="0.94289010517278382"/>
          <c:h val="0.73153427749983502"/>
        </c:manualLayout>
      </c:layout>
      <c:barChart>
        <c:barDir val="col"/>
        <c:grouping val="clustered"/>
        <c:varyColors val="0"/>
        <c:ser>
          <c:idx val="0"/>
          <c:order val="0"/>
          <c:tx>
            <c:strRef>
              <c:f>Sheet9!$P$18</c:f>
              <c:strCache>
                <c:ptCount val="1"/>
                <c:pt idx="0">
                  <c:v>Gross Fiscal</c:v>
                </c:pt>
              </c:strCache>
            </c:strRef>
          </c:tx>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Sheet9!$O$19:$O$30</c:f>
              <c:strCache>
                <c:ptCount val="12"/>
                <c:pt idx="0">
                  <c:v>2007-08   </c:v>
                </c:pt>
                <c:pt idx="1">
                  <c:v>2008-09   </c:v>
                </c:pt>
                <c:pt idx="2">
                  <c:v>2009-10   </c:v>
                </c:pt>
                <c:pt idx="3">
                  <c:v>2010-11   </c:v>
                </c:pt>
                <c:pt idx="4">
                  <c:v>2011-12   </c:v>
                </c:pt>
                <c:pt idx="5">
                  <c:v>2012-13   </c:v>
                </c:pt>
                <c:pt idx="6">
                  <c:v>2013-14   </c:v>
                </c:pt>
                <c:pt idx="7">
                  <c:v>2014-15   </c:v>
                </c:pt>
                <c:pt idx="8">
                  <c:v>2015-16   </c:v>
                </c:pt>
                <c:pt idx="9">
                  <c:v>2016-17   </c:v>
                </c:pt>
                <c:pt idx="10">
                  <c:v>2017-18  RE</c:v>
                </c:pt>
                <c:pt idx="11">
                  <c:v>2018-19 BE</c:v>
                </c:pt>
              </c:strCache>
            </c:strRef>
          </c:cat>
          <c:val>
            <c:numRef>
              <c:f>Sheet9!$P$19:$P$30</c:f>
              <c:numCache>
                <c:formatCode>0.0</c:formatCode>
                <c:ptCount val="12"/>
                <c:pt idx="0">
                  <c:v>2.5448107012305772</c:v>
                </c:pt>
                <c:pt idx="1">
                  <c:v>5.985581333636941</c:v>
                </c:pt>
                <c:pt idx="2">
                  <c:v>6.4602219231850428</c:v>
                </c:pt>
                <c:pt idx="3">
                  <c:v>4.7994023726525112</c:v>
                </c:pt>
                <c:pt idx="4">
                  <c:v>5.9062567017229171</c:v>
                </c:pt>
                <c:pt idx="5">
                  <c:v>4.9294987332154818</c:v>
                </c:pt>
                <c:pt idx="6">
                  <c:v>4.4764056845626854</c:v>
                </c:pt>
                <c:pt idx="7">
                  <c:v>4.0970377590584759</c:v>
                </c:pt>
                <c:pt idx="8">
                  <c:v>3.8708918730061028</c:v>
                </c:pt>
                <c:pt idx="9">
                  <c:v>3.5025831545432053</c:v>
                </c:pt>
                <c:pt idx="10" formatCode="General">
                  <c:v>3.6</c:v>
                </c:pt>
                <c:pt idx="11" formatCode="General">
                  <c:v>3.3</c:v>
                </c:pt>
              </c:numCache>
            </c:numRef>
          </c:val>
          <c:extLst xmlns:c16r2="http://schemas.microsoft.com/office/drawing/2015/06/chart">
            <c:ext xmlns:c16="http://schemas.microsoft.com/office/drawing/2014/chart" uri="{C3380CC4-5D6E-409C-BE32-E72D297353CC}">
              <c16:uniqueId val="{00000000-987F-4116-A3D3-9FDB2F1BAFB8}"/>
            </c:ext>
          </c:extLst>
        </c:ser>
        <c:ser>
          <c:idx val="1"/>
          <c:order val="1"/>
          <c:tx>
            <c:strRef>
              <c:f>Sheet9!$Q$18</c:f>
              <c:strCache>
                <c:ptCount val="1"/>
                <c:pt idx="0">
                  <c:v>Revenue</c:v>
                </c:pt>
              </c:strCache>
            </c:strRef>
          </c:tx>
          <c:spPr>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chemeClr>
              </a:solidFill>
              <a:round/>
            </a:ln>
            <a:effectLst>
              <a:outerShdw blurRad="40000" dist="20000" dir="5400000" rotWithShape="0">
                <a:srgbClr val="000000">
                  <a:alpha val="38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Sheet9!$O$19:$O$30</c:f>
              <c:strCache>
                <c:ptCount val="12"/>
                <c:pt idx="0">
                  <c:v>2007-08   </c:v>
                </c:pt>
                <c:pt idx="1">
                  <c:v>2008-09   </c:v>
                </c:pt>
                <c:pt idx="2">
                  <c:v>2009-10   </c:v>
                </c:pt>
                <c:pt idx="3">
                  <c:v>2010-11   </c:v>
                </c:pt>
                <c:pt idx="4">
                  <c:v>2011-12   </c:v>
                </c:pt>
                <c:pt idx="5">
                  <c:v>2012-13   </c:v>
                </c:pt>
                <c:pt idx="6">
                  <c:v>2013-14   </c:v>
                </c:pt>
                <c:pt idx="7">
                  <c:v>2014-15   </c:v>
                </c:pt>
                <c:pt idx="8">
                  <c:v>2015-16   </c:v>
                </c:pt>
                <c:pt idx="9">
                  <c:v>2016-17   </c:v>
                </c:pt>
                <c:pt idx="10">
                  <c:v>2017-18  RE</c:v>
                </c:pt>
                <c:pt idx="11">
                  <c:v>2018-19 BE</c:v>
                </c:pt>
              </c:strCache>
            </c:strRef>
          </c:cat>
          <c:val>
            <c:numRef>
              <c:f>Sheet9!$Q$19:$Q$30</c:f>
              <c:numCache>
                <c:formatCode>0.0</c:formatCode>
                <c:ptCount val="12"/>
                <c:pt idx="0">
                  <c:v>1.0541016905650391</c:v>
                </c:pt>
                <c:pt idx="1">
                  <c:v>4.5033066237447077</c:v>
                </c:pt>
                <c:pt idx="2">
                  <c:v>5.2332055178380035</c:v>
                </c:pt>
                <c:pt idx="3">
                  <c:v>3.2405996057355271</c:v>
                </c:pt>
                <c:pt idx="4">
                  <c:v>4.5138869315510561</c:v>
                </c:pt>
                <c:pt idx="5">
                  <c:v>3.663329846657831</c:v>
                </c:pt>
                <c:pt idx="6">
                  <c:v>3.1784155703235069</c:v>
                </c:pt>
                <c:pt idx="7">
                  <c:v>2.9316666137839875</c:v>
                </c:pt>
                <c:pt idx="8">
                  <c:v>2.4900833478542608</c:v>
                </c:pt>
                <c:pt idx="9">
                  <c:v>2.1</c:v>
                </c:pt>
                <c:pt idx="10">
                  <c:v>2.6</c:v>
                </c:pt>
                <c:pt idx="11">
                  <c:v>2.2000000000000002</c:v>
                </c:pt>
              </c:numCache>
            </c:numRef>
          </c:val>
          <c:extLst xmlns:c16r2="http://schemas.microsoft.com/office/drawing/2015/06/chart">
            <c:ext xmlns:c16="http://schemas.microsoft.com/office/drawing/2014/chart" uri="{C3380CC4-5D6E-409C-BE32-E72D297353CC}">
              <c16:uniqueId val="{00000001-987F-4116-A3D3-9FDB2F1BAFB8}"/>
            </c:ext>
          </c:extLst>
        </c:ser>
        <c:dLbls>
          <c:dLblPos val="outEnd"/>
          <c:showLegendKey val="0"/>
          <c:showVal val="1"/>
          <c:showCatName val="0"/>
          <c:showSerName val="0"/>
          <c:showPercent val="0"/>
          <c:showBubbleSize val="0"/>
        </c:dLbls>
        <c:gapWidth val="100"/>
        <c:overlap val="-24"/>
        <c:axId val="189000096"/>
        <c:axId val="189000488"/>
      </c:barChart>
      <c:catAx>
        <c:axId val="189000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50000"/>
                    <a:lumOff val="50000"/>
                  </a:schemeClr>
                </a:solidFill>
                <a:latin typeface="+mn-lt"/>
                <a:ea typeface="+mn-ea"/>
                <a:cs typeface="+mn-cs"/>
              </a:defRPr>
            </a:pPr>
            <a:endParaRPr lang="en-US"/>
          </a:p>
        </c:txPr>
        <c:crossAx val="189000488"/>
        <c:crosses val="autoZero"/>
        <c:auto val="1"/>
        <c:lblAlgn val="ctr"/>
        <c:lblOffset val="100"/>
        <c:noMultiLvlLbl val="0"/>
      </c:catAx>
      <c:valAx>
        <c:axId val="189000488"/>
        <c:scaling>
          <c:orientation val="minMax"/>
        </c:scaling>
        <c:delete val="1"/>
        <c:axPos val="l"/>
        <c:numFmt formatCode="0.0" sourceLinked="1"/>
        <c:majorTickMark val="none"/>
        <c:minorTickMark val="none"/>
        <c:tickLblPos val="nextTo"/>
        <c:crossAx val="189000096"/>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50000"/>
                  <a:lumOff val="50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400"/>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'[Copy of Book1.xlsx]Sheet7'!$B$1</c:f>
              <c:strCache>
                <c:ptCount val="1"/>
                <c:pt idx="0">
                  <c:v>Exports</c:v>
                </c:pt>
              </c:strCache>
            </c:strRef>
          </c:tx>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'[Copy of Book1.xlsx]Sheet7'!$A$2:$A$18</c:f>
              <c:strCache>
                <c:ptCount val="17"/>
                <c:pt idx="0">
                  <c:v>2000-01   </c:v>
                </c:pt>
                <c:pt idx="1">
                  <c:v>2001-02   </c:v>
                </c:pt>
                <c:pt idx="2">
                  <c:v>2002-03   </c:v>
                </c:pt>
                <c:pt idx="3">
                  <c:v>2003-04   </c:v>
                </c:pt>
                <c:pt idx="4">
                  <c:v>2004-05   </c:v>
                </c:pt>
                <c:pt idx="5">
                  <c:v>2005-06   </c:v>
                </c:pt>
                <c:pt idx="6">
                  <c:v>2006-07   </c:v>
                </c:pt>
                <c:pt idx="7">
                  <c:v>2007-08   </c:v>
                </c:pt>
                <c:pt idx="8">
                  <c:v>2008-09   </c:v>
                </c:pt>
                <c:pt idx="9">
                  <c:v>2009-10   </c:v>
                </c:pt>
                <c:pt idx="10">
                  <c:v>2010-11   </c:v>
                </c:pt>
                <c:pt idx="11">
                  <c:v>2011-12   </c:v>
                </c:pt>
                <c:pt idx="12">
                  <c:v>2012-13   </c:v>
                </c:pt>
                <c:pt idx="13">
                  <c:v>2013-14   </c:v>
                </c:pt>
                <c:pt idx="14">
                  <c:v>2014-15   </c:v>
                </c:pt>
                <c:pt idx="15">
                  <c:v>2015-16   </c:v>
                </c:pt>
                <c:pt idx="16">
                  <c:v>2016-17   </c:v>
                </c:pt>
              </c:strCache>
            </c:strRef>
          </c:cat>
          <c:val>
            <c:numRef>
              <c:f>'[Copy of Book1.xlsx]Sheet7'!$B$2:$B$18</c:f>
              <c:numCache>
                <c:formatCode>0.0</c:formatCode>
                <c:ptCount val="17"/>
                <c:pt idx="0">
                  <c:v>16.332684704279803</c:v>
                </c:pt>
                <c:pt idx="1">
                  <c:v>16.488903132421701</c:v>
                </c:pt>
                <c:pt idx="2">
                  <c:v>18.24827792315423</c:v>
                </c:pt>
                <c:pt idx="3">
                  <c:v>19.33230406584121</c:v>
                </c:pt>
                <c:pt idx="4">
                  <c:v>21.384648552884777</c:v>
                </c:pt>
                <c:pt idx="5">
                  <c:v>23.377247169183473</c:v>
                </c:pt>
                <c:pt idx="6">
                  <c:v>25.61332487020066</c:v>
                </c:pt>
                <c:pt idx="7">
                  <c:v>25.38747044869854</c:v>
                </c:pt>
                <c:pt idx="8">
                  <c:v>28.923134355423731</c:v>
                </c:pt>
                <c:pt idx="9">
                  <c:v>25.284971789814705</c:v>
                </c:pt>
                <c:pt idx="10">
                  <c:v>26.115920184298407</c:v>
                </c:pt>
                <c:pt idx="11">
                  <c:v>29.028181419189046</c:v>
                </c:pt>
                <c:pt idx="12">
                  <c:v>29.028346779777209</c:v>
                </c:pt>
                <c:pt idx="13">
                  <c:v>29.776205396002041</c:v>
                </c:pt>
                <c:pt idx="14">
                  <c:v>27.36821805008368</c:v>
                </c:pt>
                <c:pt idx="15">
                  <c:v>23.844613676695442</c:v>
                </c:pt>
                <c:pt idx="16">
                  <c:v>22.914448044783121</c:v>
                </c:pt>
              </c:numCache>
            </c:numRef>
          </c:val>
          <c:extLst xmlns:c16r2="http://schemas.microsoft.com/office/drawing/2015/06/chart">
            <c:ext xmlns:c16="http://schemas.microsoft.com/office/drawing/2014/chart" uri="{C3380CC4-5D6E-409C-BE32-E72D297353CC}">
              <c16:uniqueId val="{00000000-62B3-4355-AC69-25E67B484E2A}"/>
            </c:ext>
          </c:extLst>
        </c:ser>
        <c:dLbls>
          <c:dLblPos val="outEnd"/>
          <c:showLegendKey val="0"/>
          <c:showVal val="1"/>
          <c:showCatName val="0"/>
          <c:showSerName val="0"/>
          <c:showPercent val="0"/>
          <c:showBubbleSize val="0"/>
        </c:dLbls>
        <c:gapWidth val="100"/>
        <c:overlap val="-24"/>
        <c:axId val="189001272"/>
        <c:axId val="189001664"/>
      </c:barChart>
      <c:catAx>
        <c:axId val="189001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50000"/>
                    <a:lumOff val="50000"/>
                  </a:schemeClr>
                </a:solidFill>
                <a:latin typeface="+mn-lt"/>
                <a:ea typeface="+mn-ea"/>
                <a:cs typeface="+mn-cs"/>
              </a:defRPr>
            </a:pPr>
            <a:endParaRPr lang="en-US"/>
          </a:p>
        </c:txPr>
        <c:crossAx val="189001664"/>
        <c:crosses val="autoZero"/>
        <c:auto val="1"/>
        <c:lblAlgn val="ctr"/>
        <c:lblOffset val="100"/>
        <c:noMultiLvlLbl val="0"/>
      </c:catAx>
      <c:valAx>
        <c:axId val="189001664"/>
        <c:scaling>
          <c:orientation val="minMax"/>
        </c:scaling>
        <c:delete val="1"/>
        <c:axPos val="l"/>
        <c:numFmt formatCode="0.0" sourceLinked="1"/>
        <c:majorTickMark val="none"/>
        <c:minorTickMark val="none"/>
        <c:tickLblPos val="nextTo"/>
        <c:crossAx val="189001272"/>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4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280">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12.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13.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31">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4.xml><?xml version="1.0" encoding="utf-8"?>
<cs:chartStyle xmlns:cs="http://schemas.microsoft.com/office/drawing/2012/chartStyle" xmlns:a="http://schemas.openxmlformats.org/drawingml/2006/main" id="231">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5.xml><?xml version="1.0" encoding="utf-8"?>
<cs:chartStyle xmlns:cs="http://schemas.microsoft.com/office/drawing/2012/chartStyle" xmlns:a="http://schemas.openxmlformats.org/drawingml/2006/main" id="231">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6.xml><?xml version="1.0" encoding="utf-8"?>
<cs:chartStyle xmlns:cs="http://schemas.microsoft.com/office/drawing/2012/chartStyle" xmlns:a="http://schemas.openxmlformats.org/drawingml/2006/main" id="231">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7.xml><?xml version="1.0" encoding="utf-8"?>
<cs:chartStyle xmlns:cs="http://schemas.microsoft.com/office/drawing/2012/chartStyle" xmlns:a="http://schemas.openxmlformats.org/drawingml/2006/main" id="231">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8.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drawings/_rels/drawing1.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image" Target="../media/image2.png"/><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drawings/drawing1.xml><?xml version="1.0" encoding="utf-8"?>
<c:userShapes xmlns:c="http://schemas.openxmlformats.org/drawingml/2006/chart">
  <cdr:relSizeAnchor xmlns:cdr="http://schemas.openxmlformats.org/drawingml/2006/chartDrawing">
    <cdr:from>
      <cdr:x>0.09259</cdr:x>
      <cdr:y>0.05051</cdr:y>
    </cdr:from>
    <cdr:to>
      <cdr:x>0.14815</cdr:x>
      <cdr:y>0.13469</cdr:y>
    </cdr:to>
    <cdr:sp macro="" textlink="">
      <cdr:nvSpPr>
        <cdr:cNvPr id="7" name="TextBox 1"/>
        <cdr:cNvSpPr txBox="1"/>
      </cdr:nvSpPr>
      <cdr:spPr>
        <a:xfrm xmlns:a="http://schemas.openxmlformats.org/drawingml/2006/main">
          <a:off x="762000" y="228600"/>
          <a:ext cx="457200" cy="3810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endParaRPr lang="en-US" sz="900" dirty="0">
            <a:latin typeface="Cambria" pitchFamily="18" charset="0"/>
          </a:endParaRPr>
        </a:p>
      </cdr:txBody>
    </cdr:sp>
  </cdr:relSizeAnchor>
  <cdr:relSizeAnchor xmlns:cdr="http://schemas.openxmlformats.org/drawingml/2006/chartDrawing">
    <cdr:from>
      <cdr:x>0.00926</cdr:x>
      <cdr:y>0</cdr:y>
    </cdr:from>
    <cdr:to>
      <cdr:x>0.03704</cdr:x>
      <cdr:y>0.05051</cdr:y>
    </cdr:to>
    <cdr:sp macro="" textlink="">
      <cdr:nvSpPr>
        <cdr:cNvPr id="10" name="TextBox 1"/>
        <cdr:cNvSpPr txBox="1"/>
      </cdr:nvSpPr>
      <cdr:spPr>
        <a:xfrm xmlns:a="http://schemas.openxmlformats.org/drawingml/2006/main">
          <a:off x="76200" y="0"/>
          <a:ext cx="228600" cy="2286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endParaRPr lang="en-US" sz="900" dirty="0">
            <a:latin typeface="Cambria" pitchFamily="18" charset="0"/>
          </a:endParaRPr>
        </a:p>
      </cdr:txBody>
    </cdr:sp>
  </cdr:relSizeAnchor>
  <cdr:relSizeAnchor xmlns:cdr="http://schemas.openxmlformats.org/drawingml/2006/chartDrawing">
    <cdr:from>
      <cdr:x>0.15238</cdr:x>
      <cdr:y>0.08418</cdr:y>
    </cdr:from>
    <cdr:to>
      <cdr:x>0.20115</cdr:x>
      <cdr:y>0.12863</cdr:y>
    </cdr:to>
    <cdr:pic>
      <cdr:nvPicPr>
        <cdr:cNvPr id="14" name="chart">
          <a:extLst xmlns:a="http://schemas.openxmlformats.org/drawingml/2006/main">
            <a:ext uri="{FF2B5EF4-FFF2-40B4-BE49-F238E27FC236}">
              <a16:creationId xmlns="" xmlns:a16="http://schemas.microsoft.com/office/drawing/2014/main" id="{947D2E51-9D32-45A0-BC3C-C04E23DEC4B3}"/>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1219200" y="381000"/>
          <a:ext cx="390178" cy="201185"/>
        </a:xfrm>
        <a:prstGeom xmlns:a="http://schemas.openxmlformats.org/drawingml/2006/main" prst="rect">
          <a:avLst/>
        </a:prstGeom>
      </cdr:spPr>
    </cdr:pic>
  </cdr:relSizeAnchor>
  <cdr:relSizeAnchor xmlns:cdr="http://schemas.openxmlformats.org/drawingml/2006/chartDrawing">
    <cdr:from>
      <cdr:x>0.20952</cdr:x>
      <cdr:y>0.08418</cdr:y>
    </cdr:from>
    <cdr:to>
      <cdr:x>0.25829</cdr:x>
      <cdr:y>0.12863</cdr:y>
    </cdr:to>
    <cdr:pic>
      <cdr:nvPicPr>
        <cdr:cNvPr id="15" name="chart">
          <a:extLst xmlns:a="http://schemas.openxmlformats.org/drawingml/2006/main">
            <a:ext uri="{FF2B5EF4-FFF2-40B4-BE49-F238E27FC236}">
              <a16:creationId xmlns="" xmlns:a16="http://schemas.microsoft.com/office/drawing/2014/main" id="{5BC0E42B-E983-47DA-B6C6-3AD0D61125BB}"/>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2"/>
        <a:stretch xmlns:a="http://schemas.openxmlformats.org/drawingml/2006/main">
          <a:fillRect/>
        </a:stretch>
      </cdr:blipFill>
      <cdr:spPr>
        <a:xfrm xmlns:a="http://schemas.openxmlformats.org/drawingml/2006/main">
          <a:off x="1676400" y="381000"/>
          <a:ext cx="390178" cy="201185"/>
        </a:xfrm>
        <a:prstGeom xmlns:a="http://schemas.openxmlformats.org/drawingml/2006/main" prst="rect">
          <a:avLst/>
        </a:prstGeom>
      </cdr:spPr>
    </cdr:pic>
  </cdr:relSizeAnchor>
  <cdr:relSizeAnchor xmlns:cdr="http://schemas.openxmlformats.org/drawingml/2006/chartDrawing">
    <cdr:from>
      <cdr:x>0.25714</cdr:x>
      <cdr:y>0.08418</cdr:y>
    </cdr:from>
    <cdr:to>
      <cdr:x>0.30591</cdr:x>
      <cdr:y>0.12863</cdr:y>
    </cdr:to>
    <cdr:pic>
      <cdr:nvPicPr>
        <cdr:cNvPr id="17" name="chart">
          <a:extLst xmlns:a="http://schemas.openxmlformats.org/drawingml/2006/main">
            <a:ext uri="{FF2B5EF4-FFF2-40B4-BE49-F238E27FC236}">
              <a16:creationId xmlns="" xmlns:a16="http://schemas.microsoft.com/office/drawing/2014/main" id="{746DCB05-2D39-4A1C-898E-BD6C97E4A11E}"/>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3"/>
        <a:stretch xmlns:a="http://schemas.openxmlformats.org/drawingml/2006/main">
          <a:fillRect/>
        </a:stretch>
      </cdr:blipFill>
      <cdr:spPr>
        <a:xfrm xmlns:a="http://schemas.openxmlformats.org/drawingml/2006/main">
          <a:off x="2057400" y="381000"/>
          <a:ext cx="390178" cy="201185"/>
        </a:xfrm>
        <a:prstGeom xmlns:a="http://schemas.openxmlformats.org/drawingml/2006/main" prst="rect">
          <a:avLst/>
        </a:prstGeom>
      </cdr:spPr>
    </cdr:pic>
  </cdr:relSizeAnchor>
  <cdr:relSizeAnchor xmlns:cdr="http://schemas.openxmlformats.org/drawingml/2006/chartDrawing">
    <cdr:from>
      <cdr:x>0.31429</cdr:x>
      <cdr:y>0.08418</cdr:y>
    </cdr:from>
    <cdr:to>
      <cdr:x>0.35467</cdr:x>
      <cdr:y>0.12863</cdr:y>
    </cdr:to>
    <cdr:pic>
      <cdr:nvPicPr>
        <cdr:cNvPr id="18" name="chart">
          <a:extLst xmlns:a="http://schemas.openxmlformats.org/drawingml/2006/main">
            <a:ext uri="{FF2B5EF4-FFF2-40B4-BE49-F238E27FC236}">
              <a16:creationId xmlns="" xmlns:a16="http://schemas.microsoft.com/office/drawing/2014/main" id="{8F6EB48B-4527-41E7-96AD-B3E3102E923A}"/>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4"/>
        <a:stretch xmlns:a="http://schemas.openxmlformats.org/drawingml/2006/main">
          <a:fillRect/>
        </a:stretch>
      </cdr:blipFill>
      <cdr:spPr>
        <a:xfrm xmlns:a="http://schemas.openxmlformats.org/drawingml/2006/main">
          <a:off x="2514600" y="381000"/>
          <a:ext cx="323116" cy="201185"/>
        </a:xfrm>
        <a:prstGeom xmlns:a="http://schemas.openxmlformats.org/drawingml/2006/main" prst="rect">
          <a:avLst/>
        </a:prstGeom>
      </cdr:spPr>
    </cdr:pic>
  </cdr:relSizeAnchor>
  <cdr:relSizeAnchor xmlns:cdr="http://schemas.openxmlformats.org/drawingml/2006/chartDrawing">
    <cdr:from>
      <cdr:x>0.35238</cdr:x>
      <cdr:y>0.06734</cdr:y>
    </cdr:from>
    <cdr:to>
      <cdr:x>0.40115</cdr:x>
      <cdr:y>0.1118</cdr:y>
    </cdr:to>
    <cdr:pic>
      <cdr:nvPicPr>
        <cdr:cNvPr id="19" name="chart">
          <a:extLst xmlns:a="http://schemas.openxmlformats.org/drawingml/2006/main">
            <a:ext uri="{FF2B5EF4-FFF2-40B4-BE49-F238E27FC236}">
              <a16:creationId xmlns="" xmlns:a16="http://schemas.microsoft.com/office/drawing/2014/main" id="{C0C3DE06-265A-49A4-A571-A1FFD6BDE832}"/>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5"/>
        <a:stretch xmlns:a="http://schemas.openxmlformats.org/drawingml/2006/main">
          <a:fillRect/>
        </a:stretch>
      </cdr:blipFill>
      <cdr:spPr>
        <a:xfrm xmlns:a="http://schemas.openxmlformats.org/drawingml/2006/main">
          <a:off x="2819400" y="304800"/>
          <a:ext cx="390178" cy="201185"/>
        </a:xfrm>
        <a:prstGeom xmlns:a="http://schemas.openxmlformats.org/drawingml/2006/main" prst="rect">
          <a:avLst/>
        </a:prstGeom>
      </cdr:spPr>
    </cdr:pic>
  </cdr:relSizeAnchor>
  <cdr:relSizeAnchor xmlns:cdr="http://schemas.openxmlformats.org/drawingml/2006/chartDrawing">
    <cdr:from>
      <cdr:x>0.40952</cdr:x>
      <cdr:y>0.08279</cdr:y>
    </cdr:from>
    <cdr:to>
      <cdr:x>0.45829</cdr:x>
      <cdr:y>0.1265</cdr:y>
    </cdr:to>
    <cdr:pic>
      <cdr:nvPicPr>
        <cdr:cNvPr id="20" name="chart">
          <a:extLst xmlns:a="http://schemas.openxmlformats.org/drawingml/2006/main">
            <a:ext uri="{FF2B5EF4-FFF2-40B4-BE49-F238E27FC236}">
              <a16:creationId xmlns="" xmlns:a16="http://schemas.microsoft.com/office/drawing/2014/main" id="{5AB97D64-7455-4471-91B6-4CCA8EE9679E}"/>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6"/>
        <a:stretch xmlns:a="http://schemas.openxmlformats.org/drawingml/2006/main">
          <a:fillRect/>
        </a:stretch>
      </cdr:blipFill>
      <cdr:spPr>
        <a:xfrm xmlns:a="http://schemas.openxmlformats.org/drawingml/2006/main">
          <a:off x="3276600" y="381000"/>
          <a:ext cx="390178" cy="201185"/>
        </a:xfrm>
        <a:prstGeom xmlns:a="http://schemas.openxmlformats.org/drawingml/2006/main" prst="rect">
          <a:avLst/>
        </a:prstGeom>
      </cdr:spPr>
    </cdr:pic>
  </cdr:relSizeAnchor>
  <cdr:relSizeAnchor xmlns:cdr="http://schemas.openxmlformats.org/drawingml/2006/chartDrawing">
    <cdr:from>
      <cdr:x>0.45714</cdr:x>
      <cdr:y>0.08279</cdr:y>
    </cdr:from>
    <cdr:to>
      <cdr:x>0.50591</cdr:x>
      <cdr:y>0.1265</cdr:y>
    </cdr:to>
    <cdr:pic>
      <cdr:nvPicPr>
        <cdr:cNvPr id="21" name="chart">
          <a:extLst xmlns:a="http://schemas.openxmlformats.org/drawingml/2006/main">
            <a:ext uri="{FF2B5EF4-FFF2-40B4-BE49-F238E27FC236}">
              <a16:creationId xmlns="" xmlns:a16="http://schemas.microsoft.com/office/drawing/2014/main" id="{A48C8CE6-2F76-4AFF-9F41-1631B78DECB8}"/>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7"/>
        <a:stretch xmlns:a="http://schemas.openxmlformats.org/drawingml/2006/main">
          <a:fillRect/>
        </a:stretch>
      </cdr:blipFill>
      <cdr:spPr>
        <a:xfrm xmlns:a="http://schemas.openxmlformats.org/drawingml/2006/main">
          <a:off x="3657600" y="381000"/>
          <a:ext cx="390178" cy="201185"/>
        </a:xfrm>
        <a:prstGeom xmlns:a="http://schemas.openxmlformats.org/drawingml/2006/main" prst="rect">
          <a:avLst/>
        </a:prstGeom>
      </cdr:spPr>
    </cdr:pic>
  </cdr:relSizeAnchor>
  <cdr:relSizeAnchor xmlns:cdr="http://schemas.openxmlformats.org/drawingml/2006/chartDrawing">
    <cdr:from>
      <cdr:x>0.51429</cdr:x>
      <cdr:y>0.06623</cdr:y>
    </cdr:from>
    <cdr:to>
      <cdr:x>0.5619</cdr:x>
      <cdr:y>0.1159</cdr:y>
    </cdr:to>
    <cdr:pic>
      <cdr:nvPicPr>
        <cdr:cNvPr id="22" name="chart">
          <a:extLst xmlns:a="http://schemas.openxmlformats.org/drawingml/2006/main">
            <a:ext uri="{FF2B5EF4-FFF2-40B4-BE49-F238E27FC236}">
              <a16:creationId xmlns="" xmlns:a16="http://schemas.microsoft.com/office/drawing/2014/main" id="{6F5AB757-F860-41AA-941A-254C96F34507}"/>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7"/>
        <a:stretch xmlns:a="http://schemas.openxmlformats.org/drawingml/2006/main">
          <a:fillRect/>
        </a:stretch>
      </cdr:blipFill>
      <cdr:spPr>
        <a:xfrm xmlns:a="http://schemas.openxmlformats.org/drawingml/2006/main">
          <a:off x="4114800" y="304800"/>
          <a:ext cx="381000" cy="228600"/>
        </a:xfrm>
        <a:prstGeom xmlns:a="http://schemas.openxmlformats.org/drawingml/2006/main" prst="rect">
          <a:avLst/>
        </a:prstGeom>
      </cdr:spPr>
    </cdr:pic>
  </cdr:relSizeAnchor>
  <cdr:relSizeAnchor xmlns:cdr="http://schemas.openxmlformats.org/drawingml/2006/chartDrawing">
    <cdr:from>
      <cdr:x>0.55621</cdr:x>
      <cdr:y>0.08279</cdr:y>
    </cdr:from>
    <cdr:to>
      <cdr:x>0.59864</cdr:x>
      <cdr:y>0.12895</cdr:y>
    </cdr:to>
    <cdr:pic>
      <cdr:nvPicPr>
        <cdr:cNvPr id="23" name="chart">
          <a:extLst xmlns:a="http://schemas.openxmlformats.org/drawingml/2006/main">
            <a:ext uri="{FF2B5EF4-FFF2-40B4-BE49-F238E27FC236}">
              <a16:creationId xmlns="" xmlns:a16="http://schemas.microsoft.com/office/drawing/2014/main" id="{2186BE9B-A55D-409E-A716-C912566DC0C9}"/>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7"/>
        <a:stretch xmlns:a="http://schemas.openxmlformats.org/drawingml/2006/main">
          <a:fillRect/>
        </a:stretch>
      </cdr:blipFill>
      <cdr:spPr>
        <a:xfrm xmlns:a="http://schemas.openxmlformats.org/drawingml/2006/main">
          <a:off x="4450250" y="381000"/>
          <a:ext cx="339466" cy="212461"/>
        </a:xfrm>
        <a:prstGeom xmlns:a="http://schemas.openxmlformats.org/drawingml/2006/main" prst="rect">
          <a:avLst/>
        </a:prstGeom>
      </cdr:spPr>
    </cdr:pic>
  </cdr:relSizeAnchor>
  <cdr:relSizeAnchor xmlns:cdr="http://schemas.openxmlformats.org/drawingml/2006/chartDrawing">
    <cdr:from>
      <cdr:x>0.61905</cdr:x>
      <cdr:y>0.08279</cdr:y>
    </cdr:from>
    <cdr:to>
      <cdr:x>0.66781</cdr:x>
      <cdr:y>0.1265</cdr:y>
    </cdr:to>
    <cdr:pic>
      <cdr:nvPicPr>
        <cdr:cNvPr id="24" name="chart">
          <a:extLst xmlns:a="http://schemas.openxmlformats.org/drawingml/2006/main">
            <a:ext uri="{FF2B5EF4-FFF2-40B4-BE49-F238E27FC236}">
              <a16:creationId xmlns="" xmlns:a16="http://schemas.microsoft.com/office/drawing/2014/main" id="{871B0AA0-388A-49D5-B199-A86FA130C4EC}"/>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8"/>
        <a:stretch xmlns:a="http://schemas.openxmlformats.org/drawingml/2006/main">
          <a:fillRect/>
        </a:stretch>
      </cdr:blipFill>
      <cdr:spPr>
        <a:xfrm xmlns:a="http://schemas.openxmlformats.org/drawingml/2006/main">
          <a:off x="4953000" y="381000"/>
          <a:ext cx="390178" cy="201185"/>
        </a:xfrm>
        <a:prstGeom xmlns:a="http://schemas.openxmlformats.org/drawingml/2006/main" prst="rect">
          <a:avLst/>
        </a:prstGeom>
      </cdr:spPr>
    </cdr:pic>
  </cdr:relSizeAnchor>
  <cdr:relSizeAnchor xmlns:cdr="http://schemas.openxmlformats.org/drawingml/2006/chartDrawing">
    <cdr:from>
      <cdr:x>0.66667</cdr:x>
      <cdr:y>0.08279</cdr:y>
    </cdr:from>
    <cdr:to>
      <cdr:x>0.71543</cdr:x>
      <cdr:y>0.1265</cdr:y>
    </cdr:to>
    <cdr:pic>
      <cdr:nvPicPr>
        <cdr:cNvPr id="25" name="chart">
          <a:extLst xmlns:a="http://schemas.openxmlformats.org/drawingml/2006/main">
            <a:ext uri="{FF2B5EF4-FFF2-40B4-BE49-F238E27FC236}">
              <a16:creationId xmlns="" xmlns:a16="http://schemas.microsoft.com/office/drawing/2014/main" id="{75EED5C5-4032-4961-B03C-A7AFA6974EA2}"/>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9"/>
        <a:stretch xmlns:a="http://schemas.openxmlformats.org/drawingml/2006/main">
          <a:fillRect/>
        </a:stretch>
      </cdr:blipFill>
      <cdr:spPr>
        <a:xfrm xmlns:a="http://schemas.openxmlformats.org/drawingml/2006/main">
          <a:off x="5334000" y="381000"/>
          <a:ext cx="390178" cy="201185"/>
        </a:xfrm>
        <a:prstGeom xmlns:a="http://schemas.openxmlformats.org/drawingml/2006/main" prst="rect">
          <a:avLst/>
        </a:prstGeom>
      </cdr:spPr>
    </cdr:pic>
  </cdr:relSizeAnchor>
  <cdr:relSizeAnchor xmlns:cdr="http://schemas.openxmlformats.org/drawingml/2006/chartDrawing">
    <cdr:from>
      <cdr:x>0.71429</cdr:x>
      <cdr:y>0.06623</cdr:y>
    </cdr:from>
    <cdr:to>
      <cdr:x>0.76305</cdr:x>
      <cdr:y>0.10995</cdr:y>
    </cdr:to>
    <cdr:pic>
      <cdr:nvPicPr>
        <cdr:cNvPr id="26" name="chart">
          <a:extLst xmlns:a="http://schemas.openxmlformats.org/drawingml/2006/main">
            <a:ext uri="{FF2B5EF4-FFF2-40B4-BE49-F238E27FC236}">
              <a16:creationId xmlns="" xmlns:a16="http://schemas.microsoft.com/office/drawing/2014/main" id="{D010E564-3B2F-411F-8C59-077475F3646D}"/>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0"/>
        <a:stretch xmlns:a="http://schemas.openxmlformats.org/drawingml/2006/main">
          <a:fillRect/>
        </a:stretch>
      </cdr:blipFill>
      <cdr:spPr>
        <a:xfrm xmlns:a="http://schemas.openxmlformats.org/drawingml/2006/main">
          <a:off x="5715000" y="304800"/>
          <a:ext cx="390178" cy="201185"/>
        </a:xfrm>
        <a:prstGeom xmlns:a="http://schemas.openxmlformats.org/drawingml/2006/main" prst="rect">
          <a:avLst/>
        </a:prstGeom>
      </cdr:spPr>
    </cdr:pic>
  </cdr:relSizeAnchor>
  <cdr:relSizeAnchor xmlns:cdr="http://schemas.openxmlformats.org/drawingml/2006/chartDrawing">
    <cdr:from>
      <cdr:x>0.77143</cdr:x>
      <cdr:y>0.08279</cdr:y>
    </cdr:from>
    <cdr:to>
      <cdr:x>0.81181</cdr:x>
      <cdr:y>0.1265</cdr:y>
    </cdr:to>
    <cdr:pic>
      <cdr:nvPicPr>
        <cdr:cNvPr id="27" name="chart">
          <a:extLst xmlns:a="http://schemas.openxmlformats.org/drawingml/2006/main">
            <a:ext uri="{FF2B5EF4-FFF2-40B4-BE49-F238E27FC236}">
              <a16:creationId xmlns="" xmlns:a16="http://schemas.microsoft.com/office/drawing/2014/main" id="{13E80D31-47FC-45B5-8972-6B466713ADB8}"/>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4"/>
        <a:stretch xmlns:a="http://schemas.openxmlformats.org/drawingml/2006/main">
          <a:fillRect/>
        </a:stretch>
      </cdr:blipFill>
      <cdr:spPr>
        <a:xfrm xmlns:a="http://schemas.openxmlformats.org/drawingml/2006/main">
          <a:off x="6172200" y="381000"/>
          <a:ext cx="323116" cy="201185"/>
        </a:xfrm>
        <a:prstGeom xmlns:a="http://schemas.openxmlformats.org/drawingml/2006/main" prst="rect">
          <a:avLst/>
        </a:prstGeom>
      </cdr:spPr>
    </cdr:pic>
  </cdr:relSizeAnchor>
  <cdr:relSizeAnchor xmlns:cdr="http://schemas.openxmlformats.org/drawingml/2006/chartDrawing">
    <cdr:from>
      <cdr:x>0.82857</cdr:x>
      <cdr:y>0.08279</cdr:y>
    </cdr:from>
    <cdr:to>
      <cdr:x>0.87734</cdr:x>
      <cdr:y>0.1265</cdr:y>
    </cdr:to>
    <cdr:pic>
      <cdr:nvPicPr>
        <cdr:cNvPr id="28" name="chart">
          <a:extLst xmlns:a="http://schemas.openxmlformats.org/drawingml/2006/main">
            <a:ext uri="{FF2B5EF4-FFF2-40B4-BE49-F238E27FC236}">
              <a16:creationId xmlns="" xmlns:a16="http://schemas.microsoft.com/office/drawing/2014/main" id="{388CCBCC-C5DC-4419-BCD3-C30251BFA01F}"/>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1"/>
        <a:stretch xmlns:a="http://schemas.openxmlformats.org/drawingml/2006/main">
          <a:fillRect/>
        </a:stretch>
      </cdr:blipFill>
      <cdr:spPr>
        <a:xfrm xmlns:a="http://schemas.openxmlformats.org/drawingml/2006/main">
          <a:off x="6629400" y="381000"/>
          <a:ext cx="390178" cy="201185"/>
        </a:xfrm>
        <a:prstGeom xmlns:a="http://schemas.openxmlformats.org/drawingml/2006/main" prst="rect">
          <a:avLst/>
        </a:prstGeom>
      </cdr:spPr>
    </cdr:pic>
  </cdr:relSizeAnchor>
  <cdr:relSizeAnchor xmlns:cdr="http://schemas.openxmlformats.org/drawingml/2006/chartDrawing">
    <cdr:from>
      <cdr:x>0.87619</cdr:x>
      <cdr:y>0.08279</cdr:y>
    </cdr:from>
    <cdr:to>
      <cdr:x>0.92496</cdr:x>
      <cdr:y>0.1265</cdr:y>
    </cdr:to>
    <cdr:pic>
      <cdr:nvPicPr>
        <cdr:cNvPr id="29" name="chart">
          <a:extLst xmlns:a="http://schemas.openxmlformats.org/drawingml/2006/main">
            <a:ext uri="{FF2B5EF4-FFF2-40B4-BE49-F238E27FC236}">
              <a16:creationId xmlns="" xmlns:a16="http://schemas.microsoft.com/office/drawing/2014/main" id="{19A06115-C255-4BE7-A438-F705B0DC3F45}"/>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2"/>
        <a:stretch xmlns:a="http://schemas.openxmlformats.org/drawingml/2006/main">
          <a:fillRect/>
        </a:stretch>
      </cdr:blipFill>
      <cdr:spPr>
        <a:xfrm xmlns:a="http://schemas.openxmlformats.org/drawingml/2006/main">
          <a:off x="7010400" y="381000"/>
          <a:ext cx="390178" cy="201185"/>
        </a:xfrm>
        <a:prstGeom xmlns:a="http://schemas.openxmlformats.org/drawingml/2006/main" prst="rect">
          <a:avLst/>
        </a:prstGeom>
      </cdr:spPr>
    </cdr:pic>
  </cdr:relSizeAnchor>
  <cdr:relSizeAnchor xmlns:cdr="http://schemas.openxmlformats.org/drawingml/2006/chartDrawing">
    <cdr:from>
      <cdr:x>0.92381</cdr:x>
      <cdr:y>0.08279</cdr:y>
    </cdr:from>
    <cdr:to>
      <cdr:x>0.97258</cdr:x>
      <cdr:y>0.1265</cdr:y>
    </cdr:to>
    <cdr:pic>
      <cdr:nvPicPr>
        <cdr:cNvPr id="30" name="chart">
          <a:extLst xmlns:a="http://schemas.openxmlformats.org/drawingml/2006/main">
            <a:ext uri="{FF2B5EF4-FFF2-40B4-BE49-F238E27FC236}">
              <a16:creationId xmlns="" xmlns:a16="http://schemas.microsoft.com/office/drawing/2014/main" id="{8A9F61A2-7D2C-4DA1-8117-4621A74C350A}"/>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2"/>
        <a:stretch xmlns:a="http://schemas.openxmlformats.org/drawingml/2006/main">
          <a:fillRect/>
        </a:stretch>
      </cdr:blipFill>
      <cdr:spPr>
        <a:xfrm xmlns:a="http://schemas.openxmlformats.org/drawingml/2006/main">
          <a:off x="7391400" y="381000"/>
          <a:ext cx="390178" cy="201185"/>
        </a:xfrm>
        <a:prstGeom xmlns:a="http://schemas.openxmlformats.org/drawingml/2006/main" prst="rect">
          <a:avLst/>
        </a:prstGeom>
      </cdr:spPr>
    </cdr:pic>
  </cdr:relSizeAnchor>
  <cdr:relSizeAnchor xmlns:cdr="http://schemas.openxmlformats.org/drawingml/2006/chartDrawing">
    <cdr:from>
      <cdr:x>0.09524</cdr:x>
      <cdr:y>0.08279</cdr:y>
    </cdr:from>
    <cdr:to>
      <cdr:x>0.144</cdr:x>
      <cdr:y>0.1265</cdr:y>
    </cdr:to>
    <cdr:pic>
      <cdr:nvPicPr>
        <cdr:cNvPr id="31" name="chart">
          <a:extLst xmlns:a="http://schemas.openxmlformats.org/drawingml/2006/main">
            <a:ext uri="{FF2B5EF4-FFF2-40B4-BE49-F238E27FC236}">
              <a16:creationId xmlns="" xmlns:a16="http://schemas.microsoft.com/office/drawing/2014/main" id="{CA31B9C7-FE7B-446D-B16A-99ECEA12A99B}"/>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3"/>
        <a:stretch xmlns:a="http://schemas.openxmlformats.org/drawingml/2006/main">
          <a:fillRect/>
        </a:stretch>
      </cdr:blipFill>
      <cdr:spPr>
        <a:xfrm xmlns:a="http://schemas.openxmlformats.org/drawingml/2006/main">
          <a:off x="762000" y="381000"/>
          <a:ext cx="390178" cy="201185"/>
        </a:xfrm>
        <a:prstGeom xmlns:a="http://schemas.openxmlformats.org/drawingml/2006/main" prst="rect">
          <a:avLst/>
        </a:prstGeom>
      </cdr:spPr>
    </cdr:pic>
  </cdr:relSizeAnchor>
  <cdr:relSizeAnchor xmlns:cdr="http://schemas.openxmlformats.org/drawingml/2006/chartDrawing">
    <cdr:from>
      <cdr:x>0.04762</cdr:x>
      <cdr:y>0.06623</cdr:y>
    </cdr:from>
    <cdr:to>
      <cdr:x>0.088</cdr:x>
      <cdr:y>0.10995</cdr:y>
    </cdr:to>
    <cdr:pic>
      <cdr:nvPicPr>
        <cdr:cNvPr id="32" name="chart">
          <a:extLst xmlns:a="http://schemas.openxmlformats.org/drawingml/2006/main">
            <a:ext uri="{FF2B5EF4-FFF2-40B4-BE49-F238E27FC236}">
              <a16:creationId xmlns="" xmlns:a16="http://schemas.microsoft.com/office/drawing/2014/main" id="{659E0F49-E9CC-4380-8029-9AD7F39D21A8}"/>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4"/>
        <a:stretch xmlns:a="http://schemas.openxmlformats.org/drawingml/2006/main">
          <a:fillRect/>
        </a:stretch>
      </cdr:blipFill>
      <cdr:spPr>
        <a:xfrm xmlns:a="http://schemas.openxmlformats.org/drawingml/2006/main">
          <a:off x="381000" y="304800"/>
          <a:ext cx="323116" cy="201185"/>
        </a:xfrm>
        <a:prstGeom xmlns:a="http://schemas.openxmlformats.org/drawingml/2006/main" prst="rect">
          <a:avLst/>
        </a:prstGeom>
      </cdr:spPr>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3C8241-3A8F-4440-805A-76D3C3356AC5}" type="datetimeFigureOut">
              <a:rPr lang="en-US" smtClean="0"/>
              <a:pPr/>
              <a:t>11/2/2018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A8CCE6-7003-4E09-B3D7-ECC63A32C045}" type="slidenum">
              <a:rPr lang="en-US" smtClean="0"/>
              <a:pPr/>
              <a:t>‹#›</a:t>
            </a:fld>
            <a:endParaRPr lang="en-US"/>
          </a:p>
        </p:txBody>
      </p:sp>
    </p:spTree>
    <p:extLst>
      <p:ext uri="{BB962C8B-B14F-4D97-AF65-F5344CB8AC3E}">
        <p14:creationId xmlns:p14="http://schemas.microsoft.com/office/powerpoint/2010/main" val="2873056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GDP (constant</a:t>
            </a:r>
            <a:r>
              <a:rPr lang="en-US" baseline="0" dirty="0"/>
              <a:t> 2010 USD) : </a:t>
            </a:r>
            <a:r>
              <a:rPr lang="en-US" sz="1200" b="0" i="0" kern="1200" dirty="0">
                <a:solidFill>
                  <a:schemeClr val="tx1"/>
                </a:solidFill>
                <a:latin typeface="+mn-lt"/>
                <a:ea typeface="+mn-ea"/>
                <a:cs typeface="+mn-cs"/>
              </a:rPr>
              <a:t>Dollar figures for GDP are converted from domestic currencies using 2010 official exchange rates. </a:t>
            </a:r>
          </a:p>
          <a:p>
            <a:r>
              <a:rPr lang="en-US" sz="1200" b="0" i="0" kern="1200" dirty="0">
                <a:solidFill>
                  <a:schemeClr val="tx1"/>
                </a:solidFill>
                <a:latin typeface="+mn-lt"/>
                <a:ea typeface="+mn-ea"/>
                <a:cs typeface="+mn-cs"/>
              </a:rPr>
              <a:t>GDP at purchaser's prices is the sum of gross value added by all resident producers in the economy plus any product taxes and minus any subsidies not included in the value of the products</a:t>
            </a:r>
          </a:p>
          <a:p>
            <a:endParaRPr lang="en-US" dirty="0"/>
          </a:p>
        </p:txBody>
      </p:sp>
      <p:sp>
        <p:nvSpPr>
          <p:cNvPr id="4" name="Slide Number Placeholder 3"/>
          <p:cNvSpPr>
            <a:spLocks noGrp="1"/>
          </p:cNvSpPr>
          <p:nvPr>
            <p:ph type="sldNum" sz="quarter" idx="10"/>
          </p:nvPr>
        </p:nvSpPr>
        <p:spPr/>
        <p:txBody>
          <a:bodyPr/>
          <a:lstStyle/>
          <a:p>
            <a:fld id="{A3A8CCE6-7003-4E09-B3D7-ECC63A32C045}" type="slidenum">
              <a:rPr lang="en-US" smtClean="0"/>
              <a:pPr/>
              <a:t>3</a:t>
            </a:fld>
            <a:endParaRPr lang="en-US"/>
          </a:p>
        </p:txBody>
      </p:sp>
    </p:spTree>
    <p:extLst>
      <p:ext uri="{BB962C8B-B14F-4D97-AF65-F5344CB8AC3E}">
        <p14:creationId xmlns:p14="http://schemas.microsoft.com/office/powerpoint/2010/main" val="20227087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N" altLang="en-US" dirty="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7066" indent="-291179">
              <a:defRPr>
                <a:solidFill>
                  <a:schemeClr val="tx1"/>
                </a:solidFill>
                <a:latin typeface="Calibri" panose="020F0502020204030204" pitchFamily="34" charset="0"/>
              </a:defRPr>
            </a:lvl2pPr>
            <a:lvl3pPr marL="1164717" indent="-232943">
              <a:defRPr>
                <a:solidFill>
                  <a:schemeClr val="tx1"/>
                </a:solidFill>
                <a:latin typeface="Calibri" panose="020F0502020204030204" pitchFamily="34" charset="0"/>
              </a:defRPr>
            </a:lvl3pPr>
            <a:lvl4pPr marL="1630604" indent="-232943">
              <a:defRPr>
                <a:solidFill>
                  <a:schemeClr val="tx1"/>
                </a:solidFill>
                <a:latin typeface="Calibri" panose="020F0502020204030204" pitchFamily="34" charset="0"/>
              </a:defRPr>
            </a:lvl4pPr>
            <a:lvl5pPr marL="2096491" indent="-232943">
              <a:defRPr>
                <a:solidFill>
                  <a:schemeClr val="tx1"/>
                </a:solidFill>
                <a:latin typeface="Calibri" panose="020F0502020204030204" pitchFamily="34" charset="0"/>
              </a:defRPr>
            </a:lvl5pPr>
            <a:lvl6pPr marL="2562377" indent="-232943" eaLnBrk="0" fontAlgn="base" hangingPunct="0">
              <a:spcBef>
                <a:spcPct val="0"/>
              </a:spcBef>
              <a:spcAft>
                <a:spcPct val="0"/>
              </a:spcAft>
              <a:defRPr>
                <a:solidFill>
                  <a:schemeClr val="tx1"/>
                </a:solidFill>
                <a:latin typeface="Calibri" panose="020F0502020204030204" pitchFamily="34" charset="0"/>
              </a:defRPr>
            </a:lvl6pPr>
            <a:lvl7pPr marL="3028264" indent="-232943" eaLnBrk="0" fontAlgn="base" hangingPunct="0">
              <a:spcBef>
                <a:spcPct val="0"/>
              </a:spcBef>
              <a:spcAft>
                <a:spcPct val="0"/>
              </a:spcAft>
              <a:defRPr>
                <a:solidFill>
                  <a:schemeClr val="tx1"/>
                </a:solidFill>
                <a:latin typeface="Calibri" panose="020F0502020204030204" pitchFamily="34" charset="0"/>
              </a:defRPr>
            </a:lvl7pPr>
            <a:lvl8pPr marL="3494151" indent="-232943" eaLnBrk="0" fontAlgn="base" hangingPunct="0">
              <a:spcBef>
                <a:spcPct val="0"/>
              </a:spcBef>
              <a:spcAft>
                <a:spcPct val="0"/>
              </a:spcAft>
              <a:defRPr>
                <a:solidFill>
                  <a:schemeClr val="tx1"/>
                </a:solidFill>
                <a:latin typeface="Calibri" panose="020F0502020204030204" pitchFamily="34" charset="0"/>
              </a:defRPr>
            </a:lvl8pPr>
            <a:lvl9pPr marL="3960038" indent="-232943" eaLnBrk="0" fontAlgn="base" hangingPunct="0">
              <a:spcBef>
                <a:spcPct val="0"/>
              </a:spcBef>
              <a:spcAft>
                <a:spcPct val="0"/>
              </a:spcAft>
              <a:defRPr>
                <a:solidFill>
                  <a:schemeClr val="tx1"/>
                </a:solidFill>
                <a:latin typeface="Calibri" panose="020F0502020204030204" pitchFamily="34" charset="0"/>
              </a:defRPr>
            </a:lvl9pPr>
          </a:lstStyle>
          <a:p>
            <a:fld id="{9AC33958-72E3-4851-A41D-57C2B84CEF29}" type="slidenum">
              <a:rPr lang="en-IN" altLang="en-US" smtClean="0"/>
              <a:pPr/>
              <a:t>15</a:t>
            </a:fld>
            <a:endParaRPr lang="en-IN" altLang="en-US"/>
          </a:p>
        </p:txBody>
      </p:sp>
    </p:spTree>
    <p:extLst>
      <p:ext uri="{BB962C8B-B14F-4D97-AF65-F5344CB8AC3E}">
        <p14:creationId xmlns:p14="http://schemas.microsoft.com/office/powerpoint/2010/main" val="4975075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Bef>
                <a:spcPts val="611"/>
              </a:spcBef>
              <a:buFont typeface="Wingdings" pitchFamily="2" charset="2"/>
              <a:buNone/>
            </a:pPr>
            <a:endParaRPr lang="en-IN" dirty="0"/>
          </a:p>
        </p:txBody>
      </p:sp>
      <p:sp>
        <p:nvSpPr>
          <p:cNvPr id="4" name="Slide Number Placeholder 3"/>
          <p:cNvSpPr>
            <a:spLocks noGrp="1"/>
          </p:cNvSpPr>
          <p:nvPr>
            <p:ph type="sldNum" sz="quarter" idx="10"/>
          </p:nvPr>
        </p:nvSpPr>
        <p:spPr/>
        <p:txBody>
          <a:bodyPr/>
          <a:lstStyle/>
          <a:p>
            <a:fld id="{5CD7CA9C-2762-439B-BF69-EF7751B1B964}" type="slidenum">
              <a:rPr lang="en-IN" smtClean="0"/>
              <a:pPr/>
              <a:t>16</a:t>
            </a:fld>
            <a:endParaRPr lang="en-IN"/>
          </a:p>
        </p:txBody>
      </p:sp>
    </p:spTree>
    <p:extLst>
      <p:ext uri="{BB962C8B-B14F-4D97-AF65-F5344CB8AC3E}">
        <p14:creationId xmlns:p14="http://schemas.microsoft.com/office/powerpoint/2010/main" val="9730123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Total imports and Exports are the sum of figures in the column consisting of animal, vegetable, food products, minerals, fuels, chemicals, plastic, hides and skins, wood, textiles, footwear, stone and glass, metals, mach and </a:t>
            </a:r>
            <a:r>
              <a:rPr lang="en-US" sz="1200" kern="1200" dirty="0" err="1">
                <a:solidFill>
                  <a:schemeClr val="tx1"/>
                </a:solidFill>
                <a:latin typeface="+mn-lt"/>
                <a:ea typeface="+mn-ea"/>
                <a:cs typeface="+mn-cs"/>
              </a:rPr>
              <a:t>elec</a:t>
            </a:r>
            <a:r>
              <a:rPr lang="en-US" sz="1200" kern="1200" dirty="0">
                <a:solidFill>
                  <a:schemeClr val="tx1"/>
                </a:solidFill>
                <a:latin typeface="+mn-lt"/>
                <a:ea typeface="+mn-ea"/>
                <a:cs typeface="+mn-cs"/>
              </a:rPr>
              <a:t>, transportation and miscellaneous.</a:t>
            </a:r>
          </a:p>
          <a:p>
            <a:endParaRPr lang="en-US" dirty="0"/>
          </a:p>
        </p:txBody>
      </p:sp>
      <p:sp>
        <p:nvSpPr>
          <p:cNvPr id="4" name="Slide Number Placeholder 3"/>
          <p:cNvSpPr>
            <a:spLocks noGrp="1"/>
          </p:cNvSpPr>
          <p:nvPr>
            <p:ph type="sldNum" sz="quarter" idx="10"/>
          </p:nvPr>
        </p:nvSpPr>
        <p:spPr/>
        <p:txBody>
          <a:bodyPr/>
          <a:lstStyle/>
          <a:p>
            <a:fld id="{A3A8CCE6-7003-4E09-B3D7-ECC63A32C045}" type="slidenum">
              <a:rPr lang="en-US" smtClean="0"/>
              <a:pPr/>
              <a:t>19</a:t>
            </a:fld>
            <a:endParaRPr lang="en-US"/>
          </a:p>
        </p:txBody>
      </p:sp>
    </p:spTree>
    <p:extLst>
      <p:ext uri="{BB962C8B-B14F-4D97-AF65-F5344CB8AC3E}">
        <p14:creationId xmlns:p14="http://schemas.microsoft.com/office/powerpoint/2010/main" val="14821150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lvl="0" indent="-228600">
              <a:buFont typeface="+mj-lt"/>
              <a:buAutoNum type="arabicPeriod"/>
            </a:pPr>
            <a:r>
              <a:rPr lang="en-US" sz="1200" kern="1200" dirty="0">
                <a:solidFill>
                  <a:schemeClr val="tx1"/>
                </a:solidFill>
                <a:latin typeface="+mn-lt"/>
                <a:ea typeface="+mn-ea"/>
                <a:cs typeface="+mn-cs"/>
              </a:rPr>
              <a:t>Since Indian data for bilateral trade in services was not available for the countries of interest, mirror data has been used for EU,</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USA,</a:t>
            </a:r>
            <a:r>
              <a:rPr lang="en-US" sz="1200" kern="1200" baseline="0" dirty="0">
                <a:solidFill>
                  <a:schemeClr val="tx1"/>
                </a:solidFill>
                <a:latin typeface="+mn-lt"/>
                <a:ea typeface="+mn-ea"/>
                <a:cs typeface="+mn-cs"/>
              </a:rPr>
              <a:t> China, </a:t>
            </a:r>
            <a:r>
              <a:rPr lang="en-US" sz="1200" kern="1200" dirty="0">
                <a:solidFill>
                  <a:schemeClr val="tx1"/>
                </a:solidFill>
                <a:latin typeface="+mn-lt"/>
                <a:ea typeface="+mn-ea"/>
                <a:cs typeface="+mn-cs"/>
              </a:rPr>
              <a:t>Australia and New Zealand from European Commission,</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Office of the United States Trade Representative and International</a:t>
            </a:r>
            <a:r>
              <a:rPr lang="en-US" sz="1200" kern="1200" baseline="0" dirty="0">
                <a:solidFill>
                  <a:schemeClr val="tx1"/>
                </a:solidFill>
                <a:latin typeface="+mn-lt"/>
                <a:ea typeface="+mn-ea"/>
                <a:cs typeface="+mn-cs"/>
              </a:rPr>
              <a:t> Trade Centre (ITC)</a:t>
            </a:r>
            <a:r>
              <a:rPr lang="en-US" sz="1200" kern="1200" dirty="0">
                <a:solidFill>
                  <a:schemeClr val="tx1"/>
                </a:solidFill>
                <a:latin typeface="+mn-lt"/>
                <a:ea typeface="+mn-ea"/>
                <a:cs typeface="+mn-cs"/>
              </a:rPr>
              <a:t>  respectively (i.e. exports from EU (USA) to India has been filled in the imports column and similarly imports from India to EU (USA) has been filled in the exports column in the above table).</a:t>
            </a:r>
          </a:p>
          <a:p>
            <a:pPr marL="228600" lvl="0" indent="-228600">
              <a:buFont typeface="+mj-lt"/>
              <a:buAutoNum type="arabicPeriod"/>
            </a:pPr>
            <a:r>
              <a:rPr lang="en-US" sz="1200" kern="1200" dirty="0">
                <a:solidFill>
                  <a:schemeClr val="tx1"/>
                </a:solidFill>
                <a:latin typeface="+mn-lt"/>
                <a:ea typeface="+mn-ea"/>
                <a:cs typeface="+mn-cs"/>
              </a:rPr>
              <a:t>The figures for EU imports and exports were given in Euro billions. Therefore,</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1 Euro=1.16 USD has been used as the exchange rate for conversion.</a:t>
            </a:r>
          </a:p>
        </p:txBody>
      </p:sp>
      <p:sp>
        <p:nvSpPr>
          <p:cNvPr id="4" name="Slide Number Placeholder 3"/>
          <p:cNvSpPr>
            <a:spLocks noGrp="1"/>
          </p:cNvSpPr>
          <p:nvPr>
            <p:ph type="sldNum" sz="quarter" idx="10"/>
          </p:nvPr>
        </p:nvSpPr>
        <p:spPr/>
        <p:txBody>
          <a:bodyPr/>
          <a:lstStyle/>
          <a:p>
            <a:fld id="{A3A8CCE6-7003-4E09-B3D7-ECC63A32C045}" type="slidenum">
              <a:rPr lang="en-US" smtClean="0"/>
              <a:pPr/>
              <a:t>22</a:t>
            </a:fld>
            <a:endParaRPr lang="en-US"/>
          </a:p>
        </p:txBody>
      </p:sp>
    </p:spTree>
    <p:extLst>
      <p:ext uri="{BB962C8B-B14F-4D97-AF65-F5344CB8AC3E}">
        <p14:creationId xmlns:p14="http://schemas.microsoft.com/office/powerpoint/2010/main" val="7509548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F47876-1E88-4E82-8136-4E9A16DC8083}" type="slidenum">
              <a:rPr lang="en-IN" smtClean="0"/>
              <a:pPr/>
              <a:t>25</a:t>
            </a:fld>
            <a:endParaRPr lang="en-IN"/>
          </a:p>
        </p:txBody>
      </p:sp>
    </p:spTree>
    <p:extLst>
      <p:ext uri="{BB962C8B-B14F-4D97-AF65-F5344CB8AC3E}">
        <p14:creationId xmlns:p14="http://schemas.microsoft.com/office/powerpoint/2010/main" val="20553580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F47876-1E88-4E82-8136-4E9A16DC8083}" type="slidenum">
              <a:rPr lang="en-IN" smtClean="0"/>
              <a:pPr/>
              <a:t>26</a:t>
            </a:fld>
            <a:endParaRPr lang="en-IN"/>
          </a:p>
        </p:txBody>
      </p:sp>
    </p:spTree>
    <p:extLst>
      <p:ext uri="{BB962C8B-B14F-4D97-AF65-F5344CB8AC3E}">
        <p14:creationId xmlns:p14="http://schemas.microsoft.com/office/powerpoint/2010/main" val="24044410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F47876-1E88-4E82-8136-4E9A16DC8083}"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3877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F47876-1E88-4E82-8136-4E9A16DC8083}"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70952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6958280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94516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Wingdings" pitchFamily="2" charset="2"/>
              <a:buNone/>
            </a:pPr>
            <a:endParaRPr lang="en-IN" i="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5CD7CA9C-2762-439B-BF69-EF7751B1B964}" type="slidenum">
              <a:rPr lang="en-IN" smtClean="0"/>
              <a:pPr/>
              <a:t>5</a:t>
            </a:fld>
            <a:endParaRPr lang="en-IN" dirty="0"/>
          </a:p>
        </p:txBody>
      </p:sp>
    </p:spTree>
    <p:extLst>
      <p:ext uri="{BB962C8B-B14F-4D97-AF65-F5344CB8AC3E}">
        <p14:creationId xmlns:p14="http://schemas.microsoft.com/office/powerpoint/2010/main" val="21187405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a:solidFill>
                  <a:schemeClr val="tx1"/>
                </a:solidFill>
                <a:latin typeface="+mn-lt"/>
                <a:ea typeface="+mn-ea"/>
                <a:cs typeface="+mn-cs"/>
              </a:rPr>
              <a:t>Comprehensive Economic Cooperation Agreement (CECA) and Comprehensive Economic Partnership Agreement (CEPA): </a:t>
            </a:r>
          </a:p>
          <a:p>
            <a:r>
              <a:rPr lang="en-US" sz="1200" kern="1200" baseline="0" dirty="0">
                <a:solidFill>
                  <a:schemeClr val="tx1"/>
                </a:solidFill>
                <a:latin typeface="+mn-lt"/>
                <a:ea typeface="+mn-ea"/>
                <a:cs typeface="+mn-cs"/>
              </a:rPr>
              <a:t>a)These terms describe agreements which consist of an integrated package on goods, services and investment along with other areas including IPR, competition etc. </a:t>
            </a:r>
          </a:p>
          <a:p>
            <a:r>
              <a:rPr lang="en-US" sz="1200" kern="1200" baseline="0" dirty="0">
                <a:solidFill>
                  <a:schemeClr val="tx1"/>
                </a:solidFill>
                <a:latin typeface="+mn-lt"/>
                <a:ea typeface="+mn-ea"/>
                <a:cs typeface="+mn-cs"/>
              </a:rPr>
              <a:t>b)While a traditional FTA focuses mainly on goods, a CECA/CEPA is more ambitious in terms of a holistic coverage of many areas like services, investment, competition, government procurement, disputes etc.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A8CCE6-7003-4E09-B3D7-ECC63A32C04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62203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D7CA9C-2762-439B-BF69-EF7751B1B964}" type="slidenum">
              <a:rPr lang="en-IN" smtClean="0"/>
              <a:pPr/>
              <a:t>6</a:t>
            </a:fld>
            <a:endParaRPr lang="en-IN" dirty="0"/>
          </a:p>
        </p:txBody>
      </p:sp>
    </p:spTree>
    <p:extLst>
      <p:ext uri="{BB962C8B-B14F-4D97-AF65-F5344CB8AC3E}">
        <p14:creationId xmlns:p14="http://schemas.microsoft.com/office/powerpoint/2010/main" val="4122587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N" altLang="en-US"/>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7066" indent="-291179">
              <a:defRPr>
                <a:solidFill>
                  <a:schemeClr val="tx1"/>
                </a:solidFill>
                <a:latin typeface="Calibri" panose="020F0502020204030204" pitchFamily="34" charset="0"/>
              </a:defRPr>
            </a:lvl2pPr>
            <a:lvl3pPr marL="1164717" indent="-232943">
              <a:defRPr>
                <a:solidFill>
                  <a:schemeClr val="tx1"/>
                </a:solidFill>
                <a:latin typeface="Calibri" panose="020F0502020204030204" pitchFamily="34" charset="0"/>
              </a:defRPr>
            </a:lvl3pPr>
            <a:lvl4pPr marL="1630604" indent="-232943">
              <a:defRPr>
                <a:solidFill>
                  <a:schemeClr val="tx1"/>
                </a:solidFill>
                <a:latin typeface="Calibri" panose="020F0502020204030204" pitchFamily="34" charset="0"/>
              </a:defRPr>
            </a:lvl4pPr>
            <a:lvl5pPr marL="2096491" indent="-232943">
              <a:defRPr>
                <a:solidFill>
                  <a:schemeClr val="tx1"/>
                </a:solidFill>
                <a:latin typeface="Calibri" panose="020F0502020204030204" pitchFamily="34" charset="0"/>
              </a:defRPr>
            </a:lvl5pPr>
            <a:lvl6pPr marL="2562377" indent="-232943" eaLnBrk="0" fontAlgn="base" hangingPunct="0">
              <a:spcBef>
                <a:spcPct val="0"/>
              </a:spcBef>
              <a:spcAft>
                <a:spcPct val="0"/>
              </a:spcAft>
              <a:defRPr>
                <a:solidFill>
                  <a:schemeClr val="tx1"/>
                </a:solidFill>
                <a:latin typeface="Calibri" panose="020F0502020204030204" pitchFamily="34" charset="0"/>
              </a:defRPr>
            </a:lvl6pPr>
            <a:lvl7pPr marL="3028264" indent="-232943" eaLnBrk="0" fontAlgn="base" hangingPunct="0">
              <a:spcBef>
                <a:spcPct val="0"/>
              </a:spcBef>
              <a:spcAft>
                <a:spcPct val="0"/>
              </a:spcAft>
              <a:defRPr>
                <a:solidFill>
                  <a:schemeClr val="tx1"/>
                </a:solidFill>
                <a:latin typeface="Calibri" panose="020F0502020204030204" pitchFamily="34" charset="0"/>
              </a:defRPr>
            </a:lvl7pPr>
            <a:lvl8pPr marL="3494151" indent="-232943" eaLnBrk="0" fontAlgn="base" hangingPunct="0">
              <a:spcBef>
                <a:spcPct val="0"/>
              </a:spcBef>
              <a:spcAft>
                <a:spcPct val="0"/>
              </a:spcAft>
              <a:defRPr>
                <a:solidFill>
                  <a:schemeClr val="tx1"/>
                </a:solidFill>
                <a:latin typeface="Calibri" panose="020F0502020204030204" pitchFamily="34" charset="0"/>
              </a:defRPr>
            </a:lvl8pPr>
            <a:lvl9pPr marL="3960038" indent="-232943" eaLnBrk="0" fontAlgn="base" hangingPunct="0">
              <a:spcBef>
                <a:spcPct val="0"/>
              </a:spcBef>
              <a:spcAft>
                <a:spcPct val="0"/>
              </a:spcAft>
              <a:defRPr>
                <a:solidFill>
                  <a:schemeClr val="tx1"/>
                </a:solidFill>
                <a:latin typeface="Calibri" panose="020F0502020204030204" pitchFamily="34" charset="0"/>
              </a:defRPr>
            </a:lvl9pPr>
          </a:lstStyle>
          <a:p>
            <a:fld id="{CE6FCDC3-10AD-4B68-9CF8-82452594BAB3}" type="slidenum">
              <a:rPr lang="en-IN" altLang="en-US" smtClean="0"/>
              <a:pPr/>
              <a:t>8</a:t>
            </a:fld>
            <a:endParaRPr lang="en-IN" altLang="en-US"/>
          </a:p>
        </p:txBody>
      </p:sp>
    </p:spTree>
    <p:extLst>
      <p:ext uri="{BB962C8B-B14F-4D97-AF65-F5344CB8AC3E}">
        <p14:creationId xmlns:p14="http://schemas.microsoft.com/office/powerpoint/2010/main" val="15938183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D7CA9C-2762-439B-BF69-EF7751B1B964}" type="slidenum">
              <a:rPr lang="en-IN" smtClean="0"/>
              <a:pPr/>
              <a:t>9</a:t>
            </a:fld>
            <a:endParaRPr lang="en-IN" dirty="0"/>
          </a:p>
        </p:txBody>
      </p:sp>
    </p:spTree>
    <p:extLst>
      <p:ext uri="{BB962C8B-B14F-4D97-AF65-F5344CB8AC3E}">
        <p14:creationId xmlns:p14="http://schemas.microsoft.com/office/powerpoint/2010/main" val="2284366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N" altLang="en-US" dirty="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7066" indent="-291179">
              <a:defRPr>
                <a:solidFill>
                  <a:schemeClr val="tx1"/>
                </a:solidFill>
                <a:latin typeface="Calibri" panose="020F0502020204030204" pitchFamily="34" charset="0"/>
              </a:defRPr>
            </a:lvl2pPr>
            <a:lvl3pPr marL="1164717" indent="-232943">
              <a:defRPr>
                <a:solidFill>
                  <a:schemeClr val="tx1"/>
                </a:solidFill>
                <a:latin typeface="Calibri" panose="020F0502020204030204" pitchFamily="34" charset="0"/>
              </a:defRPr>
            </a:lvl3pPr>
            <a:lvl4pPr marL="1630604" indent="-232943">
              <a:defRPr>
                <a:solidFill>
                  <a:schemeClr val="tx1"/>
                </a:solidFill>
                <a:latin typeface="Calibri" panose="020F0502020204030204" pitchFamily="34" charset="0"/>
              </a:defRPr>
            </a:lvl4pPr>
            <a:lvl5pPr marL="2096491" indent="-232943">
              <a:defRPr>
                <a:solidFill>
                  <a:schemeClr val="tx1"/>
                </a:solidFill>
                <a:latin typeface="Calibri" panose="020F0502020204030204" pitchFamily="34" charset="0"/>
              </a:defRPr>
            </a:lvl5pPr>
            <a:lvl6pPr marL="2562377" indent="-232943" eaLnBrk="0" fontAlgn="base" hangingPunct="0">
              <a:spcBef>
                <a:spcPct val="0"/>
              </a:spcBef>
              <a:spcAft>
                <a:spcPct val="0"/>
              </a:spcAft>
              <a:defRPr>
                <a:solidFill>
                  <a:schemeClr val="tx1"/>
                </a:solidFill>
                <a:latin typeface="Calibri" panose="020F0502020204030204" pitchFamily="34" charset="0"/>
              </a:defRPr>
            </a:lvl6pPr>
            <a:lvl7pPr marL="3028264" indent="-232943" eaLnBrk="0" fontAlgn="base" hangingPunct="0">
              <a:spcBef>
                <a:spcPct val="0"/>
              </a:spcBef>
              <a:spcAft>
                <a:spcPct val="0"/>
              </a:spcAft>
              <a:defRPr>
                <a:solidFill>
                  <a:schemeClr val="tx1"/>
                </a:solidFill>
                <a:latin typeface="Calibri" panose="020F0502020204030204" pitchFamily="34" charset="0"/>
              </a:defRPr>
            </a:lvl7pPr>
            <a:lvl8pPr marL="3494151" indent="-232943" eaLnBrk="0" fontAlgn="base" hangingPunct="0">
              <a:spcBef>
                <a:spcPct val="0"/>
              </a:spcBef>
              <a:spcAft>
                <a:spcPct val="0"/>
              </a:spcAft>
              <a:defRPr>
                <a:solidFill>
                  <a:schemeClr val="tx1"/>
                </a:solidFill>
                <a:latin typeface="Calibri" panose="020F0502020204030204" pitchFamily="34" charset="0"/>
              </a:defRPr>
            </a:lvl8pPr>
            <a:lvl9pPr marL="3960038" indent="-232943" eaLnBrk="0" fontAlgn="base" hangingPunct="0">
              <a:spcBef>
                <a:spcPct val="0"/>
              </a:spcBef>
              <a:spcAft>
                <a:spcPct val="0"/>
              </a:spcAft>
              <a:defRPr>
                <a:solidFill>
                  <a:schemeClr val="tx1"/>
                </a:solidFill>
                <a:latin typeface="Calibri" panose="020F0502020204030204" pitchFamily="34" charset="0"/>
              </a:defRPr>
            </a:lvl9pPr>
          </a:lstStyle>
          <a:p>
            <a:fld id="{23844CB9-6F3C-4EB5-B60B-B06CC736D17B}" type="slidenum">
              <a:rPr lang="en-IN" altLang="en-US" smtClean="0"/>
              <a:pPr/>
              <a:t>10</a:t>
            </a:fld>
            <a:endParaRPr lang="en-IN" altLang="en-US" dirty="0"/>
          </a:p>
        </p:txBody>
      </p:sp>
    </p:spTree>
    <p:extLst>
      <p:ext uri="{BB962C8B-B14F-4D97-AF65-F5344CB8AC3E}">
        <p14:creationId xmlns:p14="http://schemas.microsoft.com/office/powerpoint/2010/main" val="12850722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5CD7CA9C-2762-439B-BF69-EF7751B1B964}" type="slidenum">
              <a:rPr lang="en-IN" smtClean="0"/>
              <a:pPr/>
              <a:t>11</a:t>
            </a:fld>
            <a:endParaRPr lang="en-IN"/>
          </a:p>
        </p:txBody>
      </p:sp>
    </p:spTree>
    <p:extLst>
      <p:ext uri="{BB962C8B-B14F-4D97-AF65-F5344CB8AC3E}">
        <p14:creationId xmlns:p14="http://schemas.microsoft.com/office/powerpoint/2010/main" val="40114227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N" altLang="en-US"/>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7066" indent="-291179">
              <a:defRPr>
                <a:solidFill>
                  <a:schemeClr val="tx1"/>
                </a:solidFill>
                <a:latin typeface="Calibri" panose="020F0502020204030204" pitchFamily="34" charset="0"/>
              </a:defRPr>
            </a:lvl2pPr>
            <a:lvl3pPr marL="1164717" indent="-232943">
              <a:defRPr>
                <a:solidFill>
                  <a:schemeClr val="tx1"/>
                </a:solidFill>
                <a:latin typeface="Calibri" panose="020F0502020204030204" pitchFamily="34" charset="0"/>
              </a:defRPr>
            </a:lvl3pPr>
            <a:lvl4pPr marL="1630604" indent="-232943">
              <a:defRPr>
                <a:solidFill>
                  <a:schemeClr val="tx1"/>
                </a:solidFill>
                <a:latin typeface="Calibri" panose="020F0502020204030204" pitchFamily="34" charset="0"/>
              </a:defRPr>
            </a:lvl4pPr>
            <a:lvl5pPr marL="2096491" indent="-232943">
              <a:defRPr>
                <a:solidFill>
                  <a:schemeClr val="tx1"/>
                </a:solidFill>
                <a:latin typeface="Calibri" panose="020F0502020204030204" pitchFamily="34" charset="0"/>
              </a:defRPr>
            </a:lvl5pPr>
            <a:lvl6pPr marL="2562377" indent="-232943" eaLnBrk="0" fontAlgn="base" hangingPunct="0">
              <a:spcBef>
                <a:spcPct val="0"/>
              </a:spcBef>
              <a:spcAft>
                <a:spcPct val="0"/>
              </a:spcAft>
              <a:defRPr>
                <a:solidFill>
                  <a:schemeClr val="tx1"/>
                </a:solidFill>
                <a:latin typeface="Calibri" panose="020F0502020204030204" pitchFamily="34" charset="0"/>
              </a:defRPr>
            </a:lvl6pPr>
            <a:lvl7pPr marL="3028264" indent="-232943" eaLnBrk="0" fontAlgn="base" hangingPunct="0">
              <a:spcBef>
                <a:spcPct val="0"/>
              </a:spcBef>
              <a:spcAft>
                <a:spcPct val="0"/>
              </a:spcAft>
              <a:defRPr>
                <a:solidFill>
                  <a:schemeClr val="tx1"/>
                </a:solidFill>
                <a:latin typeface="Calibri" panose="020F0502020204030204" pitchFamily="34" charset="0"/>
              </a:defRPr>
            </a:lvl7pPr>
            <a:lvl8pPr marL="3494151" indent="-232943" eaLnBrk="0" fontAlgn="base" hangingPunct="0">
              <a:spcBef>
                <a:spcPct val="0"/>
              </a:spcBef>
              <a:spcAft>
                <a:spcPct val="0"/>
              </a:spcAft>
              <a:defRPr>
                <a:solidFill>
                  <a:schemeClr val="tx1"/>
                </a:solidFill>
                <a:latin typeface="Calibri" panose="020F0502020204030204" pitchFamily="34" charset="0"/>
              </a:defRPr>
            </a:lvl8pPr>
            <a:lvl9pPr marL="3960038" indent="-232943" eaLnBrk="0" fontAlgn="base" hangingPunct="0">
              <a:spcBef>
                <a:spcPct val="0"/>
              </a:spcBef>
              <a:spcAft>
                <a:spcPct val="0"/>
              </a:spcAft>
              <a:defRPr>
                <a:solidFill>
                  <a:schemeClr val="tx1"/>
                </a:solidFill>
                <a:latin typeface="Calibri" panose="020F0502020204030204" pitchFamily="34" charset="0"/>
              </a:defRPr>
            </a:lvl9pPr>
          </a:lstStyle>
          <a:p>
            <a:fld id="{139EE5D7-4B3F-430C-BAF3-13A7765D0D89}" type="slidenum">
              <a:rPr lang="en-IN" altLang="en-US" smtClean="0"/>
              <a:pPr/>
              <a:t>12</a:t>
            </a:fld>
            <a:endParaRPr lang="en-IN" altLang="en-US"/>
          </a:p>
        </p:txBody>
      </p:sp>
    </p:spTree>
    <p:extLst>
      <p:ext uri="{BB962C8B-B14F-4D97-AF65-F5344CB8AC3E}">
        <p14:creationId xmlns:p14="http://schemas.microsoft.com/office/powerpoint/2010/main" val="3501437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1812" indent="0">
              <a:spcBef>
                <a:spcPts val="408"/>
              </a:spcBef>
              <a:buClr>
                <a:schemeClr val="accent1"/>
              </a:buClr>
              <a:buSzPct val="68000"/>
              <a:buFont typeface="Wingdings 3"/>
              <a:buNone/>
              <a:defRPr/>
            </a:pPr>
            <a:endParaRPr lang="en-IN" sz="1100" dirty="0">
              <a:latin typeface="Cambria" pitchFamily="18" charset="0"/>
            </a:endParaRPr>
          </a:p>
        </p:txBody>
      </p:sp>
      <p:sp>
        <p:nvSpPr>
          <p:cNvPr id="4" name="Slide Number Placeholder 3"/>
          <p:cNvSpPr>
            <a:spLocks noGrp="1"/>
          </p:cNvSpPr>
          <p:nvPr>
            <p:ph type="sldNum" sz="quarter" idx="10"/>
          </p:nvPr>
        </p:nvSpPr>
        <p:spPr/>
        <p:txBody>
          <a:bodyPr/>
          <a:lstStyle/>
          <a:p>
            <a:fld id="{5CD7CA9C-2762-439B-BF69-EF7751B1B964}" type="slidenum">
              <a:rPr lang="en-IN" smtClean="0"/>
              <a:pPr/>
              <a:t>13</a:t>
            </a:fld>
            <a:endParaRPr lang="en-IN"/>
          </a:p>
        </p:txBody>
      </p:sp>
    </p:spTree>
    <p:extLst>
      <p:ext uri="{BB962C8B-B14F-4D97-AF65-F5344CB8AC3E}">
        <p14:creationId xmlns:p14="http://schemas.microsoft.com/office/powerpoint/2010/main" val="1283596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69F074B-B771-4496-8B86-6192E28E9893}" type="datetimeFigureOut">
              <a:rPr lang="en-US" smtClean="0"/>
              <a:pPr/>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E3B408-1AF6-4DBB-BBD7-A95743078D8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9F074B-B771-4496-8B86-6192E28E9893}" type="datetimeFigureOut">
              <a:rPr lang="en-US" smtClean="0"/>
              <a:pPr/>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E3B408-1AF6-4DBB-BBD7-A95743078D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9F074B-B771-4496-8B86-6192E28E9893}" type="datetimeFigureOut">
              <a:rPr lang="en-US" smtClean="0"/>
              <a:pPr/>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E3B408-1AF6-4DBB-BBD7-A95743078D8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IN"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5" name="Text Placeholder 4">
            <a:extLst>
              <a:ext uri="{FF2B5EF4-FFF2-40B4-BE49-F238E27FC236}">
                <a16:creationId xmlns="" xmlns:a16="http://schemas.microsoft.com/office/drawing/2014/main" id="{2D2024DD-4CED-479F-BBB3-FC35288B82FE}"/>
              </a:ext>
            </a:extLst>
          </p:cNvPr>
          <p:cNvSpPr>
            <a:spLocks noGrp="1"/>
          </p:cNvSpPr>
          <p:nvPr>
            <p:ph type="body" sz="quarter" idx="10"/>
          </p:nvPr>
        </p:nvSpPr>
        <p:spPr>
          <a:xfrm>
            <a:off x="296466" y="6731000"/>
            <a:ext cx="6858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58908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84"/>
        <p:cNvGrpSpPr/>
        <p:nvPr/>
      </p:nvGrpSpPr>
      <p:grpSpPr>
        <a:xfrm>
          <a:off x="0" y="0"/>
          <a:ext cx="0" cy="0"/>
          <a:chOff x="0" y="0"/>
          <a:chExt cx="0" cy="0"/>
        </a:xfrm>
      </p:grpSpPr>
      <p:grpSp>
        <p:nvGrpSpPr>
          <p:cNvPr id="4" name="Shape 85"/>
          <p:cNvGrpSpPr>
            <a:grpSpLocks/>
          </p:cNvGrpSpPr>
          <p:nvPr/>
        </p:nvGrpSpPr>
        <p:grpSpPr bwMode="auto">
          <a:xfrm>
            <a:off x="625476" y="400051"/>
            <a:ext cx="1000125" cy="1331383"/>
            <a:chOff x="348199" y="179450"/>
            <a:chExt cx="1116300" cy="1116300"/>
          </a:xfrm>
        </p:grpSpPr>
        <p:sp>
          <p:nvSpPr>
            <p:cNvPr id="5" name="Shape 86"/>
            <p:cNvSpPr/>
            <p:nvPr/>
          </p:nvSpPr>
          <p:spPr>
            <a:xfrm rot="-5400000">
              <a:off x="575364" y="406254"/>
              <a:ext cx="661971" cy="662692"/>
            </a:xfrm>
            <a:prstGeom prst="pie">
              <a:avLst>
                <a:gd name="adj1" fmla="val 10792838"/>
                <a:gd name="adj2" fmla="val 16200000"/>
              </a:avLst>
            </a:prstGeom>
            <a:solidFill>
              <a:schemeClr val="dk2">
                <a:alpha val="12549"/>
              </a:schemeClr>
            </a:solidFill>
            <a:ln>
              <a:noFill/>
            </a:ln>
          </p:spPr>
          <p:txBody>
            <a:bodyPr lIns="91425" tIns="91425" rIns="91425" bIns="91425"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prstClr val="black"/>
                </a:solidFill>
                <a:effectLst/>
                <a:uLnTx/>
                <a:uFillTx/>
                <a:latin typeface="Arial"/>
                <a:ea typeface="Arial"/>
                <a:cs typeface="Arial"/>
                <a:sym typeface="Arial"/>
              </a:endParaRPr>
            </a:p>
          </p:txBody>
        </p:sp>
        <p:sp>
          <p:nvSpPr>
            <p:cNvPr id="6" name="Shape 87"/>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lIns="91425" tIns="91425" rIns="91425" bIns="91425"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prstClr val="black"/>
                </a:solidFill>
                <a:effectLst/>
                <a:uLnTx/>
                <a:uFillTx/>
                <a:latin typeface="Arial"/>
                <a:ea typeface="Arial"/>
                <a:cs typeface="Arial"/>
                <a:sym typeface="Arial"/>
              </a:endParaRPr>
            </a:p>
          </p:txBody>
        </p:sp>
      </p:grpSp>
      <p:sp>
        <p:nvSpPr>
          <p:cNvPr id="88" name="Shape 88"/>
          <p:cNvSpPr txBox="1">
            <a:spLocks noGrp="1"/>
          </p:cNvSpPr>
          <p:nvPr>
            <p:ph type="title"/>
          </p:nvPr>
        </p:nvSpPr>
        <p:spPr>
          <a:xfrm>
            <a:off x="1303800" y="798100"/>
            <a:ext cx="7030500" cy="1332400"/>
          </a:xfrm>
          <a:prstGeom prst="rect">
            <a:avLst/>
          </a:prstGeom>
        </p:spPr>
        <p:txBody>
          <a:bodyPr/>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89" name="Shape 89"/>
          <p:cNvSpPr txBox="1">
            <a:spLocks noGrp="1"/>
          </p:cNvSpPr>
          <p:nvPr>
            <p:ph type="body" idx="1"/>
          </p:nvPr>
        </p:nvSpPr>
        <p:spPr>
          <a:xfrm>
            <a:off x="1303800" y="2653400"/>
            <a:ext cx="7030500" cy="3388800"/>
          </a:xfrm>
          <a:prstGeom prst="rect">
            <a:avLst/>
          </a:prstGeom>
        </p:spPr>
        <p:txBody>
          <a:bodyPr/>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7" name="Shape 90"/>
          <p:cNvSpPr txBox="1">
            <a:spLocks noGrp="1"/>
          </p:cNvSpPr>
          <p:nvPr>
            <p:ph type="sldNum" idx="10"/>
          </p:nvPr>
        </p:nvSpPr>
        <p:spPr/>
        <p:txBody>
          <a:bodyPr/>
          <a:lstStyle>
            <a:lvl1pPr algn="l">
              <a:defRPr sz="1400">
                <a:solidFill>
                  <a:srgbClr val="000000"/>
                </a:solidFill>
                <a:latin typeface="Arial" charset="0"/>
                <a:sym typeface="Arial"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0F36733-0548-5F41-A4F6-E35870414154}" type="slidenum">
              <a:rPr kumimoji="0" lang="en-US" altLang="en-US" sz="1400" b="0" i="0" u="none" strike="noStrike" kern="1200" cap="none" spc="0" normalizeH="0" baseline="0" noProof="0">
                <a:ln>
                  <a:noFill/>
                </a:ln>
                <a:solidFill>
                  <a:srgbClr val="000000"/>
                </a:solidFill>
                <a:effectLst/>
                <a:uLnTx/>
                <a:uFillTx/>
                <a:latin typeface="Arial" charset="0"/>
                <a:ea typeface="+mn-ea"/>
                <a:cs typeface="+mn-cs"/>
                <a:sym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charset="0"/>
              <a:ea typeface="+mn-ea"/>
              <a:cs typeface="+mn-cs"/>
              <a:sym typeface="Arial" charset="0"/>
            </a:endParaRPr>
          </a:p>
        </p:txBody>
      </p:sp>
    </p:spTree>
    <p:extLst>
      <p:ext uri="{BB962C8B-B14F-4D97-AF65-F5344CB8AC3E}">
        <p14:creationId xmlns:p14="http://schemas.microsoft.com/office/powerpoint/2010/main" val="56878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9F074B-B771-4496-8B86-6192E28E9893}" type="datetimeFigureOut">
              <a:rPr lang="en-US" smtClean="0"/>
              <a:pPr/>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E3B408-1AF6-4DBB-BBD7-A95743078D8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9F074B-B771-4496-8B86-6192E28E9893}" type="datetimeFigureOut">
              <a:rPr lang="en-US" smtClean="0"/>
              <a:pPr/>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E3B408-1AF6-4DBB-BBD7-A95743078D8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69F074B-B771-4496-8B86-6192E28E9893}" type="datetimeFigureOut">
              <a:rPr lang="en-US" smtClean="0"/>
              <a:pPr/>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E3B408-1AF6-4DBB-BBD7-A95743078D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69F074B-B771-4496-8B86-6192E28E9893}" type="datetimeFigureOut">
              <a:rPr lang="en-US" smtClean="0"/>
              <a:pPr/>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E3B408-1AF6-4DBB-BBD7-A95743078D8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69F074B-B771-4496-8B86-6192E28E9893}" type="datetimeFigureOut">
              <a:rPr lang="en-US" smtClean="0"/>
              <a:pPr/>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E3B408-1AF6-4DBB-BBD7-A95743078D8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9F074B-B771-4496-8B86-6192E28E9893}" type="datetimeFigureOut">
              <a:rPr lang="en-US" smtClean="0"/>
              <a:pPr/>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E3B408-1AF6-4DBB-BBD7-A95743078D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9F074B-B771-4496-8B86-6192E28E9893}" type="datetimeFigureOut">
              <a:rPr lang="en-US" smtClean="0"/>
              <a:pPr/>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E3B408-1AF6-4DBB-BBD7-A95743078D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9F074B-B771-4496-8B86-6192E28E9893}" type="datetimeFigureOut">
              <a:rPr lang="en-US" smtClean="0"/>
              <a:pPr/>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E3B408-1AF6-4DBB-BBD7-A95743078D8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9F074B-B771-4496-8B86-6192E28E9893}" type="datetimeFigureOut">
              <a:rPr lang="en-US" smtClean="0"/>
              <a:pPr/>
              <a:t>11/2/2018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E3B408-1AF6-4DBB-BBD7-A95743078D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8.xml"/><Relationship Id="rId1" Type="http://schemas.openxmlformats.org/officeDocument/2006/relationships/slideLayout" Target="../slideLayouts/slideLayout13.xml"/><Relationship Id="rId4" Type="http://schemas.openxmlformats.org/officeDocument/2006/relationships/chart" Target="../charts/chart17.xml"/></Relationships>
</file>

<file path=ppt/slides/_rels/slide3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dirty="0">
                <a:latin typeface="Times New Roman" pitchFamily="18" charset="0"/>
                <a:cs typeface="Times New Roman" pitchFamily="18" charset="0"/>
              </a:rPr>
              <a:t>Emerging India in a Changing Global Economy: Challenges and Opportunities</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6" name="Subtitle 5"/>
          <p:cNvSpPr>
            <a:spLocks noGrp="1"/>
          </p:cNvSpPr>
          <p:nvPr>
            <p:ph type="subTitle" idx="1"/>
          </p:nvPr>
        </p:nvSpPr>
        <p:spPr/>
        <p:txBody>
          <a:bodyPr/>
          <a:lstStyle/>
          <a:p>
            <a:r>
              <a:rPr lang="en-US" dirty="0"/>
              <a:t>Rajat </a:t>
            </a:r>
            <a:r>
              <a:rPr lang="en-US" dirty="0" err="1"/>
              <a:t>Kathuria</a:t>
            </a:r>
            <a:r>
              <a:rPr lang="en-US" dirty="0"/>
              <a:t>,</a:t>
            </a:r>
          </a:p>
          <a:p>
            <a:r>
              <a:rPr lang="en-US" dirty="0"/>
              <a:t>Director and Chief Executive, ICRIER</a:t>
            </a:r>
            <a:br>
              <a:rPr lang="en-US" dirty="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79784" y="44623"/>
            <a:ext cx="8784431" cy="1152129"/>
          </a:xfrm>
        </p:spPr>
        <p:txBody>
          <a:bodyPr vert="horz" lIns="91440" tIns="45720" rIns="91440" bIns="45720" rtlCol="0" anchor="ctr">
            <a:normAutofit/>
          </a:bodyPr>
          <a:lstStyle/>
          <a:p>
            <a:pPr>
              <a:lnSpc>
                <a:spcPct val="100000"/>
              </a:lnSpc>
            </a:pPr>
            <a:r>
              <a:rPr lang="en-IN" altLang="en-US" sz="3200" b="1" cap="none" dirty="0">
                <a:latin typeface="Segoe UI" panose="020B0502040204020203" pitchFamily="34" charset="0"/>
                <a:cs typeface="Segoe UI" panose="020B0502040204020203" pitchFamily="34" charset="0"/>
              </a:rPr>
              <a:t>The Rupee Strengthened</a:t>
            </a:r>
            <a:br>
              <a:rPr lang="en-IN" altLang="en-US" sz="3200" b="1" cap="none" dirty="0">
                <a:latin typeface="Segoe UI" panose="020B0502040204020203" pitchFamily="34" charset="0"/>
                <a:cs typeface="Segoe UI" panose="020B0502040204020203" pitchFamily="34" charset="0"/>
              </a:rPr>
            </a:br>
            <a:r>
              <a:rPr lang="en-IN" altLang="en-US" sz="2800" cap="none" dirty="0">
                <a:latin typeface="Segoe UI" panose="020B0502040204020203" pitchFamily="34" charset="0"/>
                <a:cs typeface="Segoe UI" panose="020B0502040204020203" pitchFamily="34" charset="0"/>
              </a:rPr>
              <a:t>Effective Exchange Rates of Indian Rupee</a:t>
            </a:r>
            <a:endParaRPr lang="en-IN" altLang="en-US" sz="3200" cap="none" dirty="0">
              <a:latin typeface="Segoe UI" panose="020B0502040204020203" pitchFamily="34" charset="0"/>
              <a:cs typeface="Segoe UI" panose="020B0502040204020203" pitchFamily="34" charset="0"/>
            </a:endParaRPr>
          </a:p>
        </p:txBody>
      </p:sp>
      <p:graphicFrame>
        <p:nvGraphicFramePr>
          <p:cNvPr id="8" name="Chart 7"/>
          <p:cNvGraphicFramePr>
            <a:graphicFrameLocks/>
          </p:cNvGraphicFramePr>
          <p:nvPr>
            <p:extLst/>
          </p:nvPr>
        </p:nvGraphicFramePr>
        <p:xfrm>
          <a:off x="232630" y="1196752"/>
          <a:ext cx="8678738" cy="4896543"/>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 xmlns:a16="http://schemas.microsoft.com/office/drawing/2014/main" id="{2A79985B-08BF-472E-B23B-F6A306DA3C3F}"/>
              </a:ext>
            </a:extLst>
          </p:cNvPr>
          <p:cNvSpPr txBox="1"/>
          <p:nvPr/>
        </p:nvSpPr>
        <p:spPr>
          <a:xfrm>
            <a:off x="395536" y="6555631"/>
            <a:ext cx="4104456" cy="307777"/>
          </a:xfrm>
          <a:prstGeom prst="rect">
            <a:avLst/>
          </a:prstGeom>
          <a:noFill/>
        </p:spPr>
        <p:txBody>
          <a:bodyPr wrap="square" rtlCol="0">
            <a:spAutoFit/>
          </a:bodyPr>
          <a:lstStyle>
            <a:defPPr>
              <a:defRPr lang="en-US"/>
            </a:defPPr>
            <a:lvl1pPr>
              <a:defRPr sz="1400"/>
            </a:lvl1pPr>
          </a:lstStyle>
          <a:p>
            <a:r>
              <a:rPr lang="en-IN" dirty="0"/>
              <a:t>Source: Reserve Bank of India</a:t>
            </a:r>
          </a:p>
        </p:txBody>
      </p:sp>
      <p:sp>
        <p:nvSpPr>
          <p:cNvPr id="3" name="Slide Number Placeholder 2">
            <a:extLst>
              <a:ext uri="{FF2B5EF4-FFF2-40B4-BE49-F238E27FC236}">
                <a16:creationId xmlns="" xmlns:a16="http://schemas.microsoft.com/office/drawing/2014/main" id="{546DF3ED-7FE0-46F7-93D1-45718E3CB315}"/>
              </a:ext>
            </a:extLst>
          </p:cNvPr>
          <p:cNvSpPr>
            <a:spLocks noGrp="1"/>
          </p:cNvSpPr>
          <p:nvPr>
            <p:ph type="sldNum" sz="quarter" idx="12"/>
          </p:nvPr>
        </p:nvSpPr>
        <p:spPr/>
        <p:txBody>
          <a:bodyPr/>
          <a:lstStyle/>
          <a:p>
            <a:fld id="{37D7BFAD-9C33-4274-A8AE-456BBC893817}" type="slidenum">
              <a:rPr lang="en-IN" smtClean="0"/>
              <a:pPr/>
              <a:t>10</a:t>
            </a:fld>
            <a:endParaRPr lang="en-IN" dirty="0"/>
          </a:p>
        </p:txBody>
      </p:sp>
    </p:spTree>
    <p:extLst>
      <p:ext uri="{BB962C8B-B14F-4D97-AF65-F5344CB8AC3E}">
        <p14:creationId xmlns:p14="http://schemas.microsoft.com/office/powerpoint/2010/main" val="2950229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287EAE9-6CFF-42D6-94A6-21698F4081FD}"/>
              </a:ext>
            </a:extLst>
          </p:cNvPr>
          <p:cNvSpPr>
            <a:spLocks noGrp="1"/>
          </p:cNvSpPr>
          <p:nvPr>
            <p:ph type="title"/>
          </p:nvPr>
        </p:nvSpPr>
        <p:spPr>
          <a:xfrm>
            <a:off x="395536" y="159385"/>
            <a:ext cx="7518598" cy="683544"/>
          </a:xfrm>
        </p:spPr>
        <p:txBody>
          <a:bodyPr vert="horz" lIns="91440" tIns="45720" rIns="91440" bIns="45720" rtlCol="0" anchor="ctr">
            <a:normAutofit fontScale="90000"/>
          </a:bodyPr>
          <a:lstStyle/>
          <a:p>
            <a:pPr>
              <a:lnSpc>
                <a:spcPct val="100000"/>
              </a:lnSpc>
            </a:pPr>
            <a:r>
              <a:rPr lang="en-IN" sz="3200" b="1" cap="none" dirty="0">
                <a:latin typeface="Segoe UI" panose="020B0502040204020203" pitchFamily="34" charset="0"/>
                <a:cs typeface="Segoe UI" panose="020B0502040204020203" pitchFamily="34" charset="0"/>
              </a:rPr>
              <a:t>Investment Saving Scenario</a:t>
            </a:r>
            <a:br>
              <a:rPr lang="en-IN" sz="3200" b="1" cap="none" dirty="0">
                <a:latin typeface="Segoe UI" panose="020B0502040204020203" pitchFamily="34" charset="0"/>
                <a:cs typeface="Segoe UI" panose="020B0502040204020203" pitchFamily="34" charset="0"/>
              </a:rPr>
            </a:br>
            <a:r>
              <a:rPr lang="en-US" sz="3200" cap="none" dirty="0">
                <a:latin typeface="Segoe UI" panose="020B0502040204020203" pitchFamily="34" charset="0"/>
                <a:cs typeface="Segoe UI" panose="020B0502040204020203" pitchFamily="34" charset="0"/>
              </a:rPr>
              <a:t>(per cent of GDP)</a:t>
            </a:r>
            <a:endParaRPr lang="en-IN" sz="3200" b="1" cap="none" dirty="0">
              <a:latin typeface="Segoe UI" panose="020B0502040204020203" pitchFamily="34" charset="0"/>
              <a:cs typeface="Segoe UI" panose="020B0502040204020203" pitchFamily="34" charset="0"/>
            </a:endParaRPr>
          </a:p>
        </p:txBody>
      </p:sp>
      <p:graphicFrame>
        <p:nvGraphicFramePr>
          <p:cNvPr id="6" name="Content Placeholder 5">
            <a:extLst>
              <a:ext uri="{FF2B5EF4-FFF2-40B4-BE49-F238E27FC236}">
                <a16:creationId xmlns="" xmlns:a16="http://schemas.microsoft.com/office/drawing/2014/main" id="{B235743A-5625-4A48-8748-6C56E9D5672C}"/>
              </a:ext>
            </a:extLst>
          </p:cNvPr>
          <p:cNvGraphicFramePr>
            <a:graphicFrameLocks noGrp="1"/>
          </p:cNvGraphicFramePr>
          <p:nvPr>
            <p:ph idx="1"/>
            <p:extLst/>
          </p:nvPr>
        </p:nvGraphicFramePr>
        <p:xfrm>
          <a:off x="0" y="922202"/>
          <a:ext cx="9144000" cy="2681664"/>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 xmlns:a16="http://schemas.microsoft.com/office/drawing/2014/main" id="{01BA888B-418F-4CC5-9454-2D2CD3697D2B}"/>
              </a:ext>
            </a:extLst>
          </p:cNvPr>
          <p:cNvSpPr txBox="1"/>
          <p:nvPr/>
        </p:nvSpPr>
        <p:spPr>
          <a:xfrm>
            <a:off x="395536" y="6555631"/>
            <a:ext cx="4104456" cy="307777"/>
          </a:xfrm>
          <a:prstGeom prst="rect">
            <a:avLst/>
          </a:prstGeom>
          <a:noFill/>
        </p:spPr>
        <p:txBody>
          <a:bodyPr wrap="square" rtlCol="0">
            <a:spAutoFit/>
          </a:bodyPr>
          <a:lstStyle>
            <a:defPPr>
              <a:defRPr lang="en-US"/>
            </a:defPPr>
            <a:lvl1pPr>
              <a:defRPr sz="1400"/>
            </a:lvl1pPr>
          </a:lstStyle>
          <a:p>
            <a:r>
              <a:rPr lang="en-IN" dirty="0"/>
              <a:t>Source: Central Statistics Office, </a:t>
            </a:r>
            <a:r>
              <a:rPr lang="en-IN" dirty="0" err="1"/>
              <a:t>MoS&amp;PI</a:t>
            </a:r>
            <a:endParaRPr lang="en-IN" dirty="0"/>
          </a:p>
        </p:txBody>
      </p:sp>
      <p:graphicFrame>
        <p:nvGraphicFramePr>
          <p:cNvPr id="8" name="Content Placeholder 5">
            <a:extLst>
              <a:ext uri="{FF2B5EF4-FFF2-40B4-BE49-F238E27FC236}">
                <a16:creationId xmlns="" xmlns:a16="http://schemas.microsoft.com/office/drawing/2014/main" id="{AE386151-AC94-46C5-AFD0-C7654CA40E4E}"/>
              </a:ext>
            </a:extLst>
          </p:cNvPr>
          <p:cNvGraphicFramePr>
            <a:graphicFrameLocks/>
          </p:cNvGraphicFramePr>
          <p:nvPr>
            <p:extLst/>
          </p:nvPr>
        </p:nvGraphicFramePr>
        <p:xfrm>
          <a:off x="0" y="3603865"/>
          <a:ext cx="9144000" cy="2951765"/>
        </p:xfrm>
        <a:graphic>
          <a:graphicData uri="http://schemas.openxmlformats.org/drawingml/2006/chart">
            <c:chart xmlns:c="http://schemas.openxmlformats.org/drawingml/2006/chart" xmlns:r="http://schemas.openxmlformats.org/officeDocument/2006/relationships" r:id="rId4"/>
          </a:graphicData>
        </a:graphic>
      </p:graphicFrame>
      <p:sp>
        <p:nvSpPr>
          <p:cNvPr id="4" name="Slide Number Placeholder 3">
            <a:extLst>
              <a:ext uri="{FF2B5EF4-FFF2-40B4-BE49-F238E27FC236}">
                <a16:creationId xmlns="" xmlns:a16="http://schemas.microsoft.com/office/drawing/2014/main" id="{B9A30E75-09F9-4D90-868D-544B03C28230}"/>
              </a:ext>
            </a:extLst>
          </p:cNvPr>
          <p:cNvSpPr>
            <a:spLocks noGrp="1"/>
          </p:cNvSpPr>
          <p:nvPr>
            <p:ph type="sldNum" sz="quarter" idx="12"/>
          </p:nvPr>
        </p:nvSpPr>
        <p:spPr/>
        <p:txBody>
          <a:bodyPr/>
          <a:lstStyle/>
          <a:p>
            <a:fld id="{37D7BFAD-9C33-4274-A8AE-456BBC893817}" type="slidenum">
              <a:rPr lang="en-IN" smtClean="0"/>
              <a:pPr/>
              <a:t>11</a:t>
            </a:fld>
            <a:endParaRPr lang="en-IN"/>
          </a:p>
        </p:txBody>
      </p:sp>
    </p:spTree>
    <p:extLst>
      <p:ext uri="{BB962C8B-B14F-4D97-AF65-F5344CB8AC3E}">
        <p14:creationId xmlns:p14="http://schemas.microsoft.com/office/powerpoint/2010/main" val="2935317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395536" y="213409"/>
            <a:ext cx="8352928" cy="774720"/>
          </a:xfrm>
        </p:spPr>
        <p:txBody>
          <a:bodyPr vert="horz" lIns="91440" tIns="45720" rIns="91440" bIns="45720" rtlCol="0" anchor="ctr">
            <a:noAutofit/>
          </a:bodyPr>
          <a:lstStyle/>
          <a:p>
            <a:pPr>
              <a:lnSpc>
                <a:spcPct val="100000"/>
              </a:lnSpc>
            </a:pPr>
            <a:r>
              <a:rPr lang="en-IN" altLang="en-US" sz="3200" b="1" cap="none" dirty="0">
                <a:latin typeface="Segoe UI" panose="020B0502040204020203" pitchFamily="34" charset="0"/>
                <a:cs typeface="Segoe UI" panose="020B0502040204020203" pitchFamily="34" charset="0"/>
              </a:rPr>
              <a:t>Growth of </a:t>
            </a:r>
            <a:r>
              <a:rPr lang="en-US" altLang="en-US" sz="3200" b="1" cap="none" dirty="0">
                <a:latin typeface="Segoe UI" panose="020B0502040204020203" pitchFamily="34" charset="0"/>
                <a:cs typeface="Segoe UI" panose="020B0502040204020203" pitchFamily="34" charset="0"/>
              </a:rPr>
              <a:t>Credit </a:t>
            </a:r>
            <a:r>
              <a:rPr lang="en-IN" altLang="en-US" sz="3200" b="1" cap="none" dirty="0">
                <a:latin typeface="Segoe UI" panose="020B0502040204020203" pitchFamily="34" charset="0"/>
                <a:cs typeface="Segoe UI" panose="020B0502040204020203" pitchFamily="34" charset="0"/>
              </a:rPr>
              <a:t>to Industry </a:t>
            </a:r>
            <a:endParaRPr lang="en-US" altLang="en-US" sz="3200" b="1" cap="none" dirty="0">
              <a:latin typeface="Segoe UI" panose="020B0502040204020203" pitchFamily="34" charset="0"/>
              <a:cs typeface="Segoe UI" panose="020B0502040204020203" pitchFamily="34" charset="0"/>
            </a:endParaRPr>
          </a:p>
        </p:txBody>
      </p:sp>
      <p:graphicFrame>
        <p:nvGraphicFramePr>
          <p:cNvPr id="6" name="Chart 5">
            <a:extLst>
              <a:ext uri="{FF2B5EF4-FFF2-40B4-BE49-F238E27FC236}">
                <a16:creationId xmlns="" xmlns:a16="http://schemas.microsoft.com/office/drawing/2014/main" id="{F5DD05B5-CFE4-4F26-AE54-A32A03C77173}"/>
              </a:ext>
            </a:extLst>
          </p:cNvPr>
          <p:cNvGraphicFramePr>
            <a:graphicFrameLocks/>
          </p:cNvGraphicFramePr>
          <p:nvPr>
            <p:extLst/>
          </p:nvPr>
        </p:nvGraphicFramePr>
        <p:xfrm>
          <a:off x="395536" y="1196752"/>
          <a:ext cx="8352928" cy="5184576"/>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 xmlns:a16="http://schemas.microsoft.com/office/drawing/2014/main" id="{8675A1F3-D716-4850-BDDC-1BBC83451E74}"/>
              </a:ext>
            </a:extLst>
          </p:cNvPr>
          <p:cNvSpPr txBox="1"/>
          <p:nvPr/>
        </p:nvSpPr>
        <p:spPr>
          <a:xfrm>
            <a:off x="395536" y="6555631"/>
            <a:ext cx="4104456" cy="307777"/>
          </a:xfrm>
          <a:prstGeom prst="rect">
            <a:avLst/>
          </a:prstGeom>
          <a:noFill/>
        </p:spPr>
        <p:txBody>
          <a:bodyPr wrap="square" rtlCol="0">
            <a:spAutoFit/>
          </a:bodyPr>
          <a:lstStyle>
            <a:defPPr>
              <a:defRPr lang="en-US"/>
            </a:defPPr>
            <a:lvl1pPr>
              <a:defRPr sz="1400"/>
            </a:lvl1pPr>
          </a:lstStyle>
          <a:p>
            <a:r>
              <a:rPr lang="en-IN" dirty="0"/>
              <a:t>Source: Reserve Bank of India</a:t>
            </a:r>
          </a:p>
        </p:txBody>
      </p:sp>
      <p:sp>
        <p:nvSpPr>
          <p:cNvPr id="3" name="Slide Number Placeholder 2">
            <a:extLst>
              <a:ext uri="{FF2B5EF4-FFF2-40B4-BE49-F238E27FC236}">
                <a16:creationId xmlns="" xmlns:a16="http://schemas.microsoft.com/office/drawing/2014/main" id="{77AD0472-B23E-4497-9807-9CBEAB49BF85}"/>
              </a:ext>
            </a:extLst>
          </p:cNvPr>
          <p:cNvSpPr>
            <a:spLocks noGrp="1"/>
          </p:cNvSpPr>
          <p:nvPr>
            <p:ph type="sldNum" sz="quarter" idx="12"/>
          </p:nvPr>
        </p:nvSpPr>
        <p:spPr/>
        <p:txBody>
          <a:bodyPr/>
          <a:lstStyle/>
          <a:p>
            <a:fld id="{37D7BFAD-9C33-4274-A8AE-456BBC893817}" type="slidenum">
              <a:rPr lang="en-IN" smtClean="0"/>
              <a:pPr/>
              <a:t>12</a:t>
            </a:fld>
            <a:endParaRPr lang="en-IN"/>
          </a:p>
        </p:txBody>
      </p:sp>
    </p:spTree>
    <p:extLst>
      <p:ext uri="{BB962C8B-B14F-4D97-AF65-F5344CB8AC3E}">
        <p14:creationId xmlns:p14="http://schemas.microsoft.com/office/powerpoint/2010/main" val="1298195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a:spLocks noGrp="1"/>
          </p:cNvSpPr>
          <p:nvPr>
            <p:ph type="title"/>
          </p:nvPr>
        </p:nvSpPr>
        <p:spPr>
          <a:xfrm>
            <a:off x="285720" y="117147"/>
            <a:ext cx="8572560" cy="1134244"/>
          </a:xfrm>
        </p:spPr>
        <p:txBody>
          <a:bodyPr vert="horz" lIns="91440" tIns="45720" rIns="91440" bIns="45720" rtlCol="0" anchor="ctr">
            <a:noAutofit/>
          </a:bodyPr>
          <a:lstStyle/>
          <a:p>
            <a:pPr>
              <a:lnSpc>
                <a:spcPct val="100000"/>
              </a:lnSpc>
            </a:pPr>
            <a:r>
              <a:rPr lang="en-US" sz="3200" b="1" cap="none" dirty="0">
                <a:latin typeface="Segoe UI" panose="020B0502040204020203" pitchFamily="34" charset="0"/>
                <a:cs typeface="Segoe UI" panose="020B0502040204020203" pitchFamily="34" charset="0"/>
              </a:rPr>
              <a:t>Fiscal Consolidation?</a:t>
            </a:r>
            <a:br>
              <a:rPr lang="en-US" sz="3200" b="1" cap="none" dirty="0">
                <a:latin typeface="Segoe UI" panose="020B0502040204020203" pitchFamily="34" charset="0"/>
                <a:cs typeface="Segoe UI" panose="020B0502040204020203" pitchFamily="34" charset="0"/>
              </a:rPr>
            </a:br>
            <a:r>
              <a:rPr lang="en-US" sz="2800" cap="none" dirty="0">
                <a:latin typeface="Segoe UI" panose="020B0502040204020203" pitchFamily="34" charset="0"/>
                <a:cs typeface="Segoe UI" panose="020B0502040204020203" pitchFamily="34" charset="0"/>
              </a:rPr>
              <a:t>Deficits of the Central Govt (% of GDP) </a:t>
            </a:r>
            <a:endParaRPr lang="en-IN" sz="3200" cap="none" dirty="0">
              <a:latin typeface="Segoe UI" panose="020B0502040204020203" pitchFamily="34" charset="0"/>
              <a:cs typeface="Segoe UI" panose="020B0502040204020203" pitchFamily="34" charset="0"/>
            </a:endParaRPr>
          </a:p>
        </p:txBody>
      </p:sp>
      <p:sp>
        <p:nvSpPr>
          <p:cNvPr id="8" name="Rectangle 7"/>
          <p:cNvSpPr/>
          <p:nvPr/>
        </p:nvSpPr>
        <p:spPr>
          <a:xfrm>
            <a:off x="285720" y="6334780"/>
            <a:ext cx="4572000" cy="492443"/>
          </a:xfrm>
          <a:prstGeom prst="rect">
            <a:avLst/>
          </a:prstGeom>
        </p:spPr>
        <p:txBody>
          <a:bodyPr>
            <a:spAutoFit/>
          </a:bodyPr>
          <a:lstStyle/>
          <a:p>
            <a:r>
              <a:rPr lang="en-US" sz="1300" b="1" dirty="0">
                <a:solidFill>
                  <a:schemeClr val="bg1"/>
                </a:solidFill>
                <a:latin typeface="Cambria" pitchFamily="18" charset="0"/>
              </a:rPr>
              <a:t>Source: Reserve Bank of India</a:t>
            </a:r>
          </a:p>
          <a:p>
            <a:r>
              <a:rPr lang="en-US" sz="1300" b="1" dirty="0">
                <a:solidFill>
                  <a:schemeClr val="bg1"/>
                </a:solidFill>
                <a:latin typeface="Cambria" pitchFamily="18" charset="0"/>
              </a:rPr>
              <a:t>BE- budget estimate, RE- Revised estimate</a:t>
            </a:r>
            <a:endParaRPr lang="en-IN" sz="1300" b="1" dirty="0">
              <a:solidFill>
                <a:schemeClr val="bg1"/>
              </a:solidFill>
              <a:latin typeface="Cambria" pitchFamily="18" charset="0"/>
            </a:endParaRPr>
          </a:p>
        </p:txBody>
      </p:sp>
      <p:sp>
        <p:nvSpPr>
          <p:cNvPr id="9" name="TextBox 8">
            <a:extLst>
              <a:ext uri="{FF2B5EF4-FFF2-40B4-BE49-F238E27FC236}">
                <a16:creationId xmlns="" xmlns:a16="http://schemas.microsoft.com/office/drawing/2014/main" id="{668EECDF-F0CA-4156-9CA2-995DC508C6D3}"/>
              </a:ext>
            </a:extLst>
          </p:cNvPr>
          <p:cNvSpPr txBox="1"/>
          <p:nvPr/>
        </p:nvSpPr>
        <p:spPr>
          <a:xfrm>
            <a:off x="395536" y="6372904"/>
            <a:ext cx="6480720" cy="307777"/>
          </a:xfrm>
          <a:prstGeom prst="rect">
            <a:avLst/>
          </a:prstGeom>
          <a:noFill/>
        </p:spPr>
        <p:txBody>
          <a:bodyPr wrap="square" rtlCol="0">
            <a:spAutoFit/>
          </a:bodyPr>
          <a:lstStyle>
            <a:defPPr>
              <a:defRPr lang="en-US"/>
            </a:defPPr>
            <a:lvl1pPr>
              <a:defRPr sz="1400"/>
            </a:lvl1pPr>
          </a:lstStyle>
          <a:p>
            <a:r>
              <a:rPr lang="en-IN" dirty="0"/>
              <a:t>Source: Union Budget, Govt. of India</a:t>
            </a:r>
          </a:p>
        </p:txBody>
      </p:sp>
      <p:sp>
        <p:nvSpPr>
          <p:cNvPr id="3" name="Slide Number Placeholder 2">
            <a:extLst>
              <a:ext uri="{FF2B5EF4-FFF2-40B4-BE49-F238E27FC236}">
                <a16:creationId xmlns="" xmlns:a16="http://schemas.microsoft.com/office/drawing/2014/main" id="{E01A1DC5-D8A0-4480-80A9-6DB2C74FFCB5}"/>
              </a:ext>
            </a:extLst>
          </p:cNvPr>
          <p:cNvSpPr>
            <a:spLocks noGrp="1"/>
          </p:cNvSpPr>
          <p:nvPr>
            <p:ph type="sldNum" sz="quarter" idx="12"/>
          </p:nvPr>
        </p:nvSpPr>
        <p:spPr/>
        <p:txBody>
          <a:bodyPr/>
          <a:lstStyle/>
          <a:p>
            <a:fld id="{37D7BFAD-9C33-4274-A8AE-456BBC893817}" type="slidenum">
              <a:rPr lang="en-IN" smtClean="0"/>
              <a:pPr/>
              <a:t>13</a:t>
            </a:fld>
            <a:endParaRPr lang="en-IN" dirty="0"/>
          </a:p>
        </p:txBody>
      </p:sp>
      <p:graphicFrame>
        <p:nvGraphicFramePr>
          <p:cNvPr id="11" name="Chart 10">
            <a:extLst>
              <a:ext uri="{FF2B5EF4-FFF2-40B4-BE49-F238E27FC236}">
                <a16:creationId xmlns="" xmlns:a16="http://schemas.microsoft.com/office/drawing/2014/main" id="{FBB3EC2D-40A0-46A5-842B-B56686700411}"/>
              </a:ext>
            </a:extLst>
          </p:cNvPr>
          <p:cNvGraphicFramePr>
            <a:graphicFrameLocks/>
          </p:cNvGraphicFramePr>
          <p:nvPr>
            <p:extLst/>
          </p:nvPr>
        </p:nvGraphicFramePr>
        <p:xfrm>
          <a:off x="179512" y="1251391"/>
          <a:ext cx="8784976" cy="504720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32656"/>
            <a:ext cx="8352928" cy="1080120"/>
          </a:xfrm>
        </p:spPr>
        <p:txBody>
          <a:bodyPr>
            <a:normAutofit/>
          </a:bodyPr>
          <a:lstStyle/>
          <a:p>
            <a:pPr>
              <a:lnSpc>
                <a:spcPct val="100000"/>
              </a:lnSpc>
            </a:pPr>
            <a:r>
              <a:rPr lang="en-US" sz="3200" b="1" cap="none" dirty="0">
                <a:latin typeface="Segoe UI" panose="020B0502040204020203" pitchFamily="34" charset="0"/>
                <a:cs typeface="Segoe UI" panose="020B0502040204020203" pitchFamily="34" charset="0"/>
              </a:rPr>
              <a:t>Exports of Goods and Services: slowdown</a:t>
            </a:r>
            <a:br>
              <a:rPr lang="en-US" sz="3200" b="1" cap="none" dirty="0">
                <a:latin typeface="Segoe UI" panose="020B0502040204020203" pitchFamily="34" charset="0"/>
                <a:cs typeface="Segoe UI" panose="020B0502040204020203" pitchFamily="34" charset="0"/>
              </a:rPr>
            </a:br>
            <a:r>
              <a:rPr lang="en-US" sz="3200" cap="none" dirty="0">
                <a:latin typeface="Segoe UI" panose="020B0502040204020203" pitchFamily="34" charset="0"/>
                <a:cs typeface="Segoe UI" panose="020B0502040204020203" pitchFamily="34" charset="0"/>
              </a:rPr>
              <a:t>(per cent of GDP)</a:t>
            </a:r>
          </a:p>
        </p:txBody>
      </p:sp>
      <p:graphicFrame>
        <p:nvGraphicFramePr>
          <p:cNvPr id="6" name="Content Placeholder 5">
            <a:extLst>
              <a:ext uri="{FF2B5EF4-FFF2-40B4-BE49-F238E27FC236}">
                <a16:creationId xmlns="" xmlns:a16="http://schemas.microsoft.com/office/drawing/2014/main" id="{EF4E1736-935C-46E5-AC98-AAC697E181DF}"/>
              </a:ext>
            </a:extLst>
          </p:cNvPr>
          <p:cNvGraphicFramePr>
            <a:graphicFrameLocks noGrp="1"/>
          </p:cNvGraphicFramePr>
          <p:nvPr>
            <p:ph idx="1"/>
            <p:extLst/>
          </p:nvPr>
        </p:nvGraphicFramePr>
        <p:xfrm>
          <a:off x="107504" y="1556792"/>
          <a:ext cx="8750746" cy="475193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 xmlns:a16="http://schemas.microsoft.com/office/drawing/2014/main" id="{D088064A-C773-4831-B01B-E59A690CD6CE}"/>
              </a:ext>
            </a:extLst>
          </p:cNvPr>
          <p:cNvSpPr txBox="1"/>
          <p:nvPr/>
        </p:nvSpPr>
        <p:spPr>
          <a:xfrm>
            <a:off x="395536" y="6555631"/>
            <a:ext cx="4104456" cy="307777"/>
          </a:xfrm>
          <a:prstGeom prst="rect">
            <a:avLst/>
          </a:prstGeom>
          <a:noFill/>
        </p:spPr>
        <p:txBody>
          <a:bodyPr wrap="square" rtlCol="0">
            <a:spAutoFit/>
          </a:bodyPr>
          <a:lstStyle>
            <a:defPPr>
              <a:defRPr lang="en-US"/>
            </a:defPPr>
            <a:lvl1pPr>
              <a:defRPr sz="1400"/>
            </a:lvl1pPr>
          </a:lstStyle>
          <a:p>
            <a:r>
              <a:rPr lang="en-IN" dirty="0"/>
              <a:t>Source: Reserve Bank of India</a:t>
            </a:r>
          </a:p>
        </p:txBody>
      </p:sp>
      <p:sp>
        <p:nvSpPr>
          <p:cNvPr id="4" name="Slide Number Placeholder 3">
            <a:extLst>
              <a:ext uri="{FF2B5EF4-FFF2-40B4-BE49-F238E27FC236}">
                <a16:creationId xmlns="" xmlns:a16="http://schemas.microsoft.com/office/drawing/2014/main" id="{2B589C94-D649-40DF-BC73-B7AEE7537EC7}"/>
              </a:ext>
            </a:extLst>
          </p:cNvPr>
          <p:cNvSpPr>
            <a:spLocks noGrp="1"/>
          </p:cNvSpPr>
          <p:nvPr>
            <p:ph type="sldNum" sz="quarter" idx="12"/>
          </p:nvPr>
        </p:nvSpPr>
        <p:spPr/>
        <p:txBody>
          <a:bodyPr/>
          <a:lstStyle/>
          <a:p>
            <a:fld id="{37D7BFAD-9C33-4274-A8AE-456BBC893817}" type="slidenum">
              <a:rPr lang="en-IN" smtClean="0"/>
              <a:pPr/>
              <a:t>14</a:t>
            </a:fld>
            <a:endParaRPr lang="en-IN" dirty="0"/>
          </a:p>
        </p:txBody>
      </p:sp>
    </p:spTree>
    <p:extLst>
      <p:ext uri="{BB962C8B-B14F-4D97-AF65-F5344CB8AC3E}">
        <p14:creationId xmlns:p14="http://schemas.microsoft.com/office/powerpoint/2010/main" val="1029923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36922" y="260648"/>
            <a:ext cx="8870156" cy="746522"/>
          </a:xfrm>
        </p:spPr>
        <p:txBody>
          <a:bodyPr vert="horz" lIns="91440" tIns="45720" rIns="91440" bIns="45720" rtlCol="0" anchor="ctr">
            <a:normAutofit/>
          </a:bodyPr>
          <a:lstStyle/>
          <a:p>
            <a:r>
              <a:rPr lang="en-IN" altLang="en-US" sz="3200" b="1" cap="none" dirty="0">
                <a:latin typeface="Segoe UI" panose="020B0502040204020203" pitchFamily="34" charset="0"/>
                <a:cs typeface="Segoe UI" panose="020B0502040204020203" pitchFamily="34" charset="0"/>
              </a:rPr>
              <a:t>Rising Current Account Deficit</a:t>
            </a:r>
          </a:p>
        </p:txBody>
      </p:sp>
      <p:graphicFrame>
        <p:nvGraphicFramePr>
          <p:cNvPr id="7" name="Content Placeholder 6"/>
          <p:cNvGraphicFramePr>
            <a:graphicFrameLocks noGrp="1"/>
          </p:cNvGraphicFramePr>
          <p:nvPr>
            <p:ph idx="1"/>
          </p:nvPr>
        </p:nvGraphicFramePr>
        <p:xfrm>
          <a:off x="448866" y="1846660"/>
          <a:ext cx="4655344" cy="3724275"/>
        </p:xfrm>
        <a:graphic>
          <a:graphicData uri="http://schemas.openxmlformats.org/drawingml/2006/table">
            <a:tbl>
              <a:tblPr/>
              <a:tblGrid>
                <a:gridCol w="4655344">
                  <a:extLst>
                    <a:ext uri="{9D8B030D-6E8A-4147-A177-3AD203B41FA5}">
                      <a16:colId xmlns="" xmlns:a16="http://schemas.microsoft.com/office/drawing/2014/main" val="20000"/>
                    </a:ext>
                  </a:extLst>
                </a:gridCol>
              </a:tblGrid>
              <a:tr h="37242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IN" altLang="en-US" sz="1400" b="1" i="0" u="none" strike="noStrike" cap="none" normalizeH="0" baseline="0" dirty="0">
                        <a:ln>
                          <a:noFill/>
                        </a:ln>
                        <a:solidFill>
                          <a:srgbClr val="FFFFFF"/>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IN" altLang="en-US" sz="1400" b="1" i="0" u="none" strike="noStrike" cap="none" normalizeH="0" baseline="0" dirty="0">
                        <a:ln>
                          <a:noFill/>
                        </a:ln>
                        <a:solidFill>
                          <a:srgbClr val="FFFFFF"/>
                        </a:solidFill>
                        <a:effectLst/>
                        <a:latin typeface="Calibri" pitchFamily="34" charset="0"/>
                      </a:endParaRPr>
                    </a:p>
                  </a:txBody>
                  <a:tcPr marL="68577" marR="68577" marT="34289" marB="3428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bl>
          </a:graphicData>
        </a:graphic>
      </p:graphicFrame>
      <p:sp>
        <p:nvSpPr>
          <p:cNvPr id="9" name="TextBox 8">
            <a:extLst>
              <a:ext uri="{FF2B5EF4-FFF2-40B4-BE49-F238E27FC236}">
                <a16:creationId xmlns="" xmlns:a16="http://schemas.microsoft.com/office/drawing/2014/main" id="{49766E86-B9D4-4590-89FC-3E1B7F681BAF}"/>
              </a:ext>
            </a:extLst>
          </p:cNvPr>
          <p:cNvSpPr txBox="1"/>
          <p:nvPr/>
        </p:nvSpPr>
        <p:spPr>
          <a:xfrm>
            <a:off x="395536" y="6555631"/>
            <a:ext cx="4104456" cy="307777"/>
          </a:xfrm>
          <a:prstGeom prst="rect">
            <a:avLst/>
          </a:prstGeom>
          <a:noFill/>
        </p:spPr>
        <p:txBody>
          <a:bodyPr wrap="square" rtlCol="0">
            <a:spAutoFit/>
          </a:bodyPr>
          <a:lstStyle>
            <a:defPPr>
              <a:defRPr lang="en-US"/>
            </a:defPPr>
            <a:lvl1pPr>
              <a:defRPr sz="1400"/>
            </a:lvl1pPr>
          </a:lstStyle>
          <a:p>
            <a:r>
              <a:rPr lang="en-IN" dirty="0"/>
              <a:t>Source: India Public Finance Statistics, </a:t>
            </a:r>
            <a:r>
              <a:rPr lang="en-IN" dirty="0" err="1"/>
              <a:t>MoF</a:t>
            </a:r>
            <a:endParaRPr lang="en-IN" dirty="0"/>
          </a:p>
        </p:txBody>
      </p:sp>
      <p:graphicFrame>
        <p:nvGraphicFramePr>
          <p:cNvPr id="10" name="Chart 9">
            <a:extLst>
              <a:ext uri="{FF2B5EF4-FFF2-40B4-BE49-F238E27FC236}">
                <a16:creationId xmlns="" xmlns:a16="http://schemas.microsoft.com/office/drawing/2014/main" id="{03099957-9075-4E8A-B1B7-0F5E7BF463AD}"/>
              </a:ext>
            </a:extLst>
          </p:cNvPr>
          <p:cNvGraphicFramePr>
            <a:graphicFrameLocks/>
          </p:cNvGraphicFramePr>
          <p:nvPr>
            <p:extLst/>
          </p:nvPr>
        </p:nvGraphicFramePr>
        <p:xfrm>
          <a:off x="448866" y="1287065"/>
          <a:ext cx="8246268" cy="4878239"/>
        </p:xfrm>
        <a:graphic>
          <a:graphicData uri="http://schemas.openxmlformats.org/drawingml/2006/chart">
            <c:chart xmlns:c="http://schemas.openxmlformats.org/drawingml/2006/chart" xmlns:r="http://schemas.openxmlformats.org/officeDocument/2006/relationships" r:id="rId3"/>
          </a:graphicData>
        </a:graphic>
      </p:graphicFrame>
      <p:sp>
        <p:nvSpPr>
          <p:cNvPr id="6" name="Slide Number Placeholder 2">
            <a:extLst>
              <a:ext uri="{FF2B5EF4-FFF2-40B4-BE49-F238E27FC236}">
                <a16:creationId xmlns="" xmlns:a16="http://schemas.microsoft.com/office/drawing/2014/main" id="{E87C9CA0-05B0-47E6-988D-D4DFA62E2100}"/>
              </a:ext>
            </a:extLst>
          </p:cNvPr>
          <p:cNvSpPr txBox="1">
            <a:spLocks/>
          </p:cNvSpPr>
          <p:nvPr/>
        </p:nvSpPr>
        <p:spPr>
          <a:xfrm>
            <a:off x="8128000" y="6470704"/>
            <a:ext cx="730250" cy="27432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7D7BFAD-9C33-4274-A8AE-456BBC893817}" type="slidenum">
              <a:rPr lang="en-IN" sz="1000" smtClean="0">
                <a:latin typeface="+mj-lt"/>
              </a:rPr>
              <a:pPr/>
              <a:t>15</a:t>
            </a:fld>
            <a:endParaRPr lang="en-IN" sz="1000" dirty="0">
              <a:latin typeface="+mj-lt"/>
            </a:endParaRPr>
          </a:p>
        </p:txBody>
      </p:sp>
    </p:spTree>
    <p:extLst>
      <p:ext uri="{BB962C8B-B14F-4D97-AF65-F5344CB8AC3E}">
        <p14:creationId xmlns:p14="http://schemas.microsoft.com/office/powerpoint/2010/main" val="123644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 xmlns:a16="http://schemas.microsoft.com/office/drawing/2014/main" id="{0EE75D77-C2A3-4220-9E27-1FC019CB58E9}"/>
              </a:ext>
            </a:extLst>
          </p:cNvPr>
          <p:cNvGraphicFramePr>
            <a:graphicFrameLocks noGrp="1"/>
          </p:cNvGraphicFramePr>
          <p:nvPr>
            <p:ph idx="1"/>
            <p:extLst/>
          </p:nvPr>
        </p:nvGraphicFramePr>
        <p:xfrm>
          <a:off x="285720" y="1052736"/>
          <a:ext cx="8643998" cy="5400600"/>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a:xfrm>
            <a:off x="285720" y="214290"/>
            <a:ext cx="8643998" cy="642942"/>
          </a:xfrm>
        </p:spPr>
        <p:txBody>
          <a:bodyPr vert="horz" lIns="91440" tIns="45720" rIns="91440" bIns="45720" rtlCol="0" anchor="ctr">
            <a:normAutofit/>
          </a:bodyPr>
          <a:lstStyle/>
          <a:p>
            <a:r>
              <a:rPr lang="en-IN" sz="3200" b="1" cap="none" dirty="0">
                <a:latin typeface="Segoe UI" panose="020B0502040204020203" pitchFamily="34" charset="0"/>
                <a:cs typeface="Segoe UI" panose="020B0502040204020203" pitchFamily="34" charset="0"/>
              </a:rPr>
              <a:t>Foreign Exchange Reserves </a:t>
            </a:r>
            <a:r>
              <a:rPr lang="en-IN" sz="3200" cap="none" dirty="0">
                <a:latin typeface="Segoe UI" panose="020B0502040204020203" pitchFamily="34" charset="0"/>
                <a:cs typeface="Segoe UI" panose="020B0502040204020203" pitchFamily="34" charset="0"/>
              </a:rPr>
              <a:t>($ </a:t>
            </a:r>
            <a:r>
              <a:rPr lang="en-IN" sz="3200" cap="none" dirty="0" err="1">
                <a:latin typeface="Segoe UI" panose="020B0502040204020203" pitchFamily="34" charset="0"/>
                <a:cs typeface="Segoe UI" panose="020B0502040204020203" pitchFamily="34" charset="0"/>
              </a:rPr>
              <a:t>bn</a:t>
            </a:r>
            <a:r>
              <a:rPr lang="en-IN" sz="3200" cap="none" dirty="0">
                <a:latin typeface="Segoe UI" panose="020B0502040204020203" pitchFamily="34" charset="0"/>
                <a:cs typeface="Segoe UI" panose="020B0502040204020203" pitchFamily="34" charset="0"/>
              </a:rPr>
              <a:t>)</a:t>
            </a:r>
          </a:p>
        </p:txBody>
      </p:sp>
      <p:sp>
        <p:nvSpPr>
          <p:cNvPr id="5" name="TextBox 4">
            <a:extLst>
              <a:ext uri="{FF2B5EF4-FFF2-40B4-BE49-F238E27FC236}">
                <a16:creationId xmlns="" xmlns:a16="http://schemas.microsoft.com/office/drawing/2014/main" id="{A8DF63E6-DAA1-4A81-A3AF-AA1433356DA3}"/>
              </a:ext>
            </a:extLst>
          </p:cNvPr>
          <p:cNvSpPr txBox="1"/>
          <p:nvPr/>
        </p:nvSpPr>
        <p:spPr>
          <a:xfrm>
            <a:off x="395536" y="6555631"/>
            <a:ext cx="4104456" cy="307777"/>
          </a:xfrm>
          <a:prstGeom prst="rect">
            <a:avLst/>
          </a:prstGeom>
          <a:noFill/>
        </p:spPr>
        <p:txBody>
          <a:bodyPr wrap="square" rtlCol="0">
            <a:spAutoFit/>
          </a:bodyPr>
          <a:lstStyle>
            <a:defPPr>
              <a:defRPr lang="en-US"/>
            </a:defPPr>
            <a:lvl1pPr>
              <a:defRPr sz="1400"/>
            </a:lvl1pPr>
          </a:lstStyle>
          <a:p>
            <a:r>
              <a:rPr lang="en-IN" dirty="0"/>
              <a:t>Source: Reserve Bank of India</a:t>
            </a:r>
          </a:p>
        </p:txBody>
      </p:sp>
      <p:sp>
        <p:nvSpPr>
          <p:cNvPr id="4" name="Slide Number Placeholder 3">
            <a:extLst>
              <a:ext uri="{FF2B5EF4-FFF2-40B4-BE49-F238E27FC236}">
                <a16:creationId xmlns="" xmlns:a16="http://schemas.microsoft.com/office/drawing/2014/main" id="{95FAEACA-1301-46B0-BCC4-641E493ED170}"/>
              </a:ext>
            </a:extLst>
          </p:cNvPr>
          <p:cNvSpPr>
            <a:spLocks noGrp="1"/>
          </p:cNvSpPr>
          <p:nvPr>
            <p:ph type="sldNum" sz="quarter" idx="12"/>
          </p:nvPr>
        </p:nvSpPr>
        <p:spPr/>
        <p:txBody>
          <a:bodyPr/>
          <a:lstStyle/>
          <a:p>
            <a:fld id="{37D7BFAD-9C33-4274-A8AE-456BBC893817}" type="slidenum">
              <a:rPr lang="en-IN" smtClean="0"/>
              <a:pPr/>
              <a:t>16</a:t>
            </a:fld>
            <a:endParaRPr lang="en-IN"/>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4780F3-E4E1-4319-A6DF-EF41EEF49C00}"/>
              </a:ext>
            </a:extLst>
          </p:cNvPr>
          <p:cNvSpPr>
            <a:spLocks noGrp="1"/>
          </p:cNvSpPr>
          <p:nvPr>
            <p:ph type="title"/>
          </p:nvPr>
        </p:nvSpPr>
        <p:spPr>
          <a:xfrm>
            <a:off x="107504" y="260648"/>
            <a:ext cx="8928992" cy="1296144"/>
          </a:xfrm>
        </p:spPr>
        <p:txBody>
          <a:bodyPr vert="horz" lIns="91440" tIns="45720" rIns="91440" bIns="45720" rtlCol="0" anchor="ctr">
            <a:normAutofit/>
          </a:bodyPr>
          <a:lstStyle/>
          <a:p>
            <a:pPr>
              <a:lnSpc>
                <a:spcPct val="100000"/>
              </a:lnSpc>
            </a:pPr>
            <a:r>
              <a:rPr lang="en-IN" sz="3400" b="1" cap="none" dirty="0">
                <a:latin typeface="Segoe UI" panose="020B0502040204020203" pitchFamily="34" charset="0"/>
                <a:cs typeface="Segoe UI" panose="020B0502040204020203" pitchFamily="34" charset="0"/>
              </a:rPr>
              <a:t>Asia’s Rising Share in India’s Goods Exports</a:t>
            </a:r>
            <a:r>
              <a:rPr lang="en-IN" sz="3200" b="1" cap="none" dirty="0">
                <a:latin typeface="Segoe UI" panose="020B0502040204020203" pitchFamily="34" charset="0"/>
                <a:cs typeface="Segoe UI" panose="020B0502040204020203" pitchFamily="34" charset="0"/>
              </a:rPr>
              <a:t/>
            </a:r>
            <a:br>
              <a:rPr lang="en-IN" sz="3200" b="1" cap="none" dirty="0">
                <a:latin typeface="Segoe UI" panose="020B0502040204020203" pitchFamily="34" charset="0"/>
                <a:cs typeface="Segoe UI" panose="020B0502040204020203" pitchFamily="34" charset="0"/>
              </a:rPr>
            </a:br>
            <a:r>
              <a:rPr lang="en-IN" sz="3100" cap="none" dirty="0">
                <a:latin typeface="Segoe UI" panose="020B0502040204020203" pitchFamily="34" charset="0"/>
                <a:cs typeface="Segoe UI" panose="020B0502040204020203" pitchFamily="34" charset="0"/>
              </a:rPr>
              <a:t>(per cent of total)</a:t>
            </a:r>
            <a:endParaRPr lang="en-IN" sz="3200" cap="none" dirty="0">
              <a:latin typeface="Segoe UI" panose="020B0502040204020203" pitchFamily="34" charset="0"/>
              <a:cs typeface="Segoe UI" panose="020B0502040204020203" pitchFamily="34" charset="0"/>
            </a:endParaRPr>
          </a:p>
        </p:txBody>
      </p:sp>
      <p:sp>
        <p:nvSpPr>
          <p:cNvPr id="6" name="TextBox 5">
            <a:extLst>
              <a:ext uri="{FF2B5EF4-FFF2-40B4-BE49-F238E27FC236}">
                <a16:creationId xmlns="" xmlns:a16="http://schemas.microsoft.com/office/drawing/2014/main" id="{9EA38ECE-F2AB-4085-917F-6F813DB8C6B6}"/>
              </a:ext>
            </a:extLst>
          </p:cNvPr>
          <p:cNvSpPr txBox="1"/>
          <p:nvPr/>
        </p:nvSpPr>
        <p:spPr>
          <a:xfrm>
            <a:off x="518477" y="6557084"/>
            <a:ext cx="3505200" cy="307777"/>
          </a:xfrm>
          <a:prstGeom prst="rect">
            <a:avLst/>
          </a:prstGeom>
          <a:noFill/>
        </p:spPr>
        <p:txBody>
          <a:bodyPr wrap="square" rtlCol="0">
            <a:spAutoFit/>
          </a:bodyPr>
          <a:lstStyle>
            <a:defPPr>
              <a:defRPr lang="en-US"/>
            </a:defPPr>
            <a:lvl1pPr>
              <a:defRPr sz="1400"/>
            </a:lvl1pPr>
          </a:lstStyle>
          <a:p>
            <a:r>
              <a:rPr lang="en-US" dirty="0"/>
              <a:t>Source: UN COMTRADE (2018)</a:t>
            </a:r>
          </a:p>
        </p:txBody>
      </p:sp>
      <p:sp>
        <p:nvSpPr>
          <p:cNvPr id="3" name="Slide Number Placeholder 2">
            <a:extLst>
              <a:ext uri="{FF2B5EF4-FFF2-40B4-BE49-F238E27FC236}">
                <a16:creationId xmlns="" xmlns:a16="http://schemas.microsoft.com/office/drawing/2014/main" id="{C372B2DE-55FE-4CFE-86F7-96DF7E94EA8C}"/>
              </a:ext>
            </a:extLst>
          </p:cNvPr>
          <p:cNvSpPr>
            <a:spLocks noGrp="1"/>
          </p:cNvSpPr>
          <p:nvPr>
            <p:ph type="sldNum" sz="quarter" idx="12"/>
          </p:nvPr>
        </p:nvSpPr>
        <p:spPr/>
        <p:txBody>
          <a:bodyPr/>
          <a:lstStyle/>
          <a:p>
            <a:fld id="{37D7BFAD-9C33-4274-A8AE-456BBC893817}" type="slidenum">
              <a:rPr lang="en-IN" smtClean="0"/>
              <a:pPr/>
              <a:t>17</a:t>
            </a:fld>
            <a:endParaRPr lang="en-IN"/>
          </a:p>
        </p:txBody>
      </p:sp>
      <p:graphicFrame>
        <p:nvGraphicFramePr>
          <p:cNvPr id="13" name="Content Placeholder 12">
            <a:extLst>
              <a:ext uri="{FF2B5EF4-FFF2-40B4-BE49-F238E27FC236}">
                <a16:creationId xmlns="" xmlns:a16="http://schemas.microsoft.com/office/drawing/2014/main" id="{17B824F5-CCEB-4EA2-9EE4-FA21780E6B4B}"/>
              </a:ext>
            </a:extLst>
          </p:cNvPr>
          <p:cNvGraphicFramePr>
            <a:graphicFrameLocks noGrp="1"/>
          </p:cNvGraphicFramePr>
          <p:nvPr>
            <p:ph idx="1"/>
            <p:extLst/>
          </p:nvPr>
        </p:nvGraphicFramePr>
        <p:xfrm>
          <a:off x="518477" y="1412776"/>
          <a:ext cx="8085971" cy="489594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946321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4850"/>
            <a:ext cx="8534722" cy="1439934"/>
          </a:xfrm>
        </p:spPr>
        <p:txBody>
          <a:bodyPr>
            <a:normAutofit/>
          </a:bodyPr>
          <a:lstStyle/>
          <a:p>
            <a:pPr>
              <a:lnSpc>
                <a:spcPct val="100000"/>
              </a:lnSpc>
            </a:pPr>
            <a:r>
              <a:rPr lang="en-IN" sz="3200" b="1" cap="none" dirty="0">
                <a:latin typeface="Segoe UI" panose="020B0502040204020203" pitchFamily="34" charset="0"/>
                <a:cs typeface="Segoe UI" panose="020B0502040204020203" pitchFamily="34" charset="0"/>
              </a:rPr>
              <a:t>Asia’s Share in Goods Exports </a:t>
            </a:r>
            <a:br>
              <a:rPr lang="en-IN" sz="3200" b="1" cap="none" dirty="0">
                <a:latin typeface="Segoe UI" panose="020B0502040204020203" pitchFamily="34" charset="0"/>
                <a:cs typeface="Segoe UI" panose="020B0502040204020203" pitchFamily="34" charset="0"/>
              </a:rPr>
            </a:br>
            <a:r>
              <a:rPr lang="en-IN" sz="2800" cap="none" dirty="0">
                <a:latin typeface="Segoe UI" panose="020B0502040204020203" pitchFamily="34" charset="0"/>
                <a:cs typeface="Segoe UI" panose="020B0502040204020203" pitchFamily="34" charset="0"/>
              </a:rPr>
              <a:t>Selected Countries (per cent of total)</a:t>
            </a:r>
            <a:endParaRPr lang="en-US" sz="2800" cap="none" dirty="0">
              <a:latin typeface="Segoe UI" panose="020B0502040204020203" pitchFamily="34" charset="0"/>
              <a:cs typeface="Segoe UI" panose="020B0502040204020203" pitchFamily="34" charset="0"/>
            </a:endParaRPr>
          </a:p>
        </p:txBody>
      </p:sp>
      <p:sp>
        <p:nvSpPr>
          <p:cNvPr id="6" name="TextBox 5">
            <a:extLst>
              <a:ext uri="{FF2B5EF4-FFF2-40B4-BE49-F238E27FC236}">
                <a16:creationId xmlns="" xmlns:a16="http://schemas.microsoft.com/office/drawing/2014/main" id="{E2A958A2-14CB-41C5-9544-E1C0E1C6FB77}"/>
              </a:ext>
            </a:extLst>
          </p:cNvPr>
          <p:cNvSpPr txBox="1"/>
          <p:nvPr/>
        </p:nvSpPr>
        <p:spPr>
          <a:xfrm>
            <a:off x="518477" y="6557084"/>
            <a:ext cx="3505200" cy="307777"/>
          </a:xfrm>
          <a:prstGeom prst="rect">
            <a:avLst/>
          </a:prstGeom>
          <a:noFill/>
        </p:spPr>
        <p:txBody>
          <a:bodyPr wrap="square" rtlCol="0">
            <a:spAutoFit/>
          </a:bodyPr>
          <a:lstStyle>
            <a:defPPr>
              <a:defRPr lang="en-US"/>
            </a:defPPr>
            <a:lvl1pPr>
              <a:defRPr sz="1400"/>
            </a:lvl1pPr>
          </a:lstStyle>
          <a:p>
            <a:r>
              <a:rPr lang="en-US" dirty="0"/>
              <a:t>Source: UN COMTRADE (2018)</a:t>
            </a:r>
          </a:p>
        </p:txBody>
      </p:sp>
      <p:sp>
        <p:nvSpPr>
          <p:cNvPr id="4" name="Slide Number Placeholder 3">
            <a:extLst>
              <a:ext uri="{FF2B5EF4-FFF2-40B4-BE49-F238E27FC236}">
                <a16:creationId xmlns="" xmlns:a16="http://schemas.microsoft.com/office/drawing/2014/main" id="{9BB8CEB0-9A06-4B9B-8E30-AA69829B3177}"/>
              </a:ext>
            </a:extLst>
          </p:cNvPr>
          <p:cNvSpPr>
            <a:spLocks noGrp="1"/>
          </p:cNvSpPr>
          <p:nvPr>
            <p:ph type="sldNum" sz="quarter" idx="12"/>
          </p:nvPr>
        </p:nvSpPr>
        <p:spPr/>
        <p:txBody>
          <a:bodyPr/>
          <a:lstStyle/>
          <a:p>
            <a:fld id="{37D7BFAD-9C33-4274-A8AE-456BBC893817}" type="slidenum">
              <a:rPr lang="en-IN" smtClean="0"/>
              <a:pPr/>
              <a:t>18</a:t>
            </a:fld>
            <a:endParaRPr lang="en-IN"/>
          </a:p>
        </p:txBody>
      </p:sp>
      <p:graphicFrame>
        <p:nvGraphicFramePr>
          <p:cNvPr id="8" name="Content Placeholder 10">
            <a:extLst>
              <a:ext uri="{FF2B5EF4-FFF2-40B4-BE49-F238E27FC236}">
                <a16:creationId xmlns="" xmlns:a16="http://schemas.microsoft.com/office/drawing/2014/main" id="{3327A2FB-E5BF-4CC2-8569-6F65FB7C9D9F}"/>
              </a:ext>
            </a:extLst>
          </p:cNvPr>
          <p:cNvGraphicFramePr>
            <a:graphicFrameLocks noGrp="1"/>
          </p:cNvGraphicFramePr>
          <p:nvPr>
            <p:ph idx="1"/>
            <p:extLst/>
          </p:nvPr>
        </p:nvGraphicFramePr>
        <p:xfrm>
          <a:off x="285750" y="1268760"/>
          <a:ext cx="8641672" cy="48245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64467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latin typeface="Times New Roman" pitchFamily="18" charset="0"/>
                <a:cs typeface="Times New Roman" pitchFamily="18" charset="0"/>
              </a:rPr>
              <a:t>Total Trade (Merchandise) of India with the World</a:t>
            </a:r>
          </a:p>
        </p:txBody>
      </p:sp>
      <p:graphicFrame>
        <p:nvGraphicFramePr>
          <p:cNvPr id="4" name="Content Placeholder 3"/>
          <p:cNvGraphicFramePr>
            <a:graphicFrameLocks noGrp="1"/>
          </p:cNvGraphicFramePr>
          <p:nvPr>
            <p:ph idx="1"/>
          </p:nvPr>
        </p:nvGraphicFramePr>
        <p:xfrm>
          <a:off x="457200" y="1511300"/>
          <a:ext cx="8229600" cy="4737098"/>
        </p:xfrm>
        <a:graphic>
          <a:graphicData uri="http://schemas.openxmlformats.org/drawingml/2006/table">
            <a:tbl>
              <a:tblPr>
                <a:tableStyleId>{5C22544A-7EE6-4342-B048-85BDC9FD1C3A}</a:tableStyleId>
              </a:tblPr>
              <a:tblGrid>
                <a:gridCol w="2057400">
                  <a:extLst>
                    <a:ext uri="{9D8B030D-6E8A-4147-A177-3AD203B41FA5}">
                      <a16:colId xmlns="" xmlns:a16="http://schemas.microsoft.com/office/drawing/2014/main" val="20000"/>
                    </a:ext>
                  </a:extLst>
                </a:gridCol>
                <a:gridCol w="20574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2057400">
                  <a:extLst>
                    <a:ext uri="{9D8B030D-6E8A-4147-A177-3AD203B41FA5}">
                      <a16:colId xmlns="" xmlns:a16="http://schemas.microsoft.com/office/drawing/2014/main" val="20003"/>
                    </a:ext>
                  </a:extLst>
                </a:gridCol>
              </a:tblGrid>
              <a:tr h="346279">
                <a:tc gridSpan="4">
                  <a:txBody>
                    <a:bodyPr/>
                    <a:lstStyle/>
                    <a:p>
                      <a:pPr algn="r"/>
                      <a:r>
                        <a:rPr lang="en-US" sz="1400" b="1" dirty="0">
                          <a:latin typeface="Times New Roman" pitchFamily="18" charset="0"/>
                          <a:cs typeface="Times New Roman" pitchFamily="18" charset="0"/>
                        </a:rPr>
                        <a:t>(Figures in</a:t>
                      </a:r>
                      <a:r>
                        <a:rPr lang="en-US" sz="1400" b="1" baseline="0" dirty="0">
                          <a:latin typeface="Times New Roman" pitchFamily="18" charset="0"/>
                          <a:cs typeface="Times New Roman" pitchFamily="18" charset="0"/>
                        </a:rPr>
                        <a:t> USD billion)</a:t>
                      </a:r>
                      <a:endParaRPr lang="en-US" sz="1400" b="1" dirty="0">
                        <a:latin typeface="Times New Roman" pitchFamily="18" charset="0"/>
                        <a:cs typeface="Times New Roman" pitchFamily="18" charset="0"/>
                      </a:endParaRPr>
                    </a:p>
                  </a:txBody>
                  <a:tcPr anchor="ctr">
                    <a:solidFill>
                      <a:schemeClr val="bg1"/>
                    </a:solidFill>
                  </a:tcPr>
                </a:tc>
                <a:tc hMerge="1">
                  <a:txBody>
                    <a:bodyPr/>
                    <a:lstStyle/>
                    <a:p>
                      <a:pPr algn="ctr"/>
                      <a:endParaRPr lang="en-US" sz="1400" b="1" dirty="0">
                        <a:latin typeface="Times New Roman" pitchFamily="18" charset="0"/>
                        <a:cs typeface="Times New Roman" pitchFamily="18" charset="0"/>
                      </a:endParaRPr>
                    </a:p>
                  </a:txBody>
                  <a:tcPr anchor="ctr"/>
                </a:tc>
                <a:tc hMerge="1">
                  <a:txBody>
                    <a:bodyPr/>
                    <a:lstStyle/>
                    <a:p>
                      <a:pPr algn="ctr"/>
                      <a:endParaRPr lang="en-US" sz="1400" b="1" dirty="0">
                        <a:latin typeface="Times New Roman" pitchFamily="18" charset="0"/>
                        <a:cs typeface="Times New Roman" pitchFamily="18" charset="0"/>
                      </a:endParaRPr>
                    </a:p>
                  </a:txBody>
                  <a:tcPr anchor="ctr"/>
                </a:tc>
                <a:tc hMerge="1">
                  <a:txBody>
                    <a:bodyPr/>
                    <a:lstStyle/>
                    <a:p>
                      <a:pPr algn="ctr"/>
                      <a:endParaRPr lang="en-US" sz="1400" b="1" dirty="0">
                        <a:latin typeface="Times New Roman" pitchFamily="18" charset="0"/>
                        <a:cs typeface="Times New Roman" pitchFamily="18" charset="0"/>
                      </a:endParaRPr>
                    </a:p>
                  </a:txBody>
                  <a:tcPr anchor="ctr"/>
                </a:tc>
                <a:extLst>
                  <a:ext uri="{0D108BD9-81ED-4DB2-BD59-A6C34878D82A}">
                    <a16:rowId xmlns="" xmlns:a16="http://schemas.microsoft.com/office/drawing/2014/main" val="10000"/>
                  </a:ext>
                </a:extLst>
              </a:tr>
              <a:tr h="678707">
                <a:tc>
                  <a:txBody>
                    <a:bodyPr/>
                    <a:lstStyle/>
                    <a:p>
                      <a:pPr algn="ctr"/>
                      <a:r>
                        <a:rPr lang="en-US" sz="1400" b="1" i="1" dirty="0">
                          <a:latin typeface="Times New Roman" pitchFamily="18" charset="0"/>
                          <a:cs typeface="Times New Roman" pitchFamily="18" charset="0"/>
                        </a:rPr>
                        <a:t>Year</a:t>
                      </a:r>
                    </a:p>
                  </a:txBody>
                  <a:tcPr anchor="ctr"/>
                </a:tc>
                <a:tc>
                  <a:txBody>
                    <a:bodyPr/>
                    <a:lstStyle/>
                    <a:p>
                      <a:pPr algn="ctr"/>
                      <a:r>
                        <a:rPr lang="en-US" sz="1400" b="1" i="1" dirty="0">
                          <a:latin typeface="Times New Roman" pitchFamily="18" charset="0"/>
                          <a:cs typeface="Times New Roman" pitchFamily="18" charset="0"/>
                        </a:rPr>
                        <a:t>Total  Exports</a:t>
                      </a:r>
                    </a:p>
                  </a:txBody>
                  <a:tcPr anchor="ctr"/>
                </a:tc>
                <a:tc>
                  <a:txBody>
                    <a:bodyPr/>
                    <a:lstStyle/>
                    <a:p>
                      <a:pPr algn="ctr"/>
                      <a:r>
                        <a:rPr lang="en-US" sz="1400" b="1" i="1" dirty="0">
                          <a:latin typeface="Times New Roman" pitchFamily="18" charset="0"/>
                          <a:cs typeface="Times New Roman" pitchFamily="18" charset="0"/>
                        </a:rPr>
                        <a:t>Total  Imports</a:t>
                      </a:r>
                    </a:p>
                  </a:txBody>
                  <a:tcPr anchor="ctr"/>
                </a:tc>
                <a:tc>
                  <a:txBody>
                    <a:bodyPr/>
                    <a:lstStyle/>
                    <a:p>
                      <a:pPr algn="ctr"/>
                      <a:r>
                        <a:rPr lang="en-US" sz="1400" b="1" i="1" dirty="0">
                          <a:latin typeface="Times New Roman" pitchFamily="18" charset="0"/>
                          <a:cs typeface="Times New Roman" pitchFamily="18" charset="0"/>
                        </a:rPr>
                        <a:t>Net Exports/Balance</a:t>
                      </a:r>
                      <a:r>
                        <a:rPr lang="en-US" sz="1400" b="1" i="1" baseline="0" dirty="0">
                          <a:latin typeface="Times New Roman" pitchFamily="18" charset="0"/>
                          <a:cs typeface="Times New Roman" pitchFamily="18" charset="0"/>
                        </a:rPr>
                        <a:t> of Trade</a:t>
                      </a:r>
                      <a:endParaRPr lang="en-US" sz="1400" b="1" i="1" dirty="0">
                        <a:latin typeface="Times New Roman" pitchFamily="18" charset="0"/>
                        <a:cs typeface="Times New Roman" pitchFamily="18" charset="0"/>
                      </a:endParaRPr>
                    </a:p>
                  </a:txBody>
                  <a:tcPr anchor="ctr"/>
                </a:tc>
                <a:extLst>
                  <a:ext uri="{0D108BD9-81ED-4DB2-BD59-A6C34878D82A}">
                    <a16:rowId xmlns="" xmlns:a16="http://schemas.microsoft.com/office/drawing/2014/main" val="10001"/>
                  </a:ext>
                </a:extLst>
              </a:tr>
              <a:tr h="678707">
                <a:tc>
                  <a:txBody>
                    <a:bodyPr/>
                    <a:lstStyle/>
                    <a:p>
                      <a:pPr algn="ctr"/>
                      <a:r>
                        <a:rPr lang="en-US" sz="1400" b="1" dirty="0">
                          <a:latin typeface="Times New Roman" pitchFamily="18" charset="0"/>
                          <a:cs typeface="Times New Roman" pitchFamily="18" charset="0"/>
                        </a:rPr>
                        <a:t>2013</a:t>
                      </a:r>
                    </a:p>
                  </a:txBody>
                  <a:tcPr anchor="ctr"/>
                </a:tc>
                <a:tc>
                  <a:txBody>
                    <a:bodyPr/>
                    <a:lstStyle/>
                    <a:p>
                      <a:pPr marL="0" marR="0" algn="ctr">
                        <a:lnSpc>
                          <a:spcPct val="115000"/>
                        </a:lnSpc>
                        <a:spcBef>
                          <a:spcPts val="0"/>
                        </a:spcBef>
                        <a:spcAft>
                          <a:spcPts val="0"/>
                        </a:spcAft>
                      </a:pPr>
                      <a:r>
                        <a:rPr lang="en-US" sz="1400" b="1" dirty="0">
                          <a:latin typeface="Times New Roman" pitchFamily="18" charset="0"/>
                          <a:cs typeface="Times New Roman" pitchFamily="18" charset="0"/>
                        </a:rPr>
                        <a:t>336.61</a:t>
                      </a:r>
                    </a:p>
                  </a:txBody>
                  <a:tcPr marL="68580" marR="68580" marT="0" marB="0" anchor="ctr"/>
                </a:tc>
                <a:tc>
                  <a:txBody>
                    <a:bodyPr/>
                    <a:lstStyle/>
                    <a:p>
                      <a:pPr marL="0" marR="0" algn="ctr">
                        <a:lnSpc>
                          <a:spcPct val="115000"/>
                        </a:lnSpc>
                        <a:spcBef>
                          <a:spcPts val="0"/>
                        </a:spcBef>
                        <a:spcAft>
                          <a:spcPts val="0"/>
                        </a:spcAft>
                      </a:pPr>
                      <a:r>
                        <a:rPr lang="en-US" sz="1400" b="1" dirty="0">
                          <a:latin typeface="Times New Roman" pitchFamily="18" charset="0"/>
                          <a:cs typeface="Times New Roman" pitchFamily="18" charset="0"/>
                        </a:rPr>
                        <a:t>466.05</a:t>
                      </a:r>
                    </a:p>
                  </a:txBody>
                  <a:tcPr marL="68580" marR="68580" marT="0" marB="0" anchor="ctr"/>
                </a:tc>
                <a:tc>
                  <a:txBody>
                    <a:bodyPr/>
                    <a:lstStyle/>
                    <a:p>
                      <a:pPr algn="ctr"/>
                      <a:r>
                        <a:rPr lang="en-US" sz="1400" dirty="0">
                          <a:latin typeface="Times New Roman" pitchFamily="18" charset="0"/>
                          <a:cs typeface="Times New Roman" pitchFamily="18" charset="0"/>
                        </a:rPr>
                        <a:t>-129.44</a:t>
                      </a:r>
                    </a:p>
                  </a:txBody>
                  <a:tcPr anchor="ctr"/>
                </a:tc>
                <a:extLst>
                  <a:ext uri="{0D108BD9-81ED-4DB2-BD59-A6C34878D82A}">
                    <a16:rowId xmlns="" xmlns:a16="http://schemas.microsoft.com/office/drawing/2014/main" val="10002"/>
                  </a:ext>
                </a:extLst>
              </a:tr>
              <a:tr h="678707">
                <a:tc>
                  <a:txBody>
                    <a:bodyPr/>
                    <a:lstStyle/>
                    <a:p>
                      <a:pPr algn="ctr"/>
                      <a:r>
                        <a:rPr lang="en-US" sz="1400" b="1" dirty="0">
                          <a:latin typeface="Times New Roman" pitchFamily="18" charset="0"/>
                          <a:cs typeface="Times New Roman" pitchFamily="18" charset="0"/>
                        </a:rPr>
                        <a:t>2014</a:t>
                      </a:r>
                    </a:p>
                  </a:txBody>
                  <a:tcPr anchor="ctr"/>
                </a:tc>
                <a:tc>
                  <a:txBody>
                    <a:bodyPr/>
                    <a:lstStyle/>
                    <a:p>
                      <a:pPr marL="0" marR="0" algn="ctr">
                        <a:lnSpc>
                          <a:spcPct val="115000"/>
                        </a:lnSpc>
                        <a:spcBef>
                          <a:spcPts val="0"/>
                        </a:spcBef>
                        <a:spcAft>
                          <a:spcPts val="0"/>
                        </a:spcAft>
                      </a:pPr>
                      <a:r>
                        <a:rPr lang="en-US" sz="1400" dirty="0">
                          <a:latin typeface="Times New Roman" pitchFamily="18" charset="0"/>
                          <a:cs typeface="Times New Roman" pitchFamily="18" charset="0"/>
                        </a:rPr>
                        <a:t>317.54</a:t>
                      </a:r>
                    </a:p>
                  </a:txBody>
                  <a:tcPr marL="68580" marR="68580" marT="0" marB="0" anchor="ctr"/>
                </a:tc>
                <a:tc>
                  <a:txBody>
                    <a:bodyPr/>
                    <a:lstStyle/>
                    <a:p>
                      <a:pPr marL="0" marR="0" algn="ctr">
                        <a:lnSpc>
                          <a:spcPct val="115000"/>
                        </a:lnSpc>
                        <a:spcBef>
                          <a:spcPts val="0"/>
                        </a:spcBef>
                        <a:spcAft>
                          <a:spcPts val="0"/>
                        </a:spcAft>
                      </a:pPr>
                      <a:r>
                        <a:rPr lang="en-US" sz="1400" dirty="0">
                          <a:latin typeface="Times New Roman" pitchFamily="18" charset="0"/>
                          <a:cs typeface="Times New Roman" pitchFamily="18" charset="0"/>
                        </a:rPr>
                        <a:t>459.37</a:t>
                      </a:r>
                    </a:p>
                  </a:txBody>
                  <a:tcPr marL="68580" marR="68580" marT="0" marB="0" anchor="ctr"/>
                </a:tc>
                <a:tc>
                  <a:txBody>
                    <a:bodyPr/>
                    <a:lstStyle/>
                    <a:p>
                      <a:pPr algn="ctr"/>
                      <a:r>
                        <a:rPr lang="en-US" sz="1400" b="1" dirty="0">
                          <a:latin typeface="Times New Roman" pitchFamily="18" charset="0"/>
                          <a:cs typeface="Times New Roman" pitchFamily="18" charset="0"/>
                        </a:rPr>
                        <a:t>-141.83</a:t>
                      </a:r>
                    </a:p>
                  </a:txBody>
                  <a:tcPr anchor="ctr"/>
                </a:tc>
                <a:extLst>
                  <a:ext uri="{0D108BD9-81ED-4DB2-BD59-A6C34878D82A}">
                    <a16:rowId xmlns="" xmlns:a16="http://schemas.microsoft.com/office/drawing/2014/main" val="10003"/>
                  </a:ext>
                </a:extLst>
              </a:tr>
              <a:tr h="678707">
                <a:tc>
                  <a:txBody>
                    <a:bodyPr/>
                    <a:lstStyle/>
                    <a:p>
                      <a:pPr algn="ctr"/>
                      <a:r>
                        <a:rPr lang="en-US" sz="1400" b="1" dirty="0">
                          <a:latin typeface="Times New Roman" pitchFamily="18" charset="0"/>
                          <a:cs typeface="Times New Roman" pitchFamily="18" charset="0"/>
                        </a:rPr>
                        <a:t>2015</a:t>
                      </a:r>
                    </a:p>
                  </a:txBody>
                  <a:tcPr anchor="ctr"/>
                </a:tc>
                <a:tc>
                  <a:txBody>
                    <a:bodyPr/>
                    <a:lstStyle/>
                    <a:p>
                      <a:pPr marL="0" marR="0" algn="ctr">
                        <a:lnSpc>
                          <a:spcPct val="115000"/>
                        </a:lnSpc>
                        <a:spcBef>
                          <a:spcPts val="0"/>
                        </a:spcBef>
                        <a:spcAft>
                          <a:spcPts val="0"/>
                        </a:spcAft>
                      </a:pPr>
                      <a:r>
                        <a:rPr lang="en-US" sz="1400" dirty="0">
                          <a:latin typeface="Times New Roman" pitchFamily="18" charset="0"/>
                          <a:cs typeface="Times New Roman" pitchFamily="18" charset="0"/>
                        </a:rPr>
                        <a:t>264.38</a:t>
                      </a:r>
                    </a:p>
                  </a:txBody>
                  <a:tcPr marL="68580" marR="68580" marT="0" marB="0" anchor="ctr"/>
                </a:tc>
                <a:tc>
                  <a:txBody>
                    <a:bodyPr/>
                    <a:lstStyle/>
                    <a:p>
                      <a:pPr marL="0" marR="0" algn="ctr">
                        <a:lnSpc>
                          <a:spcPct val="115000"/>
                        </a:lnSpc>
                        <a:spcBef>
                          <a:spcPts val="0"/>
                        </a:spcBef>
                        <a:spcAft>
                          <a:spcPts val="0"/>
                        </a:spcAft>
                      </a:pPr>
                      <a:r>
                        <a:rPr lang="en-US" sz="1400">
                          <a:latin typeface="Times New Roman" pitchFamily="18" charset="0"/>
                          <a:cs typeface="Times New Roman" pitchFamily="18" charset="0"/>
                        </a:rPr>
                        <a:t>390.74</a:t>
                      </a:r>
                    </a:p>
                  </a:txBody>
                  <a:tcPr marL="68580" marR="68580" marT="0" marB="0" anchor="ctr"/>
                </a:tc>
                <a:tc>
                  <a:txBody>
                    <a:bodyPr/>
                    <a:lstStyle/>
                    <a:p>
                      <a:pPr algn="ctr"/>
                      <a:r>
                        <a:rPr lang="en-US" sz="1400" dirty="0">
                          <a:latin typeface="Times New Roman" pitchFamily="18" charset="0"/>
                          <a:cs typeface="Times New Roman" pitchFamily="18" charset="0"/>
                        </a:rPr>
                        <a:t>-126.36</a:t>
                      </a:r>
                    </a:p>
                  </a:txBody>
                  <a:tcPr anchor="ctr"/>
                </a:tc>
                <a:extLst>
                  <a:ext uri="{0D108BD9-81ED-4DB2-BD59-A6C34878D82A}">
                    <a16:rowId xmlns="" xmlns:a16="http://schemas.microsoft.com/office/drawing/2014/main" val="10004"/>
                  </a:ext>
                </a:extLst>
              </a:tr>
              <a:tr h="678707">
                <a:tc>
                  <a:txBody>
                    <a:bodyPr/>
                    <a:lstStyle/>
                    <a:p>
                      <a:pPr algn="ctr"/>
                      <a:r>
                        <a:rPr lang="en-US" sz="1400" b="1" dirty="0">
                          <a:latin typeface="Times New Roman" pitchFamily="18" charset="0"/>
                          <a:cs typeface="Times New Roman" pitchFamily="18" charset="0"/>
                        </a:rPr>
                        <a:t>2016</a:t>
                      </a:r>
                    </a:p>
                  </a:txBody>
                  <a:tcPr anchor="ctr"/>
                </a:tc>
                <a:tc>
                  <a:txBody>
                    <a:bodyPr/>
                    <a:lstStyle/>
                    <a:p>
                      <a:pPr marL="0" marR="0" algn="ctr">
                        <a:lnSpc>
                          <a:spcPct val="115000"/>
                        </a:lnSpc>
                        <a:spcBef>
                          <a:spcPts val="0"/>
                        </a:spcBef>
                        <a:spcAft>
                          <a:spcPts val="0"/>
                        </a:spcAft>
                      </a:pPr>
                      <a:r>
                        <a:rPr lang="en-US" sz="1400" dirty="0">
                          <a:latin typeface="Times New Roman" pitchFamily="18" charset="0"/>
                          <a:cs typeface="Times New Roman" pitchFamily="18" charset="0"/>
                        </a:rPr>
                        <a:t>260.33</a:t>
                      </a:r>
                    </a:p>
                  </a:txBody>
                  <a:tcPr marL="68580" marR="68580" marT="0" marB="0" anchor="ctr"/>
                </a:tc>
                <a:tc>
                  <a:txBody>
                    <a:bodyPr/>
                    <a:lstStyle/>
                    <a:p>
                      <a:pPr marL="0" marR="0" algn="ctr">
                        <a:lnSpc>
                          <a:spcPct val="115000"/>
                        </a:lnSpc>
                        <a:spcBef>
                          <a:spcPts val="0"/>
                        </a:spcBef>
                        <a:spcAft>
                          <a:spcPts val="0"/>
                        </a:spcAft>
                      </a:pPr>
                      <a:r>
                        <a:rPr lang="en-US" sz="1400" dirty="0">
                          <a:latin typeface="Times New Roman" pitchFamily="18" charset="0"/>
                          <a:cs typeface="Times New Roman" pitchFamily="18" charset="0"/>
                        </a:rPr>
                        <a:t>356.70</a:t>
                      </a:r>
                    </a:p>
                  </a:txBody>
                  <a:tcPr marL="68580" marR="68580" marT="0" marB="0" anchor="ctr"/>
                </a:tc>
                <a:tc>
                  <a:txBody>
                    <a:bodyPr/>
                    <a:lstStyle/>
                    <a:p>
                      <a:pPr algn="ctr"/>
                      <a:r>
                        <a:rPr lang="en-US" sz="1400" dirty="0">
                          <a:latin typeface="Times New Roman" pitchFamily="18" charset="0"/>
                          <a:cs typeface="Times New Roman" pitchFamily="18" charset="0"/>
                        </a:rPr>
                        <a:t>-96.37</a:t>
                      </a:r>
                    </a:p>
                  </a:txBody>
                  <a:tcPr anchor="ctr"/>
                </a:tc>
                <a:extLst>
                  <a:ext uri="{0D108BD9-81ED-4DB2-BD59-A6C34878D82A}">
                    <a16:rowId xmlns="" xmlns:a16="http://schemas.microsoft.com/office/drawing/2014/main" val="10005"/>
                  </a:ext>
                </a:extLst>
              </a:tr>
              <a:tr h="678707">
                <a:tc>
                  <a:txBody>
                    <a:bodyPr/>
                    <a:lstStyle/>
                    <a:p>
                      <a:pPr algn="ctr"/>
                      <a:r>
                        <a:rPr lang="en-US" sz="1400" b="1" dirty="0">
                          <a:latin typeface="Times New Roman" pitchFamily="18" charset="0"/>
                          <a:cs typeface="Times New Roman" pitchFamily="18" charset="0"/>
                        </a:rPr>
                        <a:t>2017</a:t>
                      </a:r>
                    </a:p>
                  </a:txBody>
                  <a:tcPr anchor="ctr"/>
                </a:tc>
                <a:tc>
                  <a:txBody>
                    <a:bodyPr/>
                    <a:lstStyle/>
                    <a:p>
                      <a:pPr marL="0" marR="0" algn="ctr">
                        <a:lnSpc>
                          <a:spcPct val="115000"/>
                        </a:lnSpc>
                        <a:spcBef>
                          <a:spcPts val="0"/>
                        </a:spcBef>
                        <a:spcAft>
                          <a:spcPts val="0"/>
                        </a:spcAft>
                      </a:pPr>
                      <a:r>
                        <a:rPr lang="en-US" sz="1400" dirty="0">
                          <a:latin typeface="Times New Roman" pitchFamily="18" charset="0"/>
                          <a:cs typeface="Times New Roman" pitchFamily="18" charset="0"/>
                        </a:rPr>
                        <a:t>216.91</a:t>
                      </a:r>
                    </a:p>
                  </a:txBody>
                  <a:tcPr marL="68580" marR="68580" marT="0" marB="0" anchor="ctr"/>
                </a:tc>
                <a:tc>
                  <a:txBody>
                    <a:bodyPr/>
                    <a:lstStyle/>
                    <a:p>
                      <a:pPr marL="0" marR="0" algn="ctr">
                        <a:lnSpc>
                          <a:spcPct val="115000"/>
                        </a:lnSpc>
                        <a:spcBef>
                          <a:spcPts val="0"/>
                        </a:spcBef>
                        <a:spcAft>
                          <a:spcPts val="0"/>
                        </a:spcAft>
                      </a:pPr>
                      <a:r>
                        <a:rPr lang="en-US" sz="1400" dirty="0">
                          <a:latin typeface="Times New Roman" pitchFamily="18" charset="0"/>
                          <a:cs typeface="Times New Roman" pitchFamily="18" charset="0"/>
                        </a:rPr>
                        <a:t>337.41</a:t>
                      </a:r>
                    </a:p>
                  </a:txBody>
                  <a:tcPr marL="68580" marR="68580" marT="0" marB="0" anchor="ctr"/>
                </a:tc>
                <a:tc>
                  <a:txBody>
                    <a:bodyPr/>
                    <a:lstStyle/>
                    <a:p>
                      <a:pPr algn="ctr"/>
                      <a:r>
                        <a:rPr lang="en-US" sz="1400" dirty="0">
                          <a:latin typeface="Times New Roman" pitchFamily="18" charset="0"/>
                          <a:cs typeface="Times New Roman" pitchFamily="18" charset="0"/>
                        </a:rPr>
                        <a:t>-120.5</a:t>
                      </a:r>
                    </a:p>
                  </a:txBody>
                  <a:tcPr anchor="ctr"/>
                </a:tc>
                <a:extLst>
                  <a:ext uri="{0D108BD9-81ED-4DB2-BD59-A6C34878D82A}">
                    <a16:rowId xmlns="" xmlns:a16="http://schemas.microsoft.com/office/drawing/2014/main" val="10006"/>
                  </a:ext>
                </a:extLst>
              </a:tr>
              <a:tr h="318577">
                <a:tc gridSpan="4">
                  <a:txBody>
                    <a:bodyPr/>
                    <a:lstStyle/>
                    <a:p>
                      <a:pPr algn="l"/>
                      <a:r>
                        <a:rPr lang="en-US" sz="1100" b="1" i="1" dirty="0">
                          <a:latin typeface="Times New Roman" pitchFamily="18" charset="0"/>
                          <a:cs typeface="Times New Roman" pitchFamily="18" charset="0"/>
                        </a:rPr>
                        <a:t>Source: World Trade Integrated Solutions (WITS)</a:t>
                      </a:r>
                    </a:p>
                  </a:txBody>
                  <a:tcPr anchor="ctr"/>
                </a:tc>
                <a:tc hMerge="1">
                  <a:txBody>
                    <a:bodyPr/>
                    <a:lstStyle/>
                    <a:p>
                      <a:pPr marL="0" marR="0" algn="ctr">
                        <a:lnSpc>
                          <a:spcPct val="115000"/>
                        </a:lnSpc>
                        <a:spcBef>
                          <a:spcPts val="0"/>
                        </a:spcBef>
                        <a:spcAft>
                          <a:spcPts val="0"/>
                        </a:spcAft>
                      </a:pPr>
                      <a:endParaRPr lang="en-US" sz="1400" dirty="0">
                        <a:latin typeface="Times New Roman" pitchFamily="18" charset="0"/>
                        <a:cs typeface="Times New Roman" pitchFamily="18" charset="0"/>
                      </a:endParaRPr>
                    </a:p>
                  </a:txBody>
                  <a:tcPr marL="68580" marR="68580" marT="0" marB="0" anchor="ctr"/>
                </a:tc>
                <a:tc hMerge="1">
                  <a:txBody>
                    <a:bodyPr/>
                    <a:lstStyle/>
                    <a:p>
                      <a:pPr marL="0" marR="0" algn="ctr">
                        <a:lnSpc>
                          <a:spcPct val="115000"/>
                        </a:lnSpc>
                        <a:spcBef>
                          <a:spcPts val="0"/>
                        </a:spcBef>
                        <a:spcAft>
                          <a:spcPts val="0"/>
                        </a:spcAft>
                      </a:pPr>
                      <a:endParaRPr lang="en-US" sz="1400" dirty="0">
                        <a:latin typeface="Times New Roman" pitchFamily="18" charset="0"/>
                        <a:cs typeface="Times New Roman" pitchFamily="18" charset="0"/>
                      </a:endParaRPr>
                    </a:p>
                  </a:txBody>
                  <a:tcPr marL="68580" marR="68580" marT="0" marB="0" anchor="ctr"/>
                </a:tc>
                <a:tc hMerge="1">
                  <a:txBody>
                    <a:bodyPr/>
                    <a:lstStyle/>
                    <a:p>
                      <a:pPr algn="ctr"/>
                      <a:endParaRPr lang="en-US" sz="1400" dirty="0">
                        <a:latin typeface="Times New Roman" pitchFamily="18" charset="0"/>
                        <a:cs typeface="Times New Roman" pitchFamily="18" charset="0"/>
                      </a:endParaRPr>
                    </a:p>
                  </a:txBody>
                  <a:tcPr anchor="ctr"/>
                </a:tc>
                <a:extLst>
                  <a:ext uri="{0D108BD9-81ED-4DB2-BD59-A6C34878D82A}">
                    <a16:rowId xmlns="" xmlns:a16="http://schemas.microsoft.com/office/drawing/2014/main" val="10007"/>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EE6A714-98E8-4BF0-8E6A-37492A2913DA}"/>
              </a:ext>
            </a:extLst>
          </p:cNvPr>
          <p:cNvSpPr>
            <a:spLocks noGrp="1"/>
          </p:cNvSpPr>
          <p:nvPr>
            <p:ph type="title"/>
          </p:nvPr>
        </p:nvSpPr>
        <p:spPr>
          <a:xfrm>
            <a:off x="768096" y="332656"/>
            <a:ext cx="7290054" cy="1296144"/>
          </a:xfrm>
        </p:spPr>
        <p:txBody>
          <a:bodyPr/>
          <a:lstStyle/>
          <a:p>
            <a:pPr algn="ctr"/>
            <a:r>
              <a:rPr lang="en-US" b="1" dirty="0">
                <a:latin typeface="+mn-lt"/>
                <a:cs typeface="Times New Roman" panose="02020603050405020304" pitchFamily="18" charset="0"/>
              </a:rPr>
              <a:t>Agenda </a:t>
            </a:r>
          </a:p>
        </p:txBody>
      </p:sp>
      <p:sp>
        <p:nvSpPr>
          <p:cNvPr id="3" name="Rectangle 2">
            <a:extLst>
              <a:ext uri="{FF2B5EF4-FFF2-40B4-BE49-F238E27FC236}">
                <a16:creationId xmlns="" xmlns:a16="http://schemas.microsoft.com/office/drawing/2014/main" id="{F24FFA55-3AE5-4F26-A7D7-E6102D535AFC}"/>
              </a:ext>
            </a:extLst>
          </p:cNvPr>
          <p:cNvSpPr/>
          <p:nvPr/>
        </p:nvSpPr>
        <p:spPr>
          <a:xfrm>
            <a:off x="1219200" y="1524000"/>
            <a:ext cx="7169224" cy="4401205"/>
          </a:xfrm>
          <a:prstGeom prst="rect">
            <a:avLst/>
          </a:prstGeom>
        </p:spPr>
        <p:txBody>
          <a:bodyPr wrap="square">
            <a:spAutoFit/>
          </a:bodyPr>
          <a:lstStyle/>
          <a:p>
            <a:r>
              <a:rPr lang="en-IN" altLang="en-US" sz="4000" dirty="0"/>
              <a:t>Macro outlook </a:t>
            </a:r>
          </a:p>
          <a:p>
            <a:endParaRPr lang="en-IN" altLang="en-US" sz="4000" dirty="0"/>
          </a:p>
          <a:p>
            <a:r>
              <a:rPr lang="en-IN" altLang="en-US" sz="4000" dirty="0"/>
              <a:t>The near-term diagnosis for India </a:t>
            </a:r>
          </a:p>
          <a:p>
            <a:endParaRPr lang="en-IN" altLang="en-US" sz="4000" dirty="0"/>
          </a:p>
          <a:p>
            <a:r>
              <a:rPr lang="en-IN" altLang="en-US" sz="4000" dirty="0"/>
              <a:t>Outlook and challenges</a:t>
            </a:r>
          </a:p>
          <a:p>
            <a:endParaRPr lang="en-IN" altLang="en-US" sz="4000" dirty="0"/>
          </a:p>
          <a:p>
            <a:r>
              <a:rPr lang="en-IN" altLang="en-US" sz="4000" dirty="0"/>
              <a:t>Policy Agenda Ahead</a:t>
            </a:r>
          </a:p>
        </p:txBody>
      </p:sp>
    </p:spTree>
    <p:extLst>
      <p:ext uri="{BB962C8B-B14F-4D97-AF65-F5344CB8AC3E}">
        <p14:creationId xmlns:p14="http://schemas.microsoft.com/office/powerpoint/2010/main" val="17324836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latin typeface="Times New Roman" pitchFamily="18" charset="0"/>
                <a:cs typeface="Times New Roman" pitchFamily="18" charset="0"/>
              </a:rPr>
              <a:t>Total Trade (Services) of India with the World</a:t>
            </a:r>
            <a:endParaRPr lang="en-US" sz="3200" dirty="0"/>
          </a:p>
        </p:txBody>
      </p:sp>
      <p:graphicFrame>
        <p:nvGraphicFramePr>
          <p:cNvPr id="4" name="Content Placeholder 3"/>
          <p:cNvGraphicFramePr>
            <a:graphicFrameLocks noGrp="1"/>
          </p:cNvGraphicFramePr>
          <p:nvPr>
            <p:ph idx="1"/>
          </p:nvPr>
        </p:nvGraphicFramePr>
        <p:xfrm>
          <a:off x="457200" y="1600199"/>
          <a:ext cx="8229600" cy="4572001"/>
        </p:xfrm>
        <a:graphic>
          <a:graphicData uri="http://schemas.openxmlformats.org/drawingml/2006/table">
            <a:tbl>
              <a:tblPr>
                <a:tableStyleId>{5C22544A-7EE6-4342-B048-85BDC9FD1C3A}</a:tableStyleId>
              </a:tblPr>
              <a:tblGrid>
                <a:gridCol w="2057400">
                  <a:extLst>
                    <a:ext uri="{9D8B030D-6E8A-4147-A177-3AD203B41FA5}">
                      <a16:colId xmlns="" xmlns:a16="http://schemas.microsoft.com/office/drawing/2014/main" val="20000"/>
                    </a:ext>
                  </a:extLst>
                </a:gridCol>
                <a:gridCol w="20574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2057400">
                  <a:extLst>
                    <a:ext uri="{9D8B030D-6E8A-4147-A177-3AD203B41FA5}">
                      <a16:colId xmlns="" xmlns:a16="http://schemas.microsoft.com/office/drawing/2014/main" val="20003"/>
                    </a:ext>
                  </a:extLst>
                </a:gridCol>
              </a:tblGrid>
              <a:tr h="447261">
                <a:tc gridSpan="4">
                  <a:txBody>
                    <a:bodyPr/>
                    <a:lstStyle/>
                    <a:p>
                      <a:pPr algn="r"/>
                      <a:r>
                        <a:rPr lang="en-US" sz="1400" b="1" dirty="0">
                          <a:latin typeface="Times New Roman" pitchFamily="18" charset="0"/>
                          <a:cs typeface="Times New Roman" pitchFamily="18" charset="0"/>
                        </a:rPr>
                        <a:t>(Figures in</a:t>
                      </a:r>
                      <a:r>
                        <a:rPr lang="en-US" sz="1400" b="1" baseline="0" dirty="0">
                          <a:latin typeface="Times New Roman" pitchFamily="18" charset="0"/>
                          <a:cs typeface="Times New Roman" pitchFamily="18" charset="0"/>
                        </a:rPr>
                        <a:t> USD billion)</a:t>
                      </a:r>
                      <a:endParaRPr lang="en-US" sz="1400" b="1" dirty="0">
                        <a:latin typeface="Times New Roman" pitchFamily="18" charset="0"/>
                        <a:cs typeface="Times New Roman" pitchFamily="18" charset="0"/>
                      </a:endParaRPr>
                    </a:p>
                  </a:txBody>
                  <a:tcPr anchor="ctr">
                    <a:solidFill>
                      <a:schemeClr val="bg1"/>
                    </a:solidFill>
                  </a:tcPr>
                </a:tc>
                <a:tc hMerge="1">
                  <a:txBody>
                    <a:bodyPr/>
                    <a:lstStyle/>
                    <a:p>
                      <a:pPr algn="ctr"/>
                      <a:endParaRPr lang="en-US" sz="1400" b="1" dirty="0">
                        <a:latin typeface="Times New Roman" pitchFamily="18" charset="0"/>
                        <a:cs typeface="Times New Roman" pitchFamily="18" charset="0"/>
                      </a:endParaRPr>
                    </a:p>
                  </a:txBody>
                  <a:tcPr anchor="ctr"/>
                </a:tc>
                <a:tc hMerge="1">
                  <a:txBody>
                    <a:bodyPr/>
                    <a:lstStyle/>
                    <a:p>
                      <a:pPr algn="ctr"/>
                      <a:endParaRPr lang="en-US" sz="1400" b="1" dirty="0">
                        <a:latin typeface="Times New Roman" pitchFamily="18" charset="0"/>
                        <a:cs typeface="Times New Roman" pitchFamily="18" charset="0"/>
                      </a:endParaRPr>
                    </a:p>
                  </a:txBody>
                  <a:tcPr anchor="ctr"/>
                </a:tc>
                <a:tc hMerge="1">
                  <a:txBody>
                    <a:bodyPr/>
                    <a:lstStyle/>
                    <a:p>
                      <a:pPr algn="ctr"/>
                      <a:endParaRPr lang="en-US" sz="1400" b="1" dirty="0">
                        <a:latin typeface="Times New Roman" pitchFamily="18" charset="0"/>
                        <a:cs typeface="Times New Roman" pitchFamily="18" charset="0"/>
                      </a:endParaRPr>
                    </a:p>
                  </a:txBody>
                  <a:tcPr anchor="ctr"/>
                </a:tc>
                <a:extLst>
                  <a:ext uri="{0D108BD9-81ED-4DB2-BD59-A6C34878D82A}">
                    <a16:rowId xmlns="" xmlns:a16="http://schemas.microsoft.com/office/drawing/2014/main" val="10000"/>
                  </a:ext>
                </a:extLst>
              </a:tr>
              <a:tr h="745435">
                <a:tc>
                  <a:txBody>
                    <a:bodyPr/>
                    <a:lstStyle/>
                    <a:p>
                      <a:pPr algn="ctr"/>
                      <a:r>
                        <a:rPr lang="en-US" sz="1400" b="1" i="1" dirty="0">
                          <a:latin typeface="Times New Roman" pitchFamily="18" charset="0"/>
                          <a:cs typeface="Times New Roman" pitchFamily="18" charset="0"/>
                        </a:rPr>
                        <a:t>Year</a:t>
                      </a:r>
                    </a:p>
                  </a:txBody>
                  <a:tcPr anchor="ctr"/>
                </a:tc>
                <a:tc>
                  <a:txBody>
                    <a:bodyPr/>
                    <a:lstStyle/>
                    <a:p>
                      <a:pPr algn="ctr"/>
                      <a:r>
                        <a:rPr lang="en-US" sz="1400" b="1" i="1" dirty="0">
                          <a:latin typeface="Times New Roman" pitchFamily="18" charset="0"/>
                          <a:cs typeface="Times New Roman" pitchFamily="18" charset="0"/>
                        </a:rPr>
                        <a:t>Total  Exports</a:t>
                      </a:r>
                    </a:p>
                  </a:txBody>
                  <a:tcPr anchor="ctr"/>
                </a:tc>
                <a:tc>
                  <a:txBody>
                    <a:bodyPr/>
                    <a:lstStyle/>
                    <a:p>
                      <a:pPr algn="ctr"/>
                      <a:r>
                        <a:rPr lang="en-US" sz="1400" b="1" i="1" dirty="0">
                          <a:latin typeface="Times New Roman" pitchFamily="18" charset="0"/>
                          <a:cs typeface="Times New Roman" pitchFamily="18" charset="0"/>
                        </a:rPr>
                        <a:t>Total  Imports</a:t>
                      </a:r>
                    </a:p>
                  </a:txBody>
                  <a:tcPr anchor="ctr"/>
                </a:tc>
                <a:tc>
                  <a:txBody>
                    <a:bodyPr/>
                    <a:lstStyle/>
                    <a:p>
                      <a:pPr algn="ctr"/>
                      <a:r>
                        <a:rPr lang="en-US" sz="1400" b="1" i="1" dirty="0">
                          <a:latin typeface="Times New Roman" pitchFamily="18" charset="0"/>
                          <a:cs typeface="Times New Roman" pitchFamily="18" charset="0"/>
                        </a:rPr>
                        <a:t>Net Exports/Balance of Trade</a:t>
                      </a:r>
                    </a:p>
                  </a:txBody>
                  <a:tcPr anchor="ctr"/>
                </a:tc>
                <a:extLst>
                  <a:ext uri="{0D108BD9-81ED-4DB2-BD59-A6C34878D82A}">
                    <a16:rowId xmlns="" xmlns:a16="http://schemas.microsoft.com/office/drawing/2014/main" val="10001"/>
                  </a:ext>
                </a:extLst>
              </a:tr>
              <a:tr h="745435">
                <a:tc>
                  <a:txBody>
                    <a:bodyPr/>
                    <a:lstStyle/>
                    <a:p>
                      <a:pPr algn="ctr"/>
                      <a:r>
                        <a:rPr lang="en-US" sz="1400" b="0" dirty="0">
                          <a:latin typeface="Times New Roman" pitchFamily="18" charset="0"/>
                          <a:cs typeface="Times New Roman" pitchFamily="18" charset="0"/>
                        </a:rPr>
                        <a:t>2013</a:t>
                      </a:r>
                    </a:p>
                  </a:txBody>
                  <a:tcPr anchor="ctr"/>
                </a:tc>
                <a:tc>
                  <a:txBody>
                    <a:bodyPr/>
                    <a:lstStyle/>
                    <a:p>
                      <a:pPr marL="0" marR="0" algn="ctr">
                        <a:lnSpc>
                          <a:spcPct val="115000"/>
                        </a:lnSpc>
                        <a:spcBef>
                          <a:spcPts val="0"/>
                        </a:spcBef>
                        <a:spcAft>
                          <a:spcPts val="0"/>
                        </a:spcAft>
                      </a:pPr>
                      <a:r>
                        <a:rPr lang="en-US" sz="1400" dirty="0">
                          <a:latin typeface="Times New Roman" pitchFamily="18" charset="0"/>
                          <a:cs typeface="Times New Roman" pitchFamily="18" charset="0"/>
                        </a:rPr>
                        <a:t>151.81</a:t>
                      </a:r>
                    </a:p>
                  </a:txBody>
                  <a:tcPr marL="68580" marR="68580" marT="0" marB="0" anchor="ctr"/>
                </a:tc>
                <a:tc>
                  <a:txBody>
                    <a:bodyPr/>
                    <a:lstStyle/>
                    <a:p>
                      <a:pPr marL="0" marR="0" algn="ctr">
                        <a:lnSpc>
                          <a:spcPct val="115000"/>
                        </a:lnSpc>
                        <a:spcBef>
                          <a:spcPts val="0"/>
                        </a:spcBef>
                        <a:spcAft>
                          <a:spcPts val="0"/>
                        </a:spcAft>
                      </a:pPr>
                      <a:r>
                        <a:rPr lang="en-US" sz="1400" dirty="0">
                          <a:latin typeface="Times New Roman" pitchFamily="18" charset="0"/>
                          <a:cs typeface="Times New Roman" pitchFamily="18" charset="0"/>
                        </a:rPr>
                        <a:t>78.75</a:t>
                      </a:r>
                    </a:p>
                  </a:txBody>
                  <a:tcPr marL="68580" marR="68580" marT="0" marB="0" anchor="ctr"/>
                </a:tc>
                <a:tc>
                  <a:txBody>
                    <a:bodyPr/>
                    <a:lstStyle/>
                    <a:p>
                      <a:pPr algn="ctr"/>
                      <a:r>
                        <a:rPr lang="en-US" sz="1400" dirty="0">
                          <a:latin typeface="Times New Roman" pitchFamily="18" charset="0"/>
                          <a:cs typeface="Times New Roman" pitchFamily="18" charset="0"/>
                        </a:rPr>
                        <a:t>+73.06</a:t>
                      </a:r>
                    </a:p>
                  </a:txBody>
                  <a:tcPr anchor="ctr"/>
                </a:tc>
                <a:extLst>
                  <a:ext uri="{0D108BD9-81ED-4DB2-BD59-A6C34878D82A}">
                    <a16:rowId xmlns="" xmlns:a16="http://schemas.microsoft.com/office/drawing/2014/main" val="10002"/>
                  </a:ext>
                </a:extLst>
              </a:tr>
              <a:tr h="745435">
                <a:tc>
                  <a:txBody>
                    <a:bodyPr/>
                    <a:lstStyle/>
                    <a:p>
                      <a:pPr algn="ctr"/>
                      <a:r>
                        <a:rPr lang="en-US" sz="1400" b="0" dirty="0">
                          <a:latin typeface="Times New Roman" pitchFamily="18" charset="0"/>
                          <a:cs typeface="Times New Roman" pitchFamily="18" charset="0"/>
                        </a:rPr>
                        <a:t>2014</a:t>
                      </a:r>
                    </a:p>
                  </a:txBody>
                  <a:tcPr anchor="ctr"/>
                </a:tc>
                <a:tc>
                  <a:txBody>
                    <a:bodyPr/>
                    <a:lstStyle/>
                    <a:p>
                      <a:pPr marL="0" marR="0" algn="ctr">
                        <a:lnSpc>
                          <a:spcPct val="115000"/>
                        </a:lnSpc>
                        <a:spcBef>
                          <a:spcPts val="0"/>
                        </a:spcBef>
                        <a:spcAft>
                          <a:spcPts val="0"/>
                        </a:spcAft>
                      </a:pPr>
                      <a:r>
                        <a:rPr lang="en-US" sz="1400" dirty="0">
                          <a:latin typeface="Times New Roman" pitchFamily="18" charset="0"/>
                          <a:cs typeface="Times New Roman" pitchFamily="18" charset="0"/>
                        </a:rPr>
                        <a:t>158.11</a:t>
                      </a:r>
                    </a:p>
                  </a:txBody>
                  <a:tcPr marL="68580" marR="68580" marT="0" marB="0" anchor="ctr"/>
                </a:tc>
                <a:tc>
                  <a:txBody>
                    <a:bodyPr/>
                    <a:lstStyle/>
                    <a:p>
                      <a:pPr marL="0" marR="0" algn="ctr">
                        <a:lnSpc>
                          <a:spcPct val="115000"/>
                        </a:lnSpc>
                        <a:spcBef>
                          <a:spcPts val="0"/>
                        </a:spcBef>
                        <a:spcAft>
                          <a:spcPts val="0"/>
                        </a:spcAft>
                      </a:pPr>
                      <a:r>
                        <a:rPr lang="en-US" sz="1400" dirty="0">
                          <a:latin typeface="Times New Roman" pitchFamily="18" charset="0"/>
                          <a:cs typeface="Times New Roman" pitchFamily="18" charset="0"/>
                        </a:rPr>
                        <a:t>81.58</a:t>
                      </a:r>
                    </a:p>
                  </a:txBody>
                  <a:tcPr marL="68580" marR="68580" marT="0" marB="0" anchor="ctr"/>
                </a:tc>
                <a:tc>
                  <a:txBody>
                    <a:bodyPr/>
                    <a:lstStyle/>
                    <a:p>
                      <a:pPr algn="ctr"/>
                      <a:r>
                        <a:rPr lang="en-US" sz="1400" b="1" dirty="0">
                          <a:latin typeface="Times New Roman" pitchFamily="18" charset="0"/>
                          <a:cs typeface="Times New Roman" pitchFamily="18" charset="0"/>
                        </a:rPr>
                        <a:t>+76.53</a:t>
                      </a:r>
                    </a:p>
                  </a:txBody>
                  <a:tcPr anchor="ctr"/>
                </a:tc>
                <a:extLst>
                  <a:ext uri="{0D108BD9-81ED-4DB2-BD59-A6C34878D82A}">
                    <a16:rowId xmlns="" xmlns:a16="http://schemas.microsoft.com/office/drawing/2014/main" val="10003"/>
                  </a:ext>
                </a:extLst>
              </a:tr>
              <a:tr h="745435">
                <a:tc>
                  <a:txBody>
                    <a:bodyPr/>
                    <a:lstStyle/>
                    <a:p>
                      <a:pPr algn="ctr"/>
                      <a:r>
                        <a:rPr lang="en-US" sz="1400" b="0" dirty="0">
                          <a:latin typeface="Times New Roman" pitchFamily="18" charset="0"/>
                          <a:cs typeface="Times New Roman" pitchFamily="18" charset="0"/>
                        </a:rPr>
                        <a:t>2015</a:t>
                      </a:r>
                    </a:p>
                  </a:txBody>
                  <a:tcPr anchor="ctr"/>
                </a:tc>
                <a:tc>
                  <a:txBody>
                    <a:bodyPr/>
                    <a:lstStyle/>
                    <a:p>
                      <a:pPr marL="0" marR="0" algn="ctr">
                        <a:lnSpc>
                          <a:spcPct val="115000"/>
                        </a:lnSpc>
                        <a:spcBef>
                          <a:spcPts val="0"/>
                        </a:spcBef>
                        <a:spcAft>
                          <a:spcPts val="0"/>
                        </a:spcAft>
                      </a:pPr>
                      <a:r>
                        <a:rPr lang="en-US" sz="1400" dirty="0">
                          <a:latin typeface="Times New Roman" pitchFamily="18" charset="0"/>
                          <a:cs typeface="Times New Roman" pitchFamily="18" charset="0"/>
                        </a:rPr>
                        <a:t>154.31</a:t>
                      </a:r>
                    </a:p>
                  </a:txBody>
                  <a:tcPr marL="68580" marR="68580" marT="0" marB="0" anchor="ctr"/>
                </a:tc>
                <a:tc>
                  <a:txBody>
                    <a:bodyPr/>
                    <a:lstStyle/>
                    <a:p>
                      <a:pPr marL="0" marR="0" algn="ctr">
                        <a:lnSpc>
                          <a:spcPct val="115000"/>
                        </a:lnSpc>
                        <a:spcBef>
                          <a:spcPts val="0"/>
                        </a:spcBef>
                        <a:spcAft>
                          <a:spcPts val="0"/>
                        </a:spcAft>
                      </a:pPr>
                      <a:r>
                        <a:rPr lang="en-US" sz="1400" dirty="0">
                          <a:latin typeface="Times New Roman" pitchFamily="18" charset="0"/>
                          <a:cs typeface="Times New Roman" pitchFamily="18" charset="0"/>
                        </a:rPr>
                        <a:t>84.63</a:t>
                      </a:r>
                    </a:p>
                  </a:txBody>
                  <a:tcPr marL="68580" marR="68580" marT="0" marB="0" anchor="ctr"/>
                </a:tc>
                <a:tc>
                  <a:txBody>
                    <a:bodyPr/>
                    <a:lstStyle/>
                    <a:p>
                      <a:pPr algn="ctr"/>
                      <a:r>
                        <a:rPr lang="en-US" sz="1400" dirty="0">
                          <a:latin typeface="Times New Roman" pitchFamily="18" charset="0"/>
                          <a:cs typeface="Times New Roman" pitchFamily="18" charset="0"/>
                        </a:rPr>
                        <a:t>+69.68</a:t>
                      </a:r>
                    </a:p>
                  </a:txBody>
                  <a:tcPr anchor="ctr"/>
                </a:tc>
                <a:extLst>
                  <a:ext uri="{0D108BD9-81ED-4DB2-BD59-A6C34878D82A}">
                    <a16:rowId xmlns="" xmlns:a16="http://schemas.microsoft.com/office/drawing/2014/main" val="10004"/>
                  </a:ext>
                </a:extLst>
              </a:tr>
              <a:tr h="745435">
                <a:tc>
                  <a:txBody>
                    <a:bodyPr/>
                    <a:lstStyle/>
                    <a:p>
                      <a:pPr algn="ctr"/>
                      <a:r>
                        <a:rPr lang="en-US" sz="1400" b="0" dirty="0">
                          <a:latin typeface="Times New Roman" pitchFamily="18" charset="0"/>
                          <a:cs typeface="Times New Roman" pitchFamily="18" charset="0"/>
                        </a:rPr>
                        <a:t>2016</a:t>
                      </a:r>
                    </a:p>
                  </a:txBody>
                  <a:tcPr anchor="ctr"/>
                </a:tc>
                <a:tc>
                  <a:txBody>
                    <a:bodyPr/>
                    <a:lstStyle/>
                    <a:p>
                      <a:pPr marL="0" marR="0" algn="ctr">
                        <a:lnSpc>
                          <a:spcPct val="115000"/>
                        </a:lnSpc>
                        <a:spcBef>
                          <a:spcPts val="0"/>
                        </a:spcBef>
                        <a:spcAft>
                          <a:spcPts val="0"/>
                        </a:spcAft>
                      </a:pPr>
                      <a:r>
                        <a:rPr lang="en-US" sz="1400" b="1" dirty="0">
                          <a:latin typeface="Times New Roman" pitchFamily="18" charset="0"/>
                          <a:cs typeface="Times New Roman" pitchFamily="18" charset="0"/>
                        </a:rPr>
                        <a:t>163.12</a:t>
                      </a:r>
                    </a:p>
                  </a:txBody>
                  <a:tcPr marL="68580" marR="68580" marT="0" marB="0" anchor="ctr"/>
                </a:tc>
                <a:tc>
                  <a:txBody>
                    <a:bodyPr/>
                    <a:lstStyle/>
                    <a:p>
                      <a:pPr marL="0" marR="0" algn="ctr">
                        <a:lnSpc>
                          <a:spcPct val="115000"/>
                        </a:lnSpc>
                        <a:spcBef>
                          <a:spcPts val="0"/>
                        </a:spcBef>
                        <a:spcAft>
                          <a:spcPts val="0"/>
                        </a:spcAft>
                      </a:pPr>
                      <a:r>
                        <a:rPr lang="en-US" sz="1400" b="1" dirty="0">
                          <a:latin typeface="Times New Roman" pitchFamily="18" charset="0"/>
                          <a:cs typeface="Times New Roman" pitchFamily="18" charset="0"/>
                        </a:rPr>
                        <a:t>95.67</a:t>
                      </a:r>
                    </a:p>
                  </a:txBody>
                  <a:tcPr marL="68580" marR="68580" marT="0" marB="0" anchor="ctr"/>
                </a:tc>
                <a:tc>
                  <a:txBody>
                    <a:bodyPr/>
                    <a:lstStyle/>
                    <a:p>
                      <a:pPr algn="ctr"/>
                      <a:r>
                        <a:rPr lang="en-US" sz="1400" dirty="0">
                          <a:latin typeface="Times New Roman" pitchFamily="18" charset="0"/>
                          <a:cs typeface="Times New Roman" pitchFamily="18" charset="0"/>
                        </a:rPr>
                        <a:t>+67.45</a:t>
                      </a:r>
                    </a:p>
                  </a:txBody>
                  <a:tcPr anchor="ctr"/>
                </a:tc>
                <a:extLst>
                  <a:ext uri="{0D108BD9-81ED-4DB2-BD59-A6C34878D82A}">
                    <a16:rowId xmlns="" xmlns:a16="http://schemas.microsoft.com/office/drawing/2014/main" val="10005"/>
                  </a:ext>
                </a:extLst>
              </a:tr>
              <a:tr h="397565">
                <a:tc gridSpan="4">
                  <a:txBody>
                    <a:bodyPr/>
                    <a:lstStyle/>
                    <a:p>
                      <a:pPr algn="l"/>
                      <a:r>
                        <a:rPr lang="en-US" sz="1100" b="1" i="1" dirty="0">
                          <a:latin typeface="Times New Roman" pitchFamily="18" charset="0"/>
                          <a:cs typeface="Times New Roman" pitchFamily="18" charset="0"/>
                        </a:rPr>
                        <a:t>Source: Reserve</a:t>
                      </a:r>
                      <a:r>
                        <a:rPr lang="en-US" sz="1100" b="1" i="1" baseline="0" dirty="0">
                          <a:latin typeface="Times New Roman" pitchFamily="18" charset="0"/>
                          <a:cs typeface="Times New Roman" pitchFamily="18" charset="0"/>
                        </a:rPr>
                        <a:t> Bank of India (RBI)</a:t>
                      </a:r>
                      <a:endParaRPr lang="en-US" sz="1100" b="1" i="1" dirty="0">
                        <a:latin typeface="Times New Roman" pitchFamily="18" charset="0"/>
                        <a:cs typeface="Times New Roman" pitchFamily="18" charset="0"/>
                      </a:endParaRPr>
                    </a:p>
                  </a:txBody>
                  <a:tcPr anchor="ctr"/>
                </a:tc>
                <a:tc hMerge="1">
                  <a:txBody>
                    <a:bodyPr/>
                    <a:lstStyle/>
                    <a:p>
                      <a:pPr marL="0" marR="0" algn="ctr">
                        <a:lnSpc>
                          <a:spcPct val="115000"/>
                        </a:lnSpc>
                        <a:spcBef>
                          <a:spcPts val="0"/>
                        </a:spcBef>
                        <a:spcAft>
                          <a:spcPts val="0"/>
                        </a:spcAft>
                      </a:pPr>
                      <a:endParaRPr lang="en-US" sz="1400" dirty="0">
                        <a:latin typeface="Times New Roman" pitchFamily="18" charset="0"/>
                        <a:cs typeface="Times New Roman" pitchFamily="18" charset="0"/>
                      </a:endParaRPr>
                    </a:p>
                  </a:txBody>
                  <a:tcPr marL="68580" marR="68580" marT="0" marB="0" anchor="ctr"/>
                </a:tc>
                <a:tc hMerge="1">
                  <a:txBody>
                    <a:bodyPr/>
                    <a:lstStyle/>
                    <a:p>
                      <a:pPr marL="0" marR="0" algn="ctr">
                        <a:lnSpc>
                          <a:spcPct val="115000"/>
                        </a:lnSpc>
                        <a:spcBef>
                          <a:spcPts val="0"/>
                        </a:spcBef>
                        <a:spcAft>
                          <a:spcPts val="0"/>
                        </a:spcAft>
                      </a:pPr>
                      <a:endParaRPr lang="en-US" sz="1400" dirty="0">
                        <a:latin typeface="Times New Roman" pitchFamily="18" charset="0"/>
                        <a:cs typeface="Times New Roman" pitchFamily="18" charset="0"/>
                      </a:endParaRPr>
                    </a:p>
                  </a:txBody>
                  <a:tcPr marL="68580" marR="68580" marT="0" marB="0" anchor="ctr"/>
                </a:tc>
                <a:tc hMerge="1">
                  <a:txBody>
                    <a:bodyPr/>
                    <a:lstStyle/>
                    <a:p>
                      <a:pPr algn="ctr"/>
                      <a:endParaRPr lang="en-US" sz="1400" dirty="0">
                        <a:latin typeface="Times New Roman" pitchFamily="18" charset="0"/>
                        <a:cs typeface="Times New Roman" pitchFamily="18" charset="0"/>
                      </a:endParaRPr>
                    </a:p>
                  </a:txBody>
                  <a:tcPr anchor="ctr"/>
                </a:tc>
                <a:extLst>
                  <a:ext uri="{0D108BD9-81ED-4DB2-BD59-A6C34878D82A}">
                    <a16:rowId xmlns="" xmlns:a16="http://schemas.microsoft.com/office/drawing/2014/main" val="10006"/>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0838"/>
            <a:ext cx="8229600" cy="1143000"/>
          </a:xfrm>
        </p:spPr>
        <p:txBody>
          <a:bodyPr>
            <a:noAutofit/>
          </a:bodyPr>
          <a:lstStyle/>
          <a:p>
            <a:r>
              <a:rPr lang="en-US" sz="3200" dirty="0">
                <a:latin typeface="Times New Roman" pitchFamily="18" charset="0"/>
                <a:cs typeface="Times New Roman" pitchFamily="18" charset="0"/>
              </a:rPr>
              <a:t>Bilateral Trade (Merchandise) between India and other Countries </a:t>
            </a:r>
          </a:p>
        </p:txBody>
      </p:sp>
      <p:graphicFrame>
        <p:nvGraphicFramePr>
          <p:cNvPr id="4" name="Content Placeholder 3"/>
          <p:cNvGraphicFramePr>
            <a:graphicFrameLocks noGrp="1"/>
          </p:cNvGraphicFramePr>
          <p:nvPr>
            <p:ph idx="1"/>
          </p:nvPr>
        </p:nvGraphicFramePr>
        <p:xfrm>
          <a:off x="304797" y="1659643"/>
          <a:ext cx="8534405" cy="4846187"/>
        </p:xfrm>
        <a:graphic>
          <a:graphicData uri="http://schemas.openxmlformats.org/drawingml/2006/table">
            <a:tbl>
              <a:tblPr>
                <a:tableStyleId>{7DF18680-E054-41AD-8BC1-D1AEF772440D}</a:tableStyleId>
              </a:tblPr>
              <a:tblGrid>
                <a:gridCol w="775855">
                  <a:extLst>
                    <a:ext uri="{9D8B030D-6E8A-4147-A177-3AD203B41FA5}">
                      <a16:colId xmlns="" xmlns:a16="http://schemas.microsoft.com/office/drawing/2014/main" val="20000"/>
                    </a:ext>
                  </a:extLst>
                </a:gridCol>
                <a:gridCol w="775855">
                  <a:extLst>
                    <a:ext uri="{9D8B030D-6E8A-4147-A177-3AD203B41FA5}">
                      <a16:colId xmlns="" xmlns:a16="http://schemas.microsoft.com/office/drawing/2014/main" val="20001"/>
                    </a:ext>
                  </a:extLst>
                </a:gridCol>
                <a:gridCol w="775855">
                  <a:extLst>
                    <a:ext uri="{9D8B030D-6E8A-4147-A177-3AD203B41FA5}">
                      <a16:colId xmlns="" xmlns:a16="http://schemas.microsoft.com/office/drawing/2014/main" val="20002"/>
                    </a:ext>
                  </a:extLst>
                </a:gridCol>
                <a:gridCol w="775855">
                  <a:extLst>
                    <a:ext uri="{9D8B030D-6E8A-4147-A177-3AD203B41FA5}">
                      <a16:colId xmlns="" xmlns:a16="http://schemas.microsoft.com/office/drawing/2014/main" val="20003"/>
                    </a:ext>
                  </a:extLst>
                </a:gridCol>
                <a:gridCol w="775855">
                  <a:extLst>
                    <a:ext uri="{9D8B030D-6E8A-4147-A177-3AD203B41FA5}">
                      <a16:colId xmlns="" xmlns:a16="http://schemas.microsoft.com/office/drawing/2014/main" val="20004"/>
                    </a:ext>
                  </a:extLst>
                </a:gridCol>
                <a:gridCol w="775855">
                  <a:extLst>
                    <a:ext uri="{9D8B030D-6E8A-4147-A177-3AD203B41FA5}">
                      <a16:colId xmlns="" xmlns:a16="http://schemas.microsoft.com/office/drawing/2014/main" val="20005"/>
                    </a:ext>
                  </a:extLst>
                </a:gridCol>
                <a:gridCol w="775855">
                  <a:extLst>
                    <a:ext uri="{9D8B030D-6E8A-4147-A177-3AD203B41FA5}">
                      <a16:colId xmlns="" xmlns:a16="http://schemas.microsoft.com/office/drawing/2014/main" val="20006"/>
                    </a:ext>
                  </a:extLst>
                </a:gridCol>
                <a:gridCol w="775855">
                  <a:extLst>
                    <a:ext uri="{9D8B030D-6E8A-4147-A177-3AD203B41FA5}">
                      <a16:colId xmlns="" xmlns:a16="http://schemas.microsoft.com/office/drawing/2014/main" val="20007"/>
                    </a:ext>
                  </a:extLst>
                </a:gridCol>
                <a:gridCol w="775855">
                  <a:extLst>
                    <a:ext uri="{9D8B030D-6E8A-4147-A177-3AD203B41FA5}">
                      <a16:colId xmlns="" xmlns:a16="http://schemas.microsoft.com/office/drawing/2014/main" val="20008"/>
                    </a:ext>
                  </a:extLst>
                </a:gridCol>
                <a:gridCol w="775855">
                  <a:extLst>
                    <a:ext uri="{9D8B030D-6E8A-4147-A177-3AD203B41FA5}">
                      <a16:colId xmlns="" xmlns:a16="http://schemas.microsoft.com/office/drawing/2014/main" val="20009"/>
                    </a:ext>
                  </a:extLst>
                </a:gridCol>
                <a:gridCol w="775855">
                  <a:extLst>
                    <a:ext uri="{9D8B030D-6E8A-4147-A177-3AD203B41FA5}">
                      <a16:colId xmlns="" xmlns:a16="http://schemas.microsoft.com/office/drawing/2014/main" val="20010"/>
                    </a:ext>
                  </a:extLst>
                </a:gridCol>
              </a:tblGrid>
              <a:tr h="333019">
                <a:tc gridSpan="11">
                  <a:txBody>
                    <a:bodyPr/>
                    <a:lstStyle/>
                    <a:p>
                      <a:pPr marL="0" marR="0" algn="r">
                        <a:lnSpc>
                          <a:spcPct val="115000"/>
                        </a:lnSpc>
                        <a:spcBef>
                          <a:spcPts val="0"/>
                        </a:spcBef>
                        <a:spcAft>
                          <a:spcPts val="0"/>
                        </a:spcAft>
                      </a:pPr>
                      <a:r>
                        <a:rPr lang="en-US" sz="1400" b="1" dirty="0">
                          <a:latin typeface="Times New Roman" pitchFamily="18" charset="0"/>
                          <a:cs typeface="Times New Roman" pitchFamily="18" charset="0"/>
                        </a:rPr>
                        <a:t>(Figures in USD billion)</a:t>
                      </a:r>
                    </a:p>
                  </a:txBody>
                  <a:tcPr marL="68580" marR="68580" marT="0" marB="0">
                    <a:solidFill>
                      <a:schemeClr val="bg1"/>
                    </a:solidFill>
                  </a:tcPr>
                </a:tc>
                <a:tc hMerge="1">
                  <a:txBody>
                    <a:bodyPr/>
                    <a:lstStyle/>
                    <a:p>
                      <a:pPr marL="0" marR="0" algn="ctr">
                        <a:lnSpc>
                          <a:spcPct val="115000"/>
                        </a:lnSpc>
                        <a:spcBef>
                          <a:spcPts val="0"/>
                        </a:spcBef>
                        <a:spcAft>
                          <a:spcPts val="0"/>
                        </a:spcAft>
                      </a:pPr>
                      <a:endParaRPr lang="en-US" sz="1400">
                        <a:latin typeface="Times New Roman" pitchFamily="18" charset="0"/>
                        <a:cs typeface="Times New Roman" pitchFamily="18" charset="0"/>
                      </a:endParaRPr>
                    </a:p>
                  </a:txBody>
                  <a:tcPr marL="68580" marR="68580" marT="0" marB="0"/>
                </a:tc>
                <a:tc hMerge="1">
                  <a:txBody>
                    <a:bodyPr/>
                    <a:lstStyle/>
                    <a:p>
                      <a:endParaRPr lang="en-US"/>
                    </a:p>
                  </a:txBody>
                  <a:tcPr/>
                </a:tc>
                <a:tc hMerge="1">
                  <a:txBody>
                    <a:bodyPr/>
                    <a:lstStyle/>
                    <a:p>
                      <a:pPr marL="0" marR="0" algn="ctr">
                        <a:lnSpc>
                          <a:spcPct val="115000"/>
                        </a:lnSpc>
                        <a:spcBef>
                          <a:spcPts val="0"/>
                        </a:spcBef>
                        <a:spcAft>
                          <a:spcPts val="0"/>
                        </a:spcAft>
                      </a:pPr>
                      <a:endParaRPr lang="en-US" sz="1400">
                        <a:latin typeface="Times New Roman" pitchFamily="18" charset="0"/>
                        <a:cs typeface="Times New Roman" pitchFamily="18" charset="0"/>
                      </a:endParaRPr>
                    </a:p>
                  </a:txBody>
                  <a:tcPr marL="68580" marR="68580" marT="0" marB="0"/>
                </a:tc>
                <a:tc hMerge="1">
                  <a:txBody>
                    <a:bodyPr/>
                    <a:lstStyle/>
                    <a:p>
                      <a:endParaRPr lang="en-US"/>
                    </a:p>
                  </a:txBody>
                  <a:tcPr/>
                </a:tc>
                <a:tc hMerge="1">
                  <a:txBody>
                    <a:bodyPr/>
                    <a:lstStyle/>
                    <a:p>
                      <a:pPr marL="0" marR="0" algn="ctr">
                        <a:lnSpc>
                          <a:spcPct val="115000"/>
                        </a:lnSpc>
                        <a:spcBef>
                          <a:spcPts val="0"/>
                        </a:spcBef>
                        <a:spcAft>
                          <a:spcPts val="0"/>
                        </a:spcAft>
                      </a:pPr>
                      <a:endParaRPr lang="en-US" sz="1400" dirty="0">
                        <a:latin typeface="Times New Roman" pitchFamily="18" charset="0"/>
                        <a:cs typeface="Times New Roman" pitchFamily="18" charset="0"/>
                      </a:endParaRPr>
                    </a:p>
                  </a:txBody>
                  <a:tcPr marL="68580" marR="68580" marT="0" marB="0"/>
                </a:tc>
                <a:tc hMerge="1">
                  <a:txBody>
                    <a:bodyPr/>
                    <a:lstStyle/>
                    <a:p>
                      <a:endParaRPr lang="en-US"/>
                    </a:p>
                  </a:txBody>
                  <a:tcPr/>
                </a:tc>
                <a:tc hMerge="1">
                  <a:txBody>
                    <a:bodyPr/>
                    <a:lstStyle/>
                    <a:p>
                      <a:pPr marL="0" marR="0" algn="r">
                        <a:lnSpc>
                          <a:spcPct val="115000"/>
                        </a:lnSpc>
                        <a:spcBef>
                          <a:spcPts val="0"/>
                        </a:spcBef>
                        <a:spcAft>
                          <a:spcPts val="0"/>
                        </a:spcAft>
                      </a:pPr>
                      <a:endParaRPr lang="en-US" sz="1400" b="1" dirty="0">
                        <a:latin typeface="Times New Roman" pitchFamily="18" charset="0"/>
                        <a:cs typeface="Times New Roman" pitchFamily="18" charset="0"/>
                      </a:endParaRPr>
                    </a:p>
                  </a:txBody>
                  <a:tcPr marL="68580" marR="68580" marT="0" marB="0">
                    <a:solidFill>
                      <a:schemeClr val="bg1"/>
                    </a:solidFill>
                  </a:tcPr>
                </a:tc>
                <a:tc hMerge="1">
                  <a:txBody>
                    <a:bodyPr/>
                    <a:lstStyle/>
                    <a:p>
                      <a:pPr marL="0" marR="0" algn="r">
                        <a:lnSpc>
                          <a:spcPct val="115000"/>
                        </a:lnSpc>
                        <a:spcBef>
                          <a:spcPts val="0"/>
                        </a:spcBef>
                        <a:spcAft>
                          <a:spcPts val="0"/>
                        </a:spcAft>
                      </a:pPr>
                      <a:endParaRPr lang="en-US" sz="1400" b="1" dirty="0">
                        <a:latin typeface="Times New Roman" pitchFamily="18" charset="0"/>
                        <a:cs typeface="Times New Roman" pitchFamily="18" charset="0"/>
                      </a:endParaRPr>
                    </a:p>
                  </a:txBody>
                  <a:tcPr marL="68580" marR="68580" marT="0" marB="0">
                    <a:solidFill>
                      <a:schemeClr val="bg1"/>
                    </a:solidFill>
                  </a:tcPr>
                </a:tc>
                <a:tc hMerge="1">
                  <a:txBody>
                    <a:bodyPr/>
                    <a:lstStyle/>
                    <a:p>
                      <a:pPr marL="0" marR="0" algn="r">
                        <a:lnSpc>
                          <a:spcPct val="115000"/>
                        </a:lnSpc>
                        <a:spcBef>
                          <a:spcPts val="0"/>
                        </a:spcBef>
                        <a:spcAft>
                          <a:spcPts val="0"/>
                        </a:spcAft>
                      </a:pPr>
                      <a:endParaRPr lang="en-US" sz="1400" b="1" dirty="0">
                        <a:latin typeface="Times New Roman" pitchFamily="18" charset="0"/>
                        <a:cs typeface="Times New Roman" pitchFamily="18" charset="0"/>
                      </a:endParaRPr>
                    </a:p>
                  </a:txBody>
                  <a:tcPr marL="68580" marR="68580" marT="0" marB="0">
                    <a:solidFill>
                      <a:schemeClr val="bg1"/>
                    </a:solidFill>
                  </a:tcPr>
                </a:tc>
                <a:tc hMerge="1">
                  <a:txBody>
                    <a:bodyPr/>
                    <a:lstStyle/>
                    <a:p>
                      <a:pPr marL="0" marR="0" algn="r">
                        <a:lnSpc>
                          <a:spcPct val="115000"/>
                        </a:lnSpc>
                        <a:spcBef>
                          <a:spcPts val="0"/>
                        </a:spcBef>
                        <a:spcAft>
                          <a:spcPts val="0"/>
                        </a:spcAft>
                      </a:pPr>
                      <a:endParaRPr lang="en-US" sz="1400" b="1" dirty="0">
                        <a:latin typeface="Times New Roman" pitchFamily="18" charset="0"/>
                        <a:cs typeface="Times New Roman" pitchFamily="18" charset="0"/>
                      </a:endParaRPr>
                    </a:p>
                  </a:txBody>
                  <a:tcPr marL="68580" marR="68580" marT="0" marB="0">
                    <a:solidFill>
                      <a:schemeClr val="bg1"/>
                    </a:solidFill>
                  </a:tcPr>
                </a:tc>
                <a:extLst>
                  <a:ext uri="{0D108BD9-81ED-4DB2-BD59-A6C34878D82A}">
                    <a16:rowId xmlns="" xmlns:a16="http://schemas.microsoft.com/office/drawing/2014/main" val="10000"/>
                  </a:ext>
                </a:extLst>
              </a:tr>
              <a:tr h="594682">
                <a:tc>
                  <a:txBody>
                    <a:bodyPr/>
                    <a:lstStyle/>
                    <a:p>
                      <a:pPr marL="0" marR="0" algn="ctr">
                        <a:lnSpc>
                          <a:spcPct val="115000"/>
                        </a:lnSpc>
                        <a:spcBef>
                          <a:spcPts val="0"/>
                        </a:spcBef>
                        <a:spcAft>
                          <a:spcPts val="0"/>
                        </a:spcAft>
                      </a:pPr>
                      <a:r>
                        <a:rPr lang="en-US" sz="1400" b="1" i="1" dirty="0">
                          <a:latin typeface="Times New Roman" pitchFamily="18" charset="0"/>
                          <a:cs typeface="Times New Roman" pitchFamily="18" charset="0"/>
                        </a:rPr>
                        <a:t>Year</a:t>
                      </a:r>
                    </a:p>
                  </a:txBody>
                  <a:tcPr marL="68580" marR="68580" marT="0" marB="0" anchor="ctr"/>
                </a:tc>
                <a:tc gridSpan="2">
                  <a:txBody>
                    <a:bodyPr/>
                    <a:lstStyle/>
                    <a:p>
                      <a:pPr marL="0" marR="0" algn="ctr">
                        <a:lnSpc>
                          <a:spcPct val="115000"/>
                        </a:lnSpc>
                        <a:spcBef>
                          <a:spcPts val="0"/>
                        </a:spcBef>
                        <a:spcAft>
                          <a:spcPts val="0"/>
                        </a:spcAft>
                      </a:pPr>
                      <a:r>
                        <a:rPr lang="en-US" sz="1400" b="1" i="1" dirty="0">
                          <a:latin typeface="Times New Roman" pitchFamily="18" charset="0"/>
                          <a:cs typeface="Times New Roman" pitchFamily="18" charset="0"/>
                        </a:rPr>
                        <a:t>India</a:t>
                      </a:r>
                    </a:p>
                    <a:p>
                      <a:pPr marL="0" marR="0" algn="ctr">
                        <a:lnSpc>
                          <a:spcPct val="115000"/>
                        </a:lnSpc>
                        <a:spcBef>
                          <a:spcPts val="0"/>
                        </a:spcBef>
                        <a:spcAft>
                          <a:spcPts val="0"/>
                        </a:spcAft>
                      </a:pPr>
                      <a:r>
                        <a:rPr lang="en-US" sz="1400" b="1" i="1" dirty="0">
                          <a:latin typeface="Times New Roman" pitchFamily="18" charset="0"/>
                          <a:cs typeface="Times New Roman" pitchFamily="18" charset="0"/>
                        </a:rPr>
                        <a:t>European Union</a:t>
                      </a:r>
                    </a:p>
                  </a:txBody>
                  <a:tcPr marL="68580" marR="68580" marT="0" marB="0" anchor="ctr"/>
                </a:tc>
                <a:tc hMerge="1">
                  <a:txBody>
                    <a:bodyPr/>
                    <a:lstStyle/>
                    <a:p>
                      <a:endParaRPr lang="en-US"/>
                    </a:p>
                  </a:txBody>
                  <a:tcPr/>
                </a:tc>
                <a:tc gridSpan="2">
                  <a:txBody>
                    <a:bodyPr/>
                    <a:lstStyle/>
                    <a:p>
                      <a:pPr marL="0" marR="0" algn="ctr">
                        <a:lnSpc>
                          <a:spcPct val="115000"/>
                        </a:lnSpc>
                        <a:spcBef>
                          <a:spcPts val="0"/>
                        </a:spcBef>
                        <a:spcAft>
                          <a:spcPts val="0"/>
                        </a:spcAft>
                      </a:pPr>
                      <a:r>
                        <a:rPr lang="en-US" sz="1400" b="1" i="1" dirty="0">
                          <a:latin typeface="Times New Roman" pitchFamily="18" charset="0"/>
                          <a:cs typeface="Times New Roman" pitchFamily="18" charset="0"/>
                        </a:rPr>
                        <a:t>India</a:t>
                      </a:r>
                    </a:p>
                    <a:p>
                      <a:pPr marL="0" marR="0" algn="ctr">
                        <a:lnSpc>
                          <a:spcPct val="115000"/>
                        </a:lnSpc>
                        <a:spcBef>
                          <a:spcPts val="0"/>
                        </a:spcBef>
                        <a:spcAft>
                          <a:spcPts val="0"/>
                        </a:spcAft>
                      </a:pPr>
                      <a:r>
                        <a:rPr lang="en-US" sz="1400" b="1" i="1" dirty="0">
                          <a:latin typeface="Times New Roman" pitchFamily="18" charset="0"/>
                          <a:cs typeface="Times New Roman" pitchFamily="18" charset="0"/>
                        </a:rPr>
                        <a:t>China</a:t>
                      </a:r>
                    </a:p>
                  </a:txBody>
                  <a:tcPr marL="68580" marR="68580" marT="0" marB="0" anchor="ctr"/>
                </a:tc>
                <a:tc hMerge="1">
                  <a:txBody>
                    <a:bodyPr/>
                    <a:lstStyle/>
                    <a:p>
                      <a:endParaRPr lang="en-US"/>
                    </a:p>
                  </a:txBody>
                  <a:tcPr/>
                </a:tc>
                <a:tc gridSpan="2">
                  <a:txBody>
                    <a:bodyPr/>
                    <a:lstStyle/>
                    <a:p>
                      <a:pPr marL="0" marR="0" algn="ctr">
                        <a:lnSpc>
                          <a:spcPct val="115000"/>
                        </a:lnSpc>
                        <a:spcBef>
                          <a:spcPts val="0"/>
                        </a:spcBef>
                        <a:spcAft>
                          <a:spcPts val="0"/>
                        </a:spcAft>
                      </a:pPr>
                      <a:r>
                        <a:rPr lang="en-US" sz="1400" b="1" i="1" dirty="0">
                          <a:latin typeface="Times New Roman" pitchFamily="18" charset="0"/>
                          <a:cs typeface="Times New Roman" pitchFamily="18" charset="0"/>
                        </a:rPr>
                        <a:t>India</a:t>
                      </a:r>
                    </a:p>
                    <a:p>
                      <a:pPr marL="0" marR="0" algn="ctr">
                        <a:lnSpc>
                          <a:spcPct val="115000"/>
                        </a:lnSpc>
                        <a:spcBef>
                          <a:spcPts val="0"/>
                        </a:spcBef>
                        <a:spcAft>
                          <a:spcPts val="0"/>
                        </a:spcAft>
                      </a:pPr>
                      <a:r>
                        <a:rPr lang="en-US" sz="1400" b="1" i="1" dirty="0">
                          <a:latin typeface="Times New Roman" pitchFamily="18" charset="0"/>
                          <a:cs typeface="Times New Roman" pitchFamily="18" charset="0"/>
                        </a:rPr>
                        <a:t>United States</a:t>
                      </a:r>
                    </a:p>
                  </a:txBody>
                  <a:tcPr marL="68580" marR="68580" marT="0" marB="0" anchor="ctr"/>
                </a:tc>
                <a:tc hMerge="1">
                  <a:txBody>
                    <a:bodyPr/>
                    <a:lstStyle/>
                    <a:p>
                      <a:endParaRPr lang="en-US"/>
                    </a:p>
                  </a:txBody>
                  <a:tcPr/>
                </a:tc>
                <a:tc gridSpan="2">
                  <a:txBody>
                    <a:bodyPr/>
                    <a:lstStyle/>
                    <a:p>
                      <a:pPr marL="0" marR="0" algn="ctr">
                        <a:lnSpc>
                          <a:spcPct val="115000"/>
                        </a:lnSpc>
                        <a:spcBef>
                          <a:spcPts val="0"/>
                        </a:spcBef>
                        <a:spcAft>
                          <a:spcPts val="0"/>
                        </a:spcAft>
                      </a:pPr>
                      <a:r>
                        <a:rPr lang="en-US" sz="1400" b="1" i="1" dirty="0">
                          <a:latin typeface="Times New Roman" pitchFamily="18" charset="0"/>
                          <a:cs typeface="Times New Roman" pitchFamily="18" charset="0"/>
                        </a:rPr>
                        <a:t>India</a:t>
                      </a:r>
                    </a:p>
                    <a:p>
                      <a:pPr marL="0" marR="0" algn="ctr">
                        <a:lnSpc>
                          <a:spcPct val="115000"/>
                        </a:lnSpc>
                        <a:spcBef>
                          <a:spcPts val="0"/>
                        </a:spcBef>
                        <a:spcAft>
                          <a:spcPts val="0"/>
                        </a:spcAft>
                      </a:pPr>
                      <a:r>
                        <a:rPr lang="en-US" sz="1400" b="1" i="1" dirty="0">
                          <a:latin typeface="Times New Roman" pitchFamily="18" charset="0"/>
                          <a:cs typeface="Times New Roman" pitchFamily="18" charset="0"/>
                        </a:rPr>
                        <a:t>Australia</a:t>
                      </a:r>
                    </a:p>
                  </a:txBody>
                  <a:tcPr marL="68580" marR="68580" marT="0" marB="0" anchor="ctr"/>
                </a:tc>
                <a:tc hMerge="1">
                  <a:txBody>
                    <a:bodyPr/>
                    <a:lstStyle/>
                    <a:p>
                      <a:pPr marL="0" marR="0" algn="ctr">
                        <a:lnSpc>
                          <a:spcPct val="115000"/>
                        </a:lnSpc>
                        <a:spcBef>
                          <a:spcPts val="0"/>
                        </a:spcBef>
                        <a:spcAft>
                          <a:spcPts val="0"/>
                        </a:spcAft>
                      </a:pPr>
                      <a:endParaRPr lang="en-US" sz="1400" b="1" dirty="0">
                        <a:latin typeface="Times New Roman" pitchFamily="18" charset="0"/>
                        <a:cs typeface="Times New Roman" pitchFamily="18" charset="0"/>
                      </a:endParaRPr>
                    </a:p>
                  </a:txBody>
                  <a:tcPr marL="68580" marR="68580" marT="0" marB="0" anchor="ctr"/>
                </a:tc>
                <a:tc gridSpan="2">
                  <a:txBody>
                    <a:bodyPr/>
                    <a:lstStyle/>
                    <a:p>
                      <a:pPr marL="0" marR="0" algn="ctr">
                        <a:lnSpc>
                          <a:spcPct val="115000"/>
                        </a:lnSpc>
                        <a:spcBef>
                          <a:spcPts val="0"/>
                        </a:spcBef>
                        <a:spcAft>
                          <a:spcPts val="0"/>
                        </a:spcAft>
                      </a:pPr>
                      <a:r>
                        <a:rPr lang="en-US" sz="1400" b="1" i="1" dirty="0">
                          <a:latin typeface="Times New Roman" pitchFamily="18" charset="0"/>
                          <a:cs typeface="Times New Roman" pitchFamily="18" charset="0"/>
                        </a:rPr>
                        <a:t>India</a:t>
                      </a:r>
                    </a:p>
                    <a:p>
                      <a:pPr marL="0" marR="0" algn="ctr">
                        <a:lnSpc>
                          <a:spcPct val="115000"/>
                        </a:lnSpc>
                        <a:spcBef>
                          <a:spcPts val="0"/>
                        </a:spcBef>
                        <a:spcAft>
                          <a:spcPts val="0"/>
                        </a:spcAft>
                      </a:pPr>
                      <a:r>
                        <a:rPr lang="en-US" sz="1400" b="1" i="1" dirty="0">
                          <a:latin typeface="Times New Roman" pitchFamily="18" charset="0"/>
                          <a:cs typeface="Times New Roman" pitchFamily="18" charset="0"/>
                        </a:rPr>
                        <a:t>New Zealand</a:t>
                      </a:r>
                    </a:p>
                  </a:txBody>
                  <a:tcPr marL="68580" marR="68580" marT="0" marB="0" anchor="ctr"/>
                </a:tc>
                <a:tc hMerge="1">
                  <a:txBody>
                    <a:bodyPr/>
                    <a:lstStyle/>
                    <a:p>
                      <a:pPr marL="0" marR="0" algn="ctr">
                        <a:lnSpc>
                          <a:spcPct val="115000"/>
                        </a:lnSpc>
                        <a:spcBef>
                          <a:spcPts val="0"/>
                        </a:spcBef>
                        <a:spcAft>
                          <a:spcPts val="0"/>
                        </a:spcAft>
                      </a:pPr>
                      <a:endParaRPr lang="en-US" sz="1400" b="1" dirty="0">
                        <a:latin typeface="Times New Roman" pitchFamily="18" charset="0"/>
                        <a:cs typeface="Times New Roman" pitchFamily="18" charset="0"/>
                      </a:endParaRPr>
                    </a:p>
                  </a:txBody>
                  <a:tcPr marL="68580" marR="68580" marT="0" marB="0" anchor="ctr"/>
                </a:tc>
                <a:extLst>
                  <a:ext uri="{0D108BD9-81ED-4DB2-BD59-A6C34878D82A}">
                    <a16:rowId xmlns="" xmlns:a16="http://schemas.microsoft.com/office/drawing/2014/main" val="10001"/>
                  </a:ext>
                </a:extLst>
              </a:tr>
              <a:tr h="594682">
                <a:tc>
                  <a:txBody>
                    <a:bodyPr/>
                    <a:lstStyle/>
                    <a:p>
                      <a:pPr algn="ctr"/>
                      <a:endParaRPr lang="en-US" sz="1400" b="0" dirty="0">
                        <a:latin typeface="Times New Roman" pitchFamily="18" charset="0"/>
                        <a:cs typeface="Times New Roman" pitchFamily="18" charset="0"/>
                      </a:endParaRP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Exports</a:t>
                      </a: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Imports</a:t>
                      </a: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Exports</a:t>
                      </a: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Imports</a:t>
                      </a: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Exports</a:t>
                      </a: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Imports</a:t>
                      </a: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Exports</a:t>
                      </a: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Imports</a:t>
                      </a: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Exports</a:t>
                      </a: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Imports</a:t>
                      </a:r>
                    </a:p>
                  </a:txBody>
                  <a:tcPr marL="68580" marR="68580" marT="0" marB="0" anchor="ctr"/>
                </a:tc>
                <a:extLst>
                  <a:ext uri="{0D108BD9-81ED-4DB2-BD59-A6C34878D82A}">
                    <a16:rowId xmlns="" xmlns:a16="http://schemas.microsoft.com/office/drawing/2014/main" val="10002"/>
                  </a:ext>
                </a:extLst>
              </a:tr>
              <a:tr h="594682">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2013</a:t>
                      </a: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51.72</a:t>
                      </a:r>
                    </a:p>
                  </a:txBody>
                  <a:tcPr marL="68580" marR="68580" marT="0" marB="0" anchor="ctr"/>
                </a:tc>
                <a:tc>
                  <a:txBody>
                    <a:bodyPr/>
                    <a:lstStyle/>
                    <a:p>
                      <a:pPr marL="0" marR="0" algn="ctr">
                        <a:lnSpc>
                          <a:spcPct val="115000"/>
                        </a:lnSpc>
                        <a:spcBef>
                          <a:spcPts val="0"/>
                        </a:spcBef>
                        <a:spcAft>
                          <a:spcPts val="0"/>
                        </a:spcAft>
                      </a:pPr>
                      <a:r>
                        <a:rPr lang="en-US" sz="1400" b="1" dirty="0">
                          <a:latin typeface="Times New Roman" pitchFamily="18" charset="0"/>
                          <a:cs typeface="Times New Roman" pitchFamily="18" charset="0"/>
                        </a:rPr>
                        <a:t>49.96</a:t>
                      </a:r>
                    </a:p>
                  </a:txBody>
                  <a:tcPr marL="68580" marR="68580" marT="0" marB="0" anchor="ctr"/>
                </a:tc>
                <a:tc>
                  <a:txBody>
                    <a:bodyPr/>
                    <a:lstStyle/>
                    <a:p>
                      <a:pPr marL="0" marR="0" algn="ctr">
                        <a:lnSpc>
                          <a:spcPct val="115000"/>
                        </a:lnSpc>
                        <a:spcBef>
                          <a:spcPts val="0"/>
                        </a:spcBef>
                        <a:spcAft>
                          <a:spcPts val="0"/>
                        </a:spcAft>
                      </a:pPr>
                      <a:r>
                        <a:rPr lang="en-US" sz="1400" b="1" dirty="0">
                          <a:latin typeface="Times New Roman" pitchFamily="18" charset="0"/>
                          <a:cs typeface="Times New Roman" pitchFamily="18" charset="0"/>
                        </a:rPr>
                        <a:t>14.82</a:t>
                      </a: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51.03</a:t>
                      </a: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39.14</a:t>
                      </a: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22.51</a:t>
                      </a: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2.3</a:t>
                      </a:r>
                    </a:p>
                  </a:txBody>
                  <a:tcPr marL="68580" marR="6858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n-US" sz="1400" b="0" dirty="0">
                        <a:latin typeface="Times New Roman" pitchFamily="18" charset="0"/>
                        <a:cs typeface="Times New Roman" pitchFamily="18" charset="0"/>
                      </a:endParaRPr>
                    </a:p>
                    <a:p>
                      <a:pPr marL="0" marR="0" indent="0" algn="ctr" defTabSz="914400" rtl="0" eaLnBrk="1" fontAlgn="auto" latinLnBrk="0" hangingPunct="1">
                        <a:lnSpc>
                          <a:spcPct val="115000"/>
                        </a:lnSpc>
                        <a:spcBef>
                          <a:spcPts val="0"/>
                        </a:spcBef>
                        <a:spcAft>
                          <a:spcPts val="0"/>
                        </a:spcAft>
                        <a:buClrTx/>
                        <a:buSzTx/>
                        <a:buFontTx/>
                        <a:buNone/>
                        <a:tabLst/>
                        <a:defRPr/>
                      </a:pPr>
                      <a:r>
                        <a:rPr lang="en-US" sz="1400" b="0" dirty="0">
                          <a:latin typeface="Times New Roman" pitchFamily="18" charset="0"/>
                          <a:cs typeface="Times New Roman" pitchFamily="18" charset="0"/>
                        </a:rPr>
                        <a:t>9.82</a:t>
                      </a:r>
                    </a:p>
                    <a:p>
                      <a:pPr marL="0" marR="0" algn="ctr">
                        <a:lnSpc>
                          <a:spcPct val="115000"/>
                        </a:lnSpc>
                        <a:spcBef>
                          <a:spcPts val="0"/>
                        </a:spcBef>
                        <a:spcAft>
                          <a:spcPts val="0"/>
                        </a:spcAft>
                      </a:pPr>
                      <a:endParaRPr lang="en-US" sz="1400" b="0" dirty="0">
                        <a:latin typeface="Times New Roman" pitchFamily="18" charset="0"/>
                        <a:cs typeface="Times New Roman" pitchFamily="18" charset="0"/>
                      </a:endParaRP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0.27</a:t>
                      </a: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0.61</a:t>
                      </a:r>
                    </a:p>
                  </a:txBody>
                  <a:tcPr marL="68580" marR="68580" marT="0" marB="0" anchor="ctr"/>
                </a:tc>
                <a:extLst>
                  <a:ext uri="{0D108BD9-81ED-4DB2-BD59-A6C34878D82A}">
                    <a16:rowId xmlns="" xmlns:a16="http://schemas.microsoft.com/office/drawing/2014/main" val="10003"/>
                  </a:ext>
                </a:extLst>
              </a:tr>
              <a:tr h="594682">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2014</a:t>
                      </a: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49.49</a:t>
                      </a: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49.24</a:t>
                      </a: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11.93</a:t>
                      </a: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60.41</a:t>
                      </a: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42.45</a:t>
                      </a: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21.81</a:t>
                      </a: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2.78</a:t>
                      </a: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10.24</a:t>
                      </a: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0.32</a:t>
                      </a: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0.59</a:t>
                      </a:r>
                    </a:p>
                  </a:txBody>
                  <a:tcPr marL="68580" marR="68580" marT="0" marB="0" anchor="ctr"/>
                </a:tc>
                <a:extLst>
                  <a:ext uri="{0D108BD9-81ED-4DB2-BD59-A6C34878D82A}">
                    <a16:rowId xmlns="" xmlns:a16="http://schemas.microsoft.com/office/drawing/2014/main" val="10004"/>
                  </a:ext>
                </a:extLst>
              </a:tr>
              <a:tr h="594682">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2015</a:t>
                      </a: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44.57</a:t>
                      </a: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43.93</a:t>
                      </a: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9.01</a:t>
                      </a: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61.71</a:t>
                      </a: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40.34</a:t>
                      </a: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21.78</a:t>
                      </a: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3.26</a:t>
                      </a: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8.9</a:t>
                      </a: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0.31</a:t>
                      </a: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0.54</a:t>
                      </a:r>
                    </a:p>
                  </a:txBody>
                  <a:tcPr marL="68580" marR="68580" marT="0" marB="0" anchor="ctr"/>
                </a:tc>
                <a:extLst>
                  <a:ext uri="{0D108BD9-81ED-4DB2-BD59-A6C34878D82A}">
                    <a16:rowId xmlns="" xmlns:a16="http://schemas.microsoft.com/office/drawing/2014/main" val="10005"/>
                  </a:ext>
                </a:extLst>
              </a:tr>
              <a:tr h="594682">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2016</a:t>
                      </a: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47.29</a:t>
                      </a: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42.38</a:t>
                      </a: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10.17</a:t>
                      </a: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61.28</a:t>
                      </a: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42.21</a:t>
                      </a: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22.31</a:t>
                      </a: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2.95</a:t>
                      </a: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11.14</a:t>
                      </a: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0.31</a:t>
                      </a: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0.50</a:t>
                      </a:r>
                    </a:p>
                  </a:txBody>
                  <a:tcPr marL="68580" marR="68580" marT="0" marB="0" anchor="ctr"/>
                </a:tc>
                <a:extLst>
                  <a:ext uri="{0D108BD9-81ED-4DB2-BD59-A6C34878D82A}">
                    <a16:rowId xmlns="" xmlns:a16="http://schemas.microsoft.com/office/drawing/2014/main" val="10006"/>
                  </a:ext>
                </a:extLst>
              </a:tr>
              <a:tr h="594682">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2017</a:t>
                      </a:r>
                    </a:p>
                  </a:txBody>
                  <a:tcPr marL="68580" marR="68580" marT="0" marB="0" anchor="ctr"/>
                </a:tc>
                <a:tc>
                  <a:txBody>
                    <a:bodyPr/>
                    <a:lstStyle/>
                    <a:p>
                      <a:pPr marL="0" marR="0" algn="ctr">
                        <a:lnSpc>
                          <a:spcPct val="115000"/>
                        </a:lnSpc>
                        <a:spcBef>
                          <a:spcPts val="0"/>
                        </a:spcBef>
                        <a:spcAft>
                          <a:spcPts val="0"/>
                        </a:spcAft>
                      </a:pPr>
                      <a:r>
                        <a:rPr lang="en-US" sz="1400" b="1" dirty="0">
                          <a:latin typeface="Times New Roman" pitchFamily="18" charset="0"/>
                          <a:cs typeface="Times New Roman" pitchFamily="18" charset="0"/>
                        </a:rPr>
                        <a:t>53.60</a:t>
                      </a: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47.87</a:t>
                      </a: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13.34</a:t>
                      </a:r>
                    </a:p>
                  </a:txBody>
                  <a:tcPr marL="68580" marR="68580" marT="0" marB="0" anchor="ctr"/>
                </a:tc>
                <a:tc>
                  <a:txBody>
                    <a:bodyPr/>
                    <a:lstStyle/>
                    <a:p>
                      <a:pPr marL="0" marR="0" algn="ctr">
                        <a:lnSpc>
                          <a:spcPct val="115000"/>
                        </a:lnSpc>
                        <a:spcBef>
                          <a:spcPts val="0"/>
                        </a:spcBef>
                        <a:spcAft>
                          <a:spcPts val="0"/>
                        </a:spcAft>
                      </a:pPr>
                      <a:r>
                        <a:rPr lang="en-US" sz="1400" b="1" dirty="0">
                          <a:latin typeface="Times New Roman" pitchFamily="18" charset="0"/>
                          <a:cs typeface="Times New Roman" pitchFamily="18" charset="0"/>
                        </a:rPr>
                        <a:t>76.27</a:t>
                      </a:r>
                    </a:p>
                  </a:txBody>
                  <a:tcPr marL="68580" marR="68580" marT="0" marB="0" anchor="ctr"/>
                </a:tc>
                <a:tc>
                  <a:txBody>
                    <a:bodyPr/>
                    <a:lstStyle/>
                    <a:p>
                      <a:pPr marL="0" marR="0" algn="ctr">
                        <a:lnSpc>
                          <a:spcPct val="115000"/>
                        </a:lnSpc>
                        <a:spcBef>
                          <a:spcPts val="0"/>
                        </a:spcBef>
                        <a:spcAft>
                          <a:spcPts val="0"/>
                        </a:spcAft>
                      </a:pPr>
                      <a:r>
                        <a:rPr lang="en-US" sz="1400" b="1" dirty="0">
                          <a:latin typeface="Times New Roman" pitchFamily="18" charset="0"/>
                          <a:cs typeface="Times New Roman" pitchFamily="18" charset="0"/>
                        </a:rPr>
                        <a:t>47.88</a:t>
                      </a:r>
                    </a:p>
                  </a:txBody>
                  <a:tcPr marL="68580" marR="68580" marT="0" marB="0" anchor="ctr"/>
                </a:tc>
                <a:tc>
                  <a:txBody>
                    <a:bodyPr/>
                    <a:lstStyle/>
                    <a:p>
                      <a:pPr marL="0" marR="0" algn="ctr">
                        <a:lnSpc>
                          <a:spcPct val="115000"/>
                        </a:lnSpc>
                        <a:spcBef>
                          <a:spcPts val="0"/>
                        </a:spcBef>
                        <a:spcAft>
                          <a:spcPts val="0"/>
                        </a:spcAft>
                      </a:pPr>
                      <a:r>
                        <a:rPr lang="en-US" sz="1400" b="1" dirty="0">
                          <a:latin typeface="Times New Roman" pitchFamily="18" charset="0"/>
                          <a:cs typeface="Times New Roman" pitchFamily="18" charset="0"/>
                        </a:rPr>
                        <a:t>26.61</a:t>
                      </a:r>
                    </a:p>
                  </a:txBody>
                  <a:tcPr marL="68580" marR="68580" marT="0" marB="0" anchor="ctr"/>
                </a:tc>
                <a:tc>
                  <a:txBody>
                    <a:bodyPr/>
                    <a:lstStyle/>
                    <a:p>
                      <a:pPr marL="0" marR="0" algn="ctr">
                        <a:lnSpc>
                          <a:spcPct val="115000"/>
                        </a:lnSpc>
                        <a:spcBef>
                          <a:spcPts val="0"/>
                        </a:spcBef>
                        <a:spcAft>
                          <a:spcPts val="0"/>
                        </a:spcAft>
                      </a:pPr>
                      <a:r>
                        <a:rPr lang="en-US" sz="1400" b="1" dirty="0">
                          <a:latin typeface="Times New Roman" pitchFamily="18" charset="0"/>
                          <a:cs typeface="Times New Roman" pitchFamily="18" charset="0"/>
                        </a:rPr>
                        <a:t>4.01</a:t>
                      </a:r>
                    </a:p>
                  </a:txBody>
                  <a:tcPr marL="68580" marR="68580" marT="0" marB="0" anchor="ctr"/>
                </a:tc>
                <a:tc>
                  <a:txBody>
                    <a:bodyPr/>
                    <a:lstStyle/>
                    <a:p>
                      <a:pPr marL="0" marR="0" algn="ctr">
                        <a:lnSpc>
                          <a:spcPct val="115000"/>
                        </a:lnSpc>
                        <a:spcBef>
                          <a:spcPts val="0"/>
                        </a:spcBef>
                        <a:spcAft>
                          <a:spcPts val="0"/>
                        </a:spcAft>
                      </a:pPr>
                      <a:r>
                        <a:rPr lang="en-US" sz="1400" b="1" dirty="0">
                          <a:latin typeface="Times New Roman" pitchFamily="18" charset="0"/>
                          <a:cs typeface="Times New Roman" pitchFamily="18" charset="0"/>
                        </a:rPr>
                        <a:t>13.99</a:t>
                      </a:r>
                    </a:p>
                  </a:txBody>
                  <a:tcPr marL="68580" marR="68580" marT="0" marB="0" anchor="ctr"/>
                </a:tc>
                <a:tc>
                  <a:txBody>
                    <a:bodyPr/>
                    <a:lstStyle/>
                    <a:p>
                      <a:pPr marL="0" marR="0" algn="ctr">
                        <a:lnSpc>
                          <a:spcPct val="115000"/>
                        </a:lnSpc>
                        <a:spcBef>
                          <a:spcPts val="0"/>
                        </a:spcBef>
                        <a:spcAft>
                          <a:spcPts val="0"/>
                        </a:spcAft>
                      </a:pPr>
                      <a:r>
                        <a:rPr lang="en-US" sz="1400" b="1" dirty="0">
                          <a:latin typeface="Times New Roman" pitchFamily="18" charset="0"/>
                          <a:cs typeface="Times New Roman" pitchFamily="18" charset="0"/>
                        </a:rPr>
                        <a:t>0.35</a:t>
                      </a:r>
                    </a:p>
                  </a:txBody>
                  <a:tcPr marL="68580" marR="68580" marT="0" marB="0" anchor="ctr"/>
                </a:tc>
                <a:tc>
                  <a:txBody>
                    <a:bodyPr/>
                    <a:lstStyle/>
                    <a:p>
                      <a:pPr marL="0" marR="0" algn="ctr">
                        <a:lnSpc>
                          <a:spcPct val="115000"/>
                        </a:lnSpc>
                        <a:spcBef>
                          <a:spcPts val="0"/>
                        </a:spcBef>
                        <a:spcAft>
                          <a:spcPts val="0"/>
                        </a:spcAft>
                      </a:pPr>
                      <a:r>
                        <a:rPr lang="en-US" sz="1400" b="1" dirty="0">
                          <a:latin typeface="Times New Roman" pitchFamily="18" charset="0"/>
                          <a:cs typeface="Times New Roman" pitchFamily="18" charset="0"/>
                        </a:rPr>
                        <a:t>0.64</a:t>
                      </a:r>
                    </a:p>
                  </a:txBody>
                  <a:tcPr marL="68580" marR="68580" marT="0" marB="0" anchor="ctr"/>
                </a:tc>
                <a:extLst>
                  <a:ext uri="{0D108BD9-81ED-4DB2-BD59-A6C34878D82A}">
                    <a16:rowId xmlns="" xmlns:a16="http://schemas.microsoft.com/office/drawing/2014/main" val="10007"/>
                  </a:ext>
                </a:extLst>
              </a:tr>
              <a:tr h="228605">
                <a:tc gridSpan="7">
                  <a:txBody>
                    <a:bodyPr/>
                    <a:lstStyle/>
                    <a:p>
                      <a:pPr marL="0" marR="0" algn="l">
                        <a:lnSpc>
                          <a:spcPct val="115000"/>
                        </a:lnSpc>
                        <a:spcBef>
                          <a:spcPts val="0"/>
                        </a:spcBef>
                        <a:spcAft>
                          <a:spcPts val="0"/>
                        </a:spcAft>
                      </a:pPr>
                      <a:r>
                        <a:rPr lang="en-US" sz="1100" b="1" i="1" dirty="0">
                          <a:latin typeface="Times New Roman" pitchFamily="18" charset="0"/>
                          <a:cs typeface="Times New Roman" pitchFamily="18" charset="0"/>
                        </a:rPr>
                        <a:t>Source: Directorate General</a:t>
                      </a:r>
                      <a:r>
                        <a:rPr lang="en-US" sz="1100" b="1" i="1" baseline="0" dirty="0">
                          <a:latin typeface="Times New Roman" pitchFamily="18" charset="0"/>
                          <a:cs typeface="Times New Roman" pitchFamily="18" charset="0"/>
                        </a:rPr>
                        <a:t> of Foreign Trade (DGFT)</a:t>
                      </a:r>
                      <a:endParaRPr lang="en-US" sz="1100" b="1" i="1" dirty="0">
                        <a:latin typeface="Times New Roman" pitchFamily="18" charset="0"/>
                        <a:cs typeface="Times New Roman" pitchFamily="18" charset="0"/>
                      </a:endParaRPr>
                    </a:p>
                  </a:txBody>
                  <a:tcPr marL="68580" marR="68580" marT="0" marB="0"/>
                </a:tc>
                <a:tc hMerge="1">
                  <a:txBody>
                    <a:bodyPr/>
                    <a:lstStyle/>
                    <a:p>
                      <a:pPr marL="0" marR="0" algn="ctr">
                        <a:lnSpc>
                          <a:spcPct val="115000"/>
                        </a:lnSpc>
                        <a:spcBef>
                          <a:spcPts val="0"/>
                        </a:spcBef>
                        <a:spcAft>
                          <a:spcPts val="0"/>
                        </a:spcAft>
                      </a:pPr>
                      <a:endParaRPr lang="en-US" sz="1400">
                        <a:latin typeface="Times New Roman" pitchFamily="18" charset="0"/>
                        <a:cs typeface="Times New Roman" pitchFamily="18" charset="0"/>
                      </a:endParaRPr>
                    </a:p>
                  </a:txBody>
                  <a:tcPr marL="68580" marR="68580" marT="0" marB="0"/>
                </a:tc>
                <a:tc hMerge="1">
                  <a:txBody>
                    <a:bodyPr/>
                    <a:lstStyle/>
                    <a:p>
                      <a:pPr marL="0" marR="0" algn="ctr">
                        <a:lnSpc>
                          <a:spcPct val="115000"/>
                        </a:lnSpc>
                        <a:spcBef>
                          <a:spcPts val="0"/>
                        </a:spcBef>
                        <a:spcAft>
                          <a:spcPts val="0"/>
                        </a:spcAft>
                      </a:pPr>
                      <a:endParaRPr lang="en-US" sz="1400" dirty="0">
                        <a:latin typeface="Times New Roman" pitchFamily="18" charset="0"/>
                        <a:cs typeface="Times New Roman" pitchFamily="18" charset="0"/>
                      </a:endParaRPr>
                    </a:p>
                  </a:txBody>
                  <a:tcPr marL="68580" marR="68580" marT="0" marB="0"/>
                </a:tc>
                <a:tc hMerge="1">
                  <a:txBody>
                    <a:bodyPr/>
                    <a:lstStyle/>
                    <a:p>
                      <a:pPr marL="0" marR="0" algn="ctr">
                        <a:lnSpc>
                          <a:spcPct val="115000"/>
                        </a:lnSpc>
                        <a:spcBef>
                          <a:spcPts val="0"/>
                        </a:spcBef>
                        <a:spcAft>
                          <a:spcPts val="0"/>
                        </a:spcAft>
                      </a:pPr>
                      <a:endParaRPr lang="en-US" sz="1400">
                        <a:latin typeface="Times New Roman" pitchFamily="18" charset="0"/>
                        <a:cs typeface="Times New Roman" pitchFamily="18" charset="0"/>
                      </a:endParaRPr>
                    </a:p>
                  </a:txBody>
                  <a:tcPr marL="68580" marR="68580" marT="0" marB="0"/>
                </a:tc>
                <a:tc hMerge="1">
                  <a:txBody>
                    <a:bodyPr/>
                    <a:lstStyle/>
                    <a:p>
                      <a:pPr marL="0" marR="0" algn="ctr">
                        <a:lnSpc>
                          <a:spcPct val="115000"/>
                        </a:lnSpc>
                        <a:spcBef>
                          <a:spcPts val="0"/>
                        </a:spcBef>
                        <a:spcAft>
                          <a:spcPts val="0"/>
                        </a:spcAft>
                      </a:pPr>
                      <a:endParaRPr lang="en-US" sz="1400">
                        <a:latin typeface="Times New Roman" pitchFamily="18" charset="0"/>
                        <a:cs typeface="Times New Roman" pitchFamily="18" charset="0"/>
                      </a:endParaRPr>
                    </a:p>
                  </a:txBody>
                  <a:tcPr marL="68580" marR="68580" marT="0" marB="0"/>
                </a:tc>
                <a:tc hMerge="1">
                  <a:txBody>
                    <a:bodyPr/>
                    <a:lstStyle/>
                    <a:p>
                      <a:pPr marL="0" marR="0" algn="ctr">
                        <a:lnSpc>
                          <a:spcPct val="115000"/>
                        </a:lnSpc>
                        <a:spcBef>
                          <a:spcPts val="0"/>
                        </a:spcBef>
                        <a:spcAft>
                          <a:spcPts val="0"/>
                        </a:spcAft>
                      </a:pPr>
                      <a:endParaRPr lang="en-US" sz="1400">
                        <a:latin typeface="Times New Roman" pitchFamily="18" charset="0"/>
                        <a:cs typeface="Times New Roman" pitchFamily="18" charset="0"/>
                      </a:endParaRPr>
                    </a:p>
                  </a:txBody>
                  <a:tcPr marL="68580" marR="68580" marT="0" marB="0"/>
                </a:tc>
                <a:tc hMerge="1">
                  <a:txBody>
                    <a:bodyPr/>
                    <a:lstStyle/>
                    <a:p>
                      <a:pPr marL="0" marR="0" algn="ctr">
                        <a:lnSpc>
                          <a:spcPct val="115000"/>
                        </a:lnSpc>
                        <a:spcBef>
                          <a:spcPts val="0"/>
                        </a:spcBef>
                        <a:spcAft>
                          <a:spcPts val="0"/>
                        </a:spcAft>
                      </a:pPr>
                      <a:endParaRPr lang="en-US" sz="1400" dirty="0">
                        <a:latin typeface="Times New Roman" pitchFamily="18" charset="0"/>
                        <a:cs typeface="Times New Roman" pitchFamily="18" charset="0"/>
                      </a:endParaRPr>
                    </a:p>
                  </a:txBody>
                  <a:tcPr marL="68580" marR="68580" marT="0" marB="0"/>
                </a:tc>
                <a:tc>
                  <a:txBody>
                    <a:bodyPr/>
                    <a:lstStyle/>
                    <a:p>
                      <a:pPr marL="0" marR="0" algn="l">
                        <a:lnSpc>
                          <a:spcPct val="115000"/>
                        </a:lnSpc>
                        <a:spcBef>
                          <a:spcPts val="0"/>
                        </a:spcBef>
                        <a:spcAft>
                          <a:spcPts val="0"/>
                        </a:spcAft>
                      </a:pPr>
                      <a:endParaRPr lang="en-US" sz="1100" b="1" i="1" dirty="0">
                        <a:latin typeface="Times New Roman" pitchFamily="18" charset="0"/>
                        <a:cs typeface="Times New Roman" pitchFamily="18" charset="0"/>
                      </a:endParaRPr>
                    </a:p>
                  </a:txBody>
                  <a:tcPr marL="68580" marR="68580" marT="0" marB="0"/>
                </a:tc>
                <a:tc>
                  <a:txBody>
                    <a:bodyPr/>
                    <a:lstStyle/>
                    <a:p>
                      <a:pPr marL="0" marR="0" algn="l">
                        <a:lnSpc>
                          <a:spcPct val="115000"/>
                        </a:lnSpc>
                        <a:spcBef>
                          <a:spcPts val="0"/>
                        </a:spcBef>
                        <a:spcAft>
                          <a:spcPts val="0"/>
                        </a:spcAft>
                      </a:pPr>
                      <a:endParaRPr lang="en-US" sz="1100" b="1" i="1" dirty="0">
                        <a:latin typeface="Times New Roman" pitchFamily="18" charset="0"/>
                        <a:cs typeface="Times New Roman" pitchFamily="18" charset="0"/>
                      </a:endParaRPr>
                    </a:p>
                  </a:txBody>
                  <a:tcPr marL="68580" marR="68580" marT="0" marB="0"/>
                </a:tc>
                <a:tc>
                  <a:txBody>
                    <a:bodyPr/>
                    <a:lstStyle/>
                    <a:p>
                      <a:pPr marL="0" marR="0" algn="l">
                        <a:lnSpc>
                          <a:spcPct val="115000"/>
                        </a:lnSpc>
                        <a:spcBef>
                          <a:spcPts val="0"/>
                        </a:spcBef>
                        <a:spcAft>
                          <a:spcPts val="0"/>
                        </a:spcAft>
                      </a:pPr>
                      <a:endParaRPr lang="en-US" sz="1100" b="1" i="1" dirty="0">
                        <a:latin typeface="Times New Roman" pitchFamily="18" charset="0"/>
                        <a:cs typeface="Times New Roman" pitchFamily="18" charset="0"/>
                      </a:endParaRPr>
                    </a:p>
                  </a:txBody>
                  <a:tcPr marL="68580" marR="68580" marT="0" marB="0"/>
                </a:tc>
                <a:tc>
                  <a:txBody>
                    <a:bodyPr/>
                    <a:lstStyle/>
                    <a:p>
                      <a:pPr marL="0" marR="0" algn="l">
                        <a:lnSpc>
                          <a:spcPct val="115000"/>
                        </a:lnSpc>
                        <a:spcBef>
                          <a:spcPts val="0"/>
                        </a:spcBef>
                        <a:spcAft>
                          <a:spcPts val="0"/>
                        </a:spcAft>
                      </a:pPr>
                      <a:endParaRPr lang="en-US" sz="1100" b="1" i="1" dirty="0">
                        <a:latin typeface="Times New Roman" pitchFamily="18" charset="0"/>
                        <a:cs typeface="Times New Roman" pitchFamily="18" charset="0"/>
                      </a:endParaRPr>
                    </a:p>
                  </a:txBody>
                  <a:tcPr marL="68580" marR="68580" marT="0" marB="0"/>
                </a:tc>
                <a:extLst>
                  <a:ext uri="{0D108BD9-81ED-4DB2-BD59-A6C34878D82A}">
                    <a16:rowId xmlns="" xmlns:a16="http://schemas.microsoft.com/office/drawing/2014/main" val="10008"/>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latin typeface="Times New Roman" pitchFamily="18" charset="0"/>
                <a:cs typeface="Times New Roman" pitchFamily="18" charset="0"/>
              </a:rPr>
              <a:t>Bilateral Trade (Services) between India and other Countries</a:t>
            </a:r>
          </a:p>
        </p:txBody>
      </p:sp>
      <p:graphicFrame>
        <p:nvGraphicFramePr>
          <p:cNvPr id="4" name="Content Placeholder 3"/>
          <p:cNvGraphicFramePr>
            <a:graphicFrameLocks noGrp="1"/>
          </p:cNvGraphicFramePr>
          <p:nvPr>
            <p:ph idx="1"/>
          </p:nvPr>
        </p:nvGraphicFramePr>
        <p:xfrm>
          <a:off x="304801" y="1828800"/>
          <a:ext cx="8534405" cy="4683514"/>
        </p:xfrm>
        <a:graphic>
          <a:graphicData uri="http://schemas.openxmlformats.org/drawingml/2006/table">
            <a:tbl>
              <a:tblPr>
                <a:tableStyleId>{5C22544A-7EE6-4342-B048-85BDC9FD1C3A}</a:tableStyleId>
              </a:tblPr>
              <a:tblGrid>
                <a:gridCol w="775855">
                  <a:extLst>
                    <a:ext uri="{9D8B030D-6E8A-4147-A177-3AD203B41FA5}">
                      <a16:colId xmlns="" xmlns:a16="http://schemas.microsoft.com/office/drawing/2014/main" val="20000"/>
                    </a:ext>
                  </a:extLst>
                </a:gridCol>
                <a:gridCol w="775855">
                  <a:extLst>
                    <a:ext uri="{9D8B030D-6E8A-4147-A177-3AD203B41FA5}">
                      <a16:colId xmlns="" xmlns:a16="http://schemas.microsoft.com/office/drawing/2014/main" val="20001"/>
                    </a:ext>
                  </a:extLst>
                </a:gridCol>
                <a:gridCol w="775855">
                  <a:extLst>
                    <a:ext uri="{9D8B030D-6E8A-4147-A177-3AD203B41FA5}">
                      <a16:colId xmlns="" xmlns:a16="http://schemas.microsoft.com/office/drawing/2014/main" val="20002"/>
                    </a:ext>
                  </a:extLst>
                </a:gridCol>
                <a:gridCol w="775855">
                  <a:extLst>
                    <a:ext uri="{9D8B030D-6E8A-4147-A177-3AD203B41FA5}">
                      <a16:colId xmlns="" xmlns:a16="http://schemas.microsoft.com/office/drawing/2014/main" val="20003"/>
                    </a:ext>
                  </a:extLst>
                </a:gridCol>
                <a:gridCol w="775855">
                  <a:extLst>
                    <a:ext uri="{9D8B030D-6E8A-4147-A177-3AD203B41FA5}">
                      <a16:colId xmlns="" xmlns:a16="http://schemas.microsoft.com/office/drawing/2014/main" val="20004"/>
                    </a:ext>
                  </a:extLst>
                </a:gridCol>
                <a:gridCol w="775855">
                  <a:extLst>
                    <a:ext uri="{9D8B030D-6E8A-4147-A177-3AD203B41FA5}">
                      <a16:colId xmlns="" xmlns:a16="http://schemas.microsoft.com/office/drawing/2014/main" val="20005"/>
                    </a:ext>
                  </a:extLst>
                </a:gridCol>
                <a:gridCol w="775855">
                  <a:extLst>
                    <a:ext uri="{9D8B030D-6E8A-4147-A177-3AD203B41FA5}">
                      <a16:colId xmlns="" xmlns:a16="http://schemas.microsoft.com/office/drawing/2014/main" val="20006"/>
                    </a:ext>
                  </a:extLst>
                </a:gridCol>
                <a:gridCol w="775855">
                  <a:extLst>
                    <a:ext uri="{9D8B030D-6E8A-4147-A177-3AD203B41FA5}">
                      <a16:colId xmlns="" xmlns:a16="http://schemas.microsoft.com/office/drawing/2014/main" val="20007"/>
                    </a:ext>
                  </a:extLst>
                </a:gridCol>
                <a:gridCol w="775855">
                  <a:extLst>
                    <a:ext uri="{9D8B030D-6E8A-4147-A177-3AD203B41FA5}">
                      <a16:colId xmlns="" xmlns:a16="http://schemas.microsoft.com/office/drawing/2014/main" val="20008"/>
                    </a:ext>
                  </a:extLst>
                </a:gridCol>
                <a:gridCol w="775855">
                  <a:extLst>
                    <a:ext uri="{9D8B030D-6E8A-4147-A177-3AD203B41FA5}">
                      <a16:colId xmlns="" xmlns:a16="http://schemas.microsoft.com/office/drawing/2014/main" val="20009"/>
                    </a:ext>
                  </a:extLst>
                </a:gridCol>
                <a:gridCol w="775855">
                  <a:extLst>
                    <a:ext uri="{9D8B030D-6E8A-4147-A177-3AD203B41FA5}">
                      <a16:colId xmlns="" xmlns:a16="http://schemas.microsoft.com/office/drawing/2014/main" val="20010"/>
                    </a:ext>
                  </a:extLst>
                </a:gridCol>
              </a:tblGrid>
              <a:tr h="152400">
                <a:tc gridSpan="11">
                  <a:txBody>
                    <a:bodyPr/>
                    <a:lstStyle/>
                    <a:p>
                      <a:pPr marL="0" marR="0" algn="r">
                        <a:lnSpc>
                          <a:spcPct val="115000"/>
                        </a:lnSpc>
                        <a:spcBef>
                          <a:spcPts val="0"/>
                        </a:spcBef>
                        <a:spcAft>
                          <a:spcPts val="0"/>
                        </a:spcAft>
                      </a:pPr>
                      <a:r>
                        <a:rPr lang="en-US" sz="1400" b="1" dirty="0">
                          <a:latin typeface="Times New Roman" pitchFamily="18" charset="0"/>
                          <a:cs typeface="Times New Roman" pitchFamily="18" charset="0"/>
                        </a:rPr>
                        <a:t>(Figures in USD billion)</a:t>
                      </a:r>
                    </a:p>
                  </a:txBody>
                  <a:tcPr marL="68580" marR="68580" marT="0" marB="0" anchor="ctr">
                    <a:solidFill>
                      <a:schemeClr val="bg1"/>
                    </a:solidFill>
                  </a:tcPr>
                </a:tc>
                <a:tc hMerge="1">
                  <a:txBody>
                    <a:bodyPr/>
                    <a:lstStyle/>
                    <a:p>
                      <a:pPr marL="0" marR="0" algn="ctr">
                        <a:lnSpc>
                          <a:spcPct val="115000"/>
                        </a:lnSpc>
                        <a:spcBef>
                          <a:spcPts val="0"/>
                        </a:spcBef>
                        <a:spcAft>
                          <a:spcPts val="0"/>
                        </a:spcAft>
                      </a:pPr>
                      <a:endParaRPr lang="en-US" sz="1400" b="1" dirty="0">
                        <a:latin typeface="Times New Roman" pitchFamily="18" charset="0"/>
                        <a:cs typeface="Times New Roman" pitchFamily="18" charset="0"/>
                      </a:endParaRPr>
                    </a:p>
                  </a:txBody>
                  <a:tcPr marL="68580" marR="68580" marT="0" marB="0" anchor="ctr"/>
                </a:tc>
                <a:tc hMerge="1">
                  <a:txBody>
                    <a:bodyPr/>
                    <a:lstStyle/>
                    <a:p>
                      <a:endParaRPr lang="en-US"/>
                    </a:p>
                  </a:txBody>
                  <a:tcPr/>
                </a:tc>
                <a:tc hMerge="1">
                  <a:txBody>
                    <a:bodyPr/>
                    <a:lstStyle/>
                    <a:p>
                      <a:pPr marL="0" marR="0" algn="ctr">
                        <a:lnSpc>
                          <a:spcPct val="115000"/>
                        </a:lnSpc>
                        <a:spcBef>
                          <a:spcPts val="0"/>
                        </a:spcBef>
                        <a:spcAft>
                          <a:spcPts val="0"/>
                        </a:spcAft>
                      </a:pPr>
                      <a:endParaRPr lang="en-US" sz="1400" b="1" dirty="0">
                        <a:latin typeface="Times New Roman" pitchFamily="18" charset="0"/>
                        <a:cs typeface="Times New Roman" pitchFamily="18" charset="0"/>
                      </a:endParaRPr>
                    </a:p>
                  </a:txBody>
                  <a:tcPr marL="68580" marR="68580" marT="0" marB="0" anchor="ctr"/>
                </a:tc>
                <a:tc hMerge="1">
                  <a:txBody>
                    <a:bodyPr/>
                    <a:lstStyle/>
                    <a:p>
                      <a:endParaRPr lang="en-US"/>
                    </a:p>
                  </a:txBody>
                  <a:tcPr/>
                </a:tc>
                <a:tc hMerge="1">
                  <a:txBody>
                    <a:bodyPr/>
                    <a:lstStyle/>
                    <a:p>
                      <a:pPr marL="0" marR="0" algn="ctr">
                        <a:lnSpc>
                          <a:spcPct val="115000"/>
                        </a:lnSpc>
                        <a:spcBef>
                          <a:spcPts val="0"/>
                        </a:spcBef>
                        <a:spcAft>
                          <a:spcPts val="0"/>
                        </a:spcAft>
                      </a:pPr>
                      <a:endParaRPr lang="en-US" sz="1400" b="1" dirty="0">
                        <a:latin typeface="Times New Roman" pitchFamily="18" charset="0"/>
                        <a:cs typeface="Times New Roman" pitchFamily="18" charset="0"/>
                      </a:endParaRPr>
                    </a:p>
                  </a:txBody>
                  <a:tcPr marL="68580" marR="68580" marT="0" marB="0" anchor="ctr"/>
                </a:tc>
                <a:tc hMerge="1">
                  <a:txBody>
                    <a:bodyPr/>
                    <a:lstStyle/>
                    <a:p>
                      <a:endParaRPr lang="en-US"/>
                    </a:p>
                  </a:txBody>
                  <a:tcPr/>
                </a:tc>
                <a:tc hMerge="1">
                  <a:txBody>
                    <a:bodyPr/>
                    <a:lstStyle/>
                    <a:p>
                      <a:pPr marL="0" marR="0" algn="r">
                        <a:lnSpc>
                          <a:spcPct val="115000"/>
                        </a:lnSpc>
                        <a:spcBef>
                          <a:spcPts val="0"/>
                        </a:spcBef>
                        <a:spcAft>
                          <a:spcPts val="0"/>
                        </a:spcAft>
                      </a:pPr>
                      <a:endParaRPr lang="en-US" sz="1400" b="1" dirty="0">
                        <a:latin typeface="Times New Roman" pitchFamily="18" charset="0"/>
                        <a:cs typeface="Times New Roman" pitchFamily="18" charset="0"/>
                      </a:endParaRPr>
                    </a:p>
                  </a:txBody>
                  <a:tcPr marL="68580" marR="68580" marT="0" marB="0" anchor="ctr">
                    <a:solidFill>
                      <a:schemeClr val="bg1"/>
                    </a:solidFill>
                  </a:tcPr>
                </a:tc>
                <a:tc hMerge="1">
                  <a:txBody>
                    <a:bodyPr/>
                    <a:lstStyle/>
                    <a:p>
                      <a:pPr marL="0" marR="0" algn="r">
                        <a:lnSpc>
                          <a:spcPct val="115000"/>
                        </a:lnSpc>
                        <a:spcBef>
                          <a:spcPts val="0"/>
                        </a:spcBef>
                        <a:spcAft>
                          <a:spcPts val="0"/>
                        </a:spcAft>
                      </a:pPr>
                      <a:endParaRPr lang="en-US" sz="1400" b="1" dirty="0">
                        <a:latin typeface="Times New Roman" pitchFamily="18" charset="0"/>
                        <a:cs typeface="Times New Roman" pitchFamily="18" charset="0"/>
                      </a:endParaRPr>
                    </a:p>
                  </a:txBody>
                  <a:tcPr marL="68580" marR="68580" marT="0" marB="0" anchor="ctr">
                    <a:solidFill>
                      <a:schemeClr val="bg1"/>
                    </a:solidFill>
                  </a:tcPr>
                </a:tc>
                <a:tc hMerge="1">
                  <a:txBody>
                    <a:bodyPr/>
                    <a:lstStyle/>
                    <a:p>
                      <a:pPr marL="0" marR="0" algn="r">
                        <a:lnSpc>
                          <a:spcPct val="115000"/>
                        </a:lnSpc>
                        <a:spcBef>
                          <a:spcPts val="0"/>
                        </a:spcBef>
                        <a:spcAft>
                          <a:spcPts val="0"/>
                        </a:spcAft>
                      </a:pPr>
                      <a:endParaRPr lang="en-US" sz="1400" b="1" dirty="0">
                        <a:latin typeface="Times New Roman" pitchFamily="18" charset="0"/>
                        <a:cs typeface="Times New Roman" pitchFamily="18" charset="0"/>
                      </a:endParaRPr>
                    </a:p>
                  </a:txBody>
                  <a:tcPr marL="68580" marR="68580" marT="0" marB="0" anchor="ctr">
                    <a:solidFill>
                      <a:schemeClr val="bg1"/>
                    </a:solidFill>
                  </a:tcPr>
                </a:tc>
                <a:tc hMerge="1">
                  <a:txBody>
                    <a:bodyPr/>
                    <a:lstStyle/>
                    <a:p>
                      <a:pPr marL="0" marR="0" algn="r">
                        <a:lnSpc>
                          <a:spcPct val="115000"/>
                        </a:lnSpc>
                        <a:spcBef>
                          <a:spcPts val="0"/>
                        </a:spcBef>
                        <a:spcAft>
                          <a:spcPts val="0"/>
                        </a:spcAft>
                      </a:pPr>
                      <a:endParaRPr lang="en-US" sz="1400" b="1" dirty="0">
                        <a:latin typeface="Times New Roman" pitchFamily="18" charset="0"/>
                        <a:cs typeface="Times New Roman" pitchFamily="18" charset="0"/>
                      </a:endParaRPr>
                    </a:p>
                  </a:txBody>
                  <a:tcPr marL="68580" marR="68580" marT="0" marB="0" anchor="ctr">
                    <a:solidFill>
                      <a:schemeClr val="bg1"/>
                    </a:solidFill>
                  </a:tcPr>
                </a:tc>
                <a:extLst>
                  <a:ext uri="{0D108BD9-81ED-4DB2-BD59-A6C34878D82A}">
                    <a16:rowId xmlns="" xmlns:a16="http://schemas.microsoft.com/office/drawing/2014/main" val="10000"/>
                  </a:ext>
                </a:extLst>
              </a:tr>
              <a:tr h="684532">
                <a:tc>
                  <a:txBody>
                    <a:bodyPr/>
                    <a:lstStyle/>
                    <a:p>
                      <a:pPr marL="0" marR="0" algn="ctr">
                        <a:lnSpc>
                          <a:spcPct val="115000"/>
                        </a:lnSpc>
                        <a:spcBef>
                          <a:spcPts val="0"/>
                        </a:spcBef>
                        <a:spcAft>
                          <a:spcPts val="0"/>
                        </a:spcAft>
                      </a:pPr>
                      <a:r>
                        <a:rPr lang="en-US" sz="1400" b="1" i="1" dirty="0">
                          <a:latin typeface="Times New Roman" pitchFamily="18" charset="0"/>
                          <a:cs typeface="Times New Roman" pitchFamily="18" charset="0"/>
                        </a:rPr>
                        <a:t>Year</a:t>
                      </a:r>
                    </a:p>
                  </a:txBody>
                  <a:tcPr marL="68580" marR="68580" marT="0" marB="0" anchor="ctr"/>
                </a:tc>
                <a:tc gridSpan="2">
                  <a:txBody>
                    <a:bodyPr/>
                    <a:lstStyle/>
                    <a:p>
                      <a:pPr marL="0" marR="0" algn="ctr">
                        <a:lnSpc>
                          <a:spcPct val="115000"/>
                        </a:lnSpc>
                        <a:spcBef>
                          <a:spcPts val="0"/>
                        </a:spcBef>
                        <a:spcAft>
                          <a:spcPts val="0"/>
                        </a:spcAft>
                      </a:pPr>
                      <a:r>
                        <a:rPr lang="en-US" sz="1400" b="1" i="1" dirty="0">
                          <a:latin typeface="Times New Roman" pitchFamily="18" charset="0"/>
                          <a:cs typeface="Times New Roman" pitchFamily="18" charset="0"/>
                        </a:rPr>
                        <a:t>India-</a:t>
                      </a:r>
                    </a:p>
                    <a:p>
                      <a:pPr marL="0" marR="0" algn="ctr">
                        <a:lnSpc>
                          <a:spcPct val="115000"/>
                        </a:lnSpc>
                        <a:spcBef>
                          <a:spcPts val="0"/>
                        </a:spcBef>
                        <a:spcAft>
                          <a:spcPts val="0"/>
                        </a:spcAft>
                      </a:pPr>
                      <a:r>
                        <a:rPr lang="en-US" sz="1400" b="1" i="1" dirty="0">
                          <a:latin typeface="Times New Roman" pitchFamily="18" charset="0"/>
                          <a:cs typeface="Times New Roman" pitchFamily="18" charset="0"/>
                        </a:rPr>
                        <a:t>European Union</a:t>
                      </a:r>
                    </a:p>
                  </a:txBody>
                  <a:tcPr marL="68580" marR="68580" marT="0" marB="0" anchor="ctr"/>
                </a:tc>
                <a:tc hMerge="1">
                  <a:txBody>
                    <a:bodyPr/>
                    <a:lstStyle/>
                    <a:p>
                      <a:endParaRPr lang="en-US"/>
                    </a:p>
                  </a:txBody>
                  <a:tcPr/>
                </a:tc>
                <a:tc gridSpan="2">
                  <a:txBody>
                    <a:bodyPr/>
                    <a:lstStyle/>
                    <a:p>
                      <a:pPr marL="0" marR="0" algn="ctr">
                        <a:lnSpc>
                          <a:spcPct val="115000"/>
                        </a:lnSpc>
                        <a:spcBef>
                          <a:spcPts val="0"/>
                        </a:spcBef>
                        <a:spcAft>
                          <a:spcPts val="0"/>
                        </a:spcAft>
                      </a:pPr>
                      <a:r>
                        <a:rPr lang="en-US" sz="1400" b="1" i="1" dirty="0">
                          <a:latin typeface="Times New Roman" pitchFamily="18" charset="0"/>
                          <a:cs typeface="Times New Roman" pitchFamily="18" charset="0"/>
                        </a:rPr>
                        <a:t>India-</a:t>
                      </a:r>
                    </a:p>
                    <a:p>
                      <a:pPr marL="0" marR="0" algn="ctr">
                        <a:lnSpc>
                          <a:spcPct val="115000"/>
                        </a:lnSpc>
                        <a:spcBef>
                          <a:spcPts val="0"/>
                        </a:spcBef>
                        <a:spcAft>
                          <a:spcPts val="0"/>
                        </a:spcAft>
                      </a:pPr>
                      <a:r>
                        <a:rPr lang="en-US" sz="1400" b="1" i="1" dirty="0">
                          <a:latin typeface="Times New Roman" pitchFamily="18" charset="0"/>
                          <a:cs typeface="Times New Roman" pitchFamily="18" charset="0"/>
                        </a:rPr>
                        <a:t>China</a:t>
                      </a:r>
                    </a:p>
                  </a:txBody>
                  <a:tcPr marL="68580" marR="68580" marT="0" marB="0" anchor="ctr"/>
                </a:tc>
                <a:tc hMerge="1">
                  <a:txBody>
                    <a:bodyPr/>
                    <a:lstStyle/>
                    <a:p>
                      <a:pPr marL="0" marR="0" algn="ctr">
                        <a:lnSpc>
                          <a:spcPct val="115000"/>
                        </a:lnSpc>
                        <a:spcBef>
                          <a:spcPts val="0"/>
                        </a:spcBef>
                        <a:spcAft>
                          <a:spcPts val="0"/>
                        </a:spcAft>
                      </a:pPr>
                      <a:endParaRPr lang="en-US" sz="1400" b="1" dirty="0">
                        <a:latin typeface="Times New Roman" pitchFamily="18" charset="0"/>
                        <a:cs typeface="Times New Roman" pitchFamily="18" charset="0"/>
                      </a:endParaRPr>
                    </a:p>
                  </a:txBody>
                  <a:tcPr marL="68580" marR="68580" marT="0" marB="0" anchor="ctr"/>
                </a:tc>
                <a:tc gridSpan="2">
                  <a:txBody>
                    <a:bodyPr/>
                    <a:lstStyle/>
                    <a:p>
                      <a:pPr marL="0" marR="0" algn="ctr">
                        <a:lnSpc>
                          <a:spcPct val="115000"/>
                        </a:lnSpc>
                        <a:spcBef>
                          <a:spcPts val="0"/>
                        </a:spcBef>
                        <a:spcAft>
                          <a:spcPts val="0"/>
                        </a:spcAft>
                      </a:pPr>
                      <a:r>
                        <a:rPr lang="en-US" sz="1400" b="1" i="1" dirty="0">
                          <a:latin typeface="Times New Roman" pitchFamily="18" charset="0"/>
                          <a:cs typeface="Times New Roman" pitchFamily="18" charset="0"/>
                        </a:rPr>
                        <a:t>India-</a:t>
                      </a:r>
                    </a:p>
                    <a:p>
                      <a:pPr marL="0" marR="0" algn="ctr">
                        <a:lnSpc>
                          <a:spcPct val="115000"/>
                        </a:lnSpc>
                        <a:spcBef>
                          <a:spcPts val="0"/>
                        </a:spcBef>
                        <a:spcAft>
                          <a:spcPts val="0"/>
                        </a:spcAft>
                      </a:pPr>
                      <a:r>
                        <a:rPr lang="en-US" sz="1400" b="1" i="1" dirty="0">
                          <a:latin typeface="Times New Roman" pitchFamily="18" charset="0"/>
                          <a:cs typeface="Times New Roman" pitchFamily="18" charset="0"/>
                        </a:rPr>
                        <a:t>USA</a:t>
                      </a:r>
                    </a:p>
                  </a:txBody>
                  <a:tcPr marL="68580" marR="68580" marT="0" marB="0" anchor="ctr"/>
                </a:tc>
                <a:tc hMerge="1">
                  <a:txBody>
                    <a:bodyPr/>
                    <a:lstStyle/>
                    <a:p>
                      <a:endParaRPr lang="en-US"/>
                    </a:p>
                  </a:txBody>
                  <a:tcPr/>
                </a:tc>
                <a:tc gridSpan="2">
                  <a:txBody>
                    <a:bodyPr/>
                    <a:lstStyle/>
                    <a:p>
                      <a:pPr marL="0" marR="0" algn="ctr">
                        <a:lnSpc>
                          <a:spcPct val="115000"/>
                        </a:lnSpc>
                        <a:spcBef>
                          <a:spcPts val="0"/>
                        </a:spcBef>
                        <a:spcAft>
                          <a:spcPts val="0"/>
                        </a:spcAft>
                      </a:pPr>
                      <a:r>
                        <a:rPr lang="en-US" sz="1400" b="1" i="1" dirty="0">
                          <a:latin typeface="Times New Roman" pitchFamily="18" charset="0"/>
                          <a:cs typeface="Times New Roman" pitchFamily="18" charset="0"/>
                        </a:rPr>
                        <a:t>India-</a:t>
                      </a:r>
                    </a:p>
                    <a:p>
                      <a:pPr marL="0" marR="0" algn="ctr">
                        <a:lnSpc>
                          <a:spcPct val="115000"/>
                        </a:lnSpc>
                        <a:spcBef>
                          <a:spcPts val="0"/>
                        </a:spcBef>
                        <a:spcAft>
                          <a:spcPts val="0"/>
                        </a:spcAft>
                      </a:pPr>
                      <a:r>
                        <a:rPr lang="en-US" sz="1400" b="1" i="1" dirty="0">
                          <a:latin typeface="Times New Roman" pitchFamily="18" charset="0"/>
                          <a:cs typeface="Times New Roman" pitchFamily="18" charset="0"/>
                        </a:rPr>
                        <a:t>Australia</a:t>
                      </a:r>
                    </a:p>
                  </a:txBody>
                  <a:tcPr marL="68580" marR="68580" marT="0" marB="0" anchor="ctr"/>
                </a:tc>
                <a:tc hMerge="1">
                  <a:txBody>
                    <a:bodyPr/>
                    <a:lstStyle/>
                    <a:p>
                      <a:pPr marL="0" marR="0" algn="ctr">
                        <a:lnSpc>
                          <a:spcPct val="115000"/>
                        </a:lnSpc>
                        <a:spcBef>
                          <a:spcPts val="0"/>
                        </a:spcBef>
                        <a:spcAft>
                          <a:spcPts val="0"/>
                        </a:spcAft>
                      </a:pPr>
                      <a:endParaRPr lang="en-US" sz="1400" b="1" dirty="0">
                        <a:latin typeface="Times New Roman" pitchFamily="18" charset="0"/>
                        <a:cs typeface="Times New Roman" pitchFamily="18" charset="0"/>
                      </a:endParaRPr>
                    </a:p>
                  </a:txBody>
                  <a:tcPr marL="68580" marR="68580" marT="0" marB="0" anchor="ctr"/>
                </a:tc>
                <a:tc gridSpan="2">
                  <a:txBody>
                    <a:bodyPr/>
                    <a:lstStyle/>
                    <a:p>
                      <a:pPr marL="0" marR="0" algn="ctr">
                        <a:lnSpc>
                          <a:spcPct val="115000"/>
                        </a:lnSpc>
                        <a:spcBef>
                          <a:spcPts val="0"/>
                        </a:spcBef>
                        <a:spcAft>
                          <a:spcPts val="0"/>
                        </a:spcAft>
                      </a:pPr>
                      <a:r>
                        <a:rPr lang="en-US" sz="1400" b="1" i="1" dirty="0">
                          <a:latin typeface="Times New Roman" pitchFamily="18" charset="0"/>
                          <a:cs typeface="Times New Roman" pitchFamily="18" charset="0"/>
                        </a:rPr>
                        <a:t>India-New Zealand</a:t>
                      </a:r>
                    </a:p>
                  </a:txBody>
                  <a:tcPr marL="68580" marR="68580" marT="0" marB="0" anchor="ctr"/>
                </a:tc>
                <a:tc hMerge="1">
                  <a:txBody>
                    <a:bodyPr/>
                    <a:lstStyle/>
                    <a:p>
                      <a:pPr marL="0" marR="0" algn="ctr">
                        <a:lnSpc>
                          <a:spcPct val="115000"/>
                        </a:lnSpc>
                        <a:spcBef>
                          <a:spcPts val="0"/>
                        </a:spcBef>
                        <a:spcAft>
                          <a:spcPts val="0"/>
                        </a:spcAft>
                      </a:pPr>
                      <a:endParaRPr lang="en-US" sz="1400" b="1" dirty="0">
                        <a:latin typeface="Times New Roman" pitchFamily="18" charset="0"/>
                        <a:cs typeface="Times New Roman" pitchFamily="18" charset="0"/>
                      </a:endParaRPr>
                    </a:p>
                  </a:txBody>
                  <a:tcPr marL="68580" marR="68580" marT="0" marB="0" anchor="ctr"/>
                </a:tc>
                <a:extLst>
                  <a:ext uri="{0D108BD9-81ED-4DB2-BD59-A6C34878D82A}">
                    <a16:rowId xmlns="" xmlns:a16="http://schemas.microsoft.com/office/drawing/2014/main" val="10001"/>
                  </a:ext>
                </a:extLst>
              </a:tr>
              <a:tr h="684532">
                <a:tc>
                  <a:txBody>
                    <a:bodyPr/>
                    <a:lstStyle/>
                    <a:p>
                      <a:pPr algn="ctr"/>
                      <a:endParaRPr lang="en-US" sz="1400" b="1" dirty="0">
                        <a:latin typeface="Times New Roman" pitchFamily="18" charset="0"/>
                        <a:cs typeface="Times New Roman" pitchFamily="18" charset="0"/>
                      </a:endParaRP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Exports</a:t>
                      </a: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Imports</a:t>
                      </a:r>
                    </a:p>
                  </a:txBody>
                  <a:tcPr marL="68580" marR="6858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n-US" sz="1400" b="0" dirty="0">
                        <a:latin typeface="Times New Roman" pitchFamily="18" charset="0"/>
                        <a:cs typeface="Times New Roman" pitchFamily="18" charset="0"/>
                      </a:endParaRPr>
                    </a:p>
                    <a:p>
                      <a:pPr marL="0" marR="0" indent="0" algn="ctr" defTabSz="914400" rtl="0" eaLnBrk="1" fontAlgn="auto" latinLnBrk="0" hangingPunct="1">
                        <a:lnSpc>
                          <a:spcPct val="115000"/>
                        </a:lnSpc>
                        <a:spcBef>
                          <a:spcPts val="0"/>
                        </a:spcBef>
                        <a:spcAft>
                          <a:spcPts val="0"/>
                        </a:spcAft>
                        <a:buClrTx/>
                        <a:buSzTx/>
                        <a:buFontTx/>
                        <a:buNone/>
                        <a:tabLst/>
                        <a:defRPr/>
                      </a:pPr>
                      <a:r>
                        <a:rPr lang="en-US" sz="1400" b="0" dirty="0">
                          <a:latin typeface="Times New Roman" pitchFamily="18" charset="0"/>
                          <a:cs typeface="Times New Roman" pitchFamily="18" charset="0"/>
                        </a:rPr>
                        <a:t>Exports</a:t>
                      </a:r>
                    </a:p>
                    <a:p>
                      <a:pPr marL="0" marR="0" algn="ctr">
                        <a:lnSpc>
                          <a:spcPct val="115000"/>
                        </a:lnSpc>
                        <a:spcBef>
                          <a:spcPts val="0"/>
                        </a:spcBef>
                        <a:spcAft>
                          <a:spcPts val="0"/>
                        </a:spcAft>
                      </a:pPr>
                      <a:endParaRPr lang="en-US" sz="1400" b="0" dirty="0">
                        <a:latin typeface="Times New Roman" pitchFamily="18" charset="0"/>
                        <a:cs typeface="Times New Roman" pitchFamily="18" charset="0"/>
                      </a:endParaRPr>
                    </a:p>
                  </a:txBody>
                  <a:tcPr marL="68580" marR="6858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n-US" sz="1400" b="0" dirty="0">
                        <a:latin typeface="Times New Roman" pitchFamily="18" charset="0"/>
                        <a:cs typeface="Times New Roman" pitchFamily="18" charset="0"/>
                      </a:endParaRPr>
                    </a:p>
                    <a:p>
                      <a:pPr marL="0" marR="0" indent="0" algn="ctr" defTabSz="914400" rtl="0" eaLnBrk="1" fontAlgn="auto" latinLnBrk="0" hangingPunct="1">
                        <a:lnSpc>
                          <a:spcPct val="115000"/>
                        </a:lnSpc>
                        <a:spcBef>
                          <a:spcPts val="0"/>
                        </a:spcBef>
                        <a:spcAft>
                          <a:spcPts val="0"/>
                        </a:spcAft>
                        <a:buClrTx/>
                        <a:buSzTx/>
                        <a:buFontTx/>
                        <a:buNone/>
                        <a:tabLst/>
                        <a:defRPr/>
                      </a:pPr>
                      <a:r>
                        <a:rPr lang="en-US" sz="1400" b="0" dirty="0">
                          <a:latin typeface="Times New Roman" pitchFamily="18" charset="0"/>
                          <a:cs typeface="Times New Roman" pitchFamily="18" charset="0"/>
                        </a:rPr>
                        <a:t>Imports</a:t>
                      </a:r>
                    </a:p>
                    <a:p>
                      <a:pPr marL="0" marR="0" algn="ctr">
                        <a:lnSpc>
                          <a:spcPct val="115000"/>
                        </a:lnSpc>
                        <a:spcBef>
                          <a:spcPts val="0"/>
                        </a:spcBef>
                        <a:spcAft>
                          <a:spcPts val="0"/>
                        </a:spcAft>
                      </a:pPr>
                      <a:endParaRPr lang="en-US" sz="1400" b="0" dirty="0">
                        <a:latin typeface="Times New Roman" pitchFamily="18" charset="0"/>
                        <a:cs typeface="Times New Roman" pitchFamily="18" charset="0"/>
                      </a:endParaRP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Exports</a:t>
                      </a: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Imports</a:t>
                      </a: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Exports</a:t>
                      </a: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Imports</a:t>
                      </a: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Exports</a:t>
                      </a:r>
                    </a:p>
                  </a:txBody>
                  <a:tcPr marL="68580" marR="68580" marT="0" marB="0" anchor="ctr"/>
                </a:tc>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Imports</a:t>
                      </a:r>
                    </a:p>
                  </a:txBody>
                  <a:tcPr marL="68580" marR="68580" marT="0" marB="0" anchor="ctr"/>
                </a:tc>
                <a:extLst>
                  <a:ext uri="{0D108BD9-81ED-4DB2-BD59-A6C34878D82A}">
                    <a16:rowId xmlns="" xmlns:a16="http://schemas.microsoft.com/office/drawing/2014/main" val="10002"/>
                  </a:ext>
                </a:extLst>
              </a:tr>
              <a:tr h="684532">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2014</a:t>
                      </a:r>
                    </a:p>
                  </a:txBody>
                  <a:tcPr marL="68580" marR="68580" marT="0" marB="0" anchor="ctr"/>
                </a:tc>
                <a:tc>
                  <a:txBody>
                    <a:bodyPr/>
                    <a:lstStyle/>
                    <a:p>
                      <a:pPr marL="0" marR="0" algn="ctr">
                        <a:lnSpc>
                          <a:spcPct val="115000"/>
                        </a:lnSpc>
                        <a:spcBef>
                          <a:spcPts val="0"/>
                        </a:spcBef>
                        <a:spcAft>
                          <a:spcPts val="0"/>
                        </a:spcAft>
                      </a:pPr>
                      <a:r>
                        <a:rPr lang="en-US" sz="1400" dirty="0">
                          <a:latin typeface="Times New Roman" pitchFamily="18" charset="0"/>
                          <a:cs typeface="Times New Roman" pitchFamily="18" charset="0"/>
                        </a:rPr>
                        <a:t>14.70</a:t>
                      </a:r>
                    </a:p>
                  </a:txBody>
                  <a:tcPr marL="68580" marR="68580" marT="0" marB="0" anchor="ctr"/>
                </a:tc>
                <a:tc>
                  <a:txBody>
                    <a:bodyPr/>
                    <a:lstStyle/>
                    <a:p>
                      <a:pPr marL="0" marR="0" algn="ctr">
                        <a:lnSpc>
                          <a:spcPct val="115000"/>
                        </a:lnSpc>
                        <a:spcBef>
                          <a:spcPts val="0"/>
                        </a:spcBef>
                        <a:spcAft>
                          <a:spcPts val="0"/>
                        </a:spcAft>
                      </a:pPr>
                      <a:r>
                        <a:rPr lang="en-US" sz="1400" dirty="0">
                          <a:latin typeface="Times New Roman" pitchFamily="18" charset="0"/>
                          <a:cs typeface="Times New Roman" pitchFamily="18" charset="0"/>
                        </a:rPr>
                        <a:t>14.24</a:t>
                      </a:r>
                    </a:p>
                  </a:txBody>
                  <a:tcPr marL="68580" marR="68580" marT="0" marB="0" anchor="ctr"/>
                </a:tc>
                <a:tc>
                  <a:txBody>
                    <a:bodyPr/>
                    <a:lstStyle/>
                    <a:p>
                      <a:pPr marL="0" marR="0" algn="ctr">
                        <a:lnSpc>
                          <a:spcPct val="115000"/>
                        </a:lnSpc>
                        <a:spcBef>
                          <a:spcPts val="0"/>
                        </a:spcBef>
                        <a:spcAft>
                          <a:spcPts val="0"/>
                        </a:spcAft>
                      </a:pPr>
                      <a:r>
                        <a:rPr lang="en-US" sz="1400" dirty="0">
                          <a:latin typeface="Times New Roman" pitchFamily="18" charset="0"/>
                          <a:cs typeface="Times New Roman" pitchFamily="18" charset="0"/>
                        </a:rPr>
                        <a:t>-</a:t>
                      </a:r>
                    </a:p>
                  </a:txBody>
                  <a:tcPr marL="68580" marR="68580" marT="0" marB="0" anchor="ctr"/>
                </a:tc>
                <a:tc>
                  <a:txBody>
                    <a:bodyPr/>
                    <a:lstStyle/>
                    <a:p>
                      <a:pPr marL="0" marR="0" algn="ctr">
                        <a:lnSpc>
                          <a:spcPct val="115000"/>
                        </a:lnSpc>
                        <a:spcBef>
                          <a:spcPts val="0"/>
                        </a:spcBef>
                        <a:spcAft>
                          <a:spcPts val="0"/>
                        </a:spcAft>
                      </a:pPr>
                      <a:r>
                        <a:rPr lang="en-US" sz="1400" dirty="0">
                          <a:latin typeface="Times New Roman" pitchFamily="18" charset="0"/>
                          <a:cs typeface="Times New Roman" pitchFamily="18" charset="0"/>
                        </a:rPr>
                        <a:t>-</a:t>
                      </a:r>
                    </a:p>
                  </a:txBody>
                  <a:tcPr marL="68580" marR="68580" marT="0" marB="0" anchor="ctr"/>
                </a:tc>
                <a:tc>
                  <a:txBody>
                    <a:bodyPr/>
                    <a:lstStyle/>
                    <a:p>
                      <a:pPr marL="0" marR="0" algn="ctr">
                        <a:lnSpc>
                          <a:spcPct val="115000"/>
                        </a:lnSpc>
                        <a:spcBef>
                          <a:spcPts val="0"/>
                        </a:spcBef>
                        <a:spcAft>
                          <a:spcPts val="0"/>
                        </a:spcAft>
                      </a:pPr>
                      <a:r>
                        <a:rPr lang="en-US" sz="1400">
                          <a:latin typeface="Times New Roman" pitchFamily="18" charset="0"/>
                          <a:cs typeface="Times New Roman" pitchFamily="18" charset="0"/>
                        </a:rPr>
                        <a:t>22.4</a:t>
                      </a:r>
                    </a:p>
                  </a:txBody>
                  <a:tcPr marL="68580" marR="68580" marT="0" marB="0" anchor="ctr"/>
                </a:tc>
                <a:tc>
                  <a:txBody>
                    <a:bodyPr/>
                    <a:lstStyle/>
                    <a:p>
                      <a:pPr marL="0" marR="0" algn="ctr">
                        <a:lnSpc>
                          <a:spcPct val="115000"/>
                        </a:lnSpc>
                        <a:spcBef>
                          <a:spcPts val="0"/>
                        </a:spcBef>
                        <a:spcAft>
                          <a:spcPts val="0"/>
                        </a:spcAft>
                      </a:pPr>
                      <a:r>
                        <a:rPr lang="en-US" sz="1400">
                          <a:latin typeface="Times New Roman" pitchFamily="18" charset="0"/>
                          <a:cs typeface="Times New Roman" pitchFamily="18" charset="0"/>
                        </a:rPr>
                        <a:t>15.2</a:t>
                      </a:r>
                    </a:p>
                  </a:txBody>
                  <a:tcPr marL="68580" marR="68580" marT="0" marB="0" anchor="ctr"/>
                </a:tc>
                <a:tc>
                  <a:txBody>
                    <a:bodyPr/>
                    <a:lstStyle/>
                    <a:p>
                      <a:pPr marL="0" marR="0" algn="ctr">
                        <a:lnSpc>
                          <a:spcPct val="115000"/>
                        </a:lnSpc>
                        <a:spcBef>
                          <a:spcPts val="0"/>
                        </a:spcBef>
                        <a:spcAft>
                          <a:spcPts val="0"/>
                        </a:spcAft>
                      </a:pPr>
                      <a:r>
                        <a:rPr lang="en-US" sz="1400" dirty="0">
                          <a:latin typeface="Times New Roman" pitchFamily="18" charset="0"/>
                          <a:cs typeface="Times New Roman" pitchFamily="18" charset="0"/>
                        </a:rPr>
                        <a:t>1.4</a:t>
                      </a:r>
                    </a:p>
                  </a:txBody>
                  <a:tcPr marL="68580" marR="68580" marT="0" marB="0" anchor="ctr"/>
                </a:tc>
                <a:tc>
                  <a:txBody>
                    <a:bodyPr/>
                    <a:lstStyle/>
                    <a:p>
                      <a:pPr marL="0" marR="0" algn="ctr">
                        <a:lnSpc>
                          <a:spcPct val="115000"/>
                        </a:lnSpc>
                        <a:spcBef>
                          <a:spcPts val="0"/>
                        </a:spcBef>
                        <a:spcAft>
                          <a:spcPts val="0"/>
                        </a:spcAft>
                      </a:pPr>
                      <a:r>
                        <a:rPr lang="en-US" sz="1400" dirty="0">
                          <a:latin typeface="Times New Roman" pitchFamily="18" charset="0"/>
                          <a:cs typeface="Times New Roman" pitchFamily="18" charset="0"/>
                        </a:rPr>
                        <a:t>2.4</a:t>
                      </a:r>
                    </a:p>
                  </a:txBody>
                  <a:tcPr marL="68580" marR="68580" marT="0" marB="0" anchor="ctr"/>
                </a:tc>
                <a:tc>
                  <a:txBody>
                    <a:bodyPr/>
                    <a:lstStyle/>
                    <a:p>
                      <a:pPr marL="0" marR="0" algn="ctr">
                        <a:lnSpc>
                          <a:spcPct val="115000"/>
                        </a:lnSpc>
                        <a:spcBef>
                          <a:spcPts val="0"/>
                        </a:spcBef>
                        <a:spcAft>
                          <a:spcPts val="0"/>
                        </a:spcAft>
                      </a:pPr>
                      <a:r>
                        <a:rPr lang="en-US" sz="1400" dirty="0">
                          <a:latin typeface="Times New Roman" pitchFamily="18" charset="0"/>
                          <a:cs typeface="Times New Roman" pitchFamily="18" charset="0"/>
                        </a:rPr>
                        <a:t>0.15</a:t>
                      </a:r>
                    </a:p>
                  </a:txBody>
                  <a:tcPr marL="68580" marR="68580" marT="0" marB="0" anchor="ctr"/>
                </a:tc>
                <a:tc>
                  <a:txBody>
                    <a:bodyPr/>
                    <a:lstStyle/>
                    <a:p>
                      <a:pPr marL="0" marR="0" algn="ctr">
                        <a:lnSpc>
                          <a:spcPct val="115000"/>
                        </a:lnSpc>
                        <a:spcBef>
                          <a:spcPts val="0"/>
                        </a:spcBef>
                        <a:spcAft>
                          <a:spcPts val="0"/>
                        </a:spcAft>
                      </a:pPr>
                      <a:r>
                        <a:rPr lang="en-US" sz="1400" dirty="0">
                          <a:latin typeface="Times New Roman" pitchFamily="18" charset="0"/>
                          <a:cs typeface="Times New Roman" pitchFamily="18" charset="0"/>
                        </a:rPr>
                        <a:t>0.4</a:t>
                      </a:r>
                    </a:p>
                  </a:txBody>
                  <a:tcPr marL="68580" marR="68580" marT="0" marB="0" anchor="ctr"/>
                </a:tc>
                <a:extLst>
                  <a:ext uri="{0D108BD9-81ED-4DB2-BD59-A6C34878D82A}">
                    <a16:rowId xmlns="" xmlns:a16="http://schemas.microsoft.com/office/drawing/2014/main" val="10003"/>
                  </a:ext>
                </a:extLst>
              </a:tr>
              <a:tr h="684532">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2015</a:t>
                      </a:r>
                    </a:p>
                  </a:txBody>
                  <a:tcPr marL="68580" marR="68580" marT="0" marB="0" anchor="ctr"/>
                </a:tc>
                <a:tc>
                  <a:txBody>
                    <a:bodyPr/>
                    <a:lstStyle/>
                    <a:p>
                      <a:pPr marL="0" marR="0" algn="ctr">
                        <a:lnSpc>
                          <a:spcPct val="115000"/>
                        </a:lnSpc>
                        <a:spcBef>
                          <a:spcPts val="0"/>
                        </a:spcBef>
                        <a:spcAft>
                          <a:spcPts val="0"/>
                        </a:spcAft>
                      </a:pPr>
                      <a:r>
                        <a:rPr lang="en-US" sz="1400" dirty="0">
                          <a:latin typeface="Times New Roman" pitchFamily="18" charset="0"/>
                          <a:cs typeface="Times New Roman" pitchFamily="18" charset="0"/>
                        </a:rPr>
                        <a:t>17.13</a:t>
                      </a:r>
                    </a:p>
                  </a:txBody>
                  <a:tcPr marL="68580" marR="68580" marT="0" marB="0" anchor="ctr"/>
                </a:tc>
                <a:tc>
                  <a:txBody>
                    <a:bodyPr/>
                    <a:lstStyle/>
                    <a:p>
                      <a:pPr marL="0" marR="0" algn="ctr">
                        <a:lnSpc>
                          <a:spcPct val="115000"/>
                        </a:lnSpc>
                        <a:spcBef>
                          <a:spcPts val="0"/>
                        </a:spcBef>
                        <a:spcAft>
                          <a:spcPts val="0"/>
                        </a:spcAft>
                      </a:pPr>
                      <a:r>
                        <a:rPr lang="en-US" sz="1400" b="1" dirty="0">
                          <a:latin typeface="Times New Roman" pitchFamily="18" charset="0"/>
                          <a:cs typeface="Times New Roman" pitchFamily="18" charset="0"/>
                        </a:rPr>
                        <a:t>17.02</a:t>
                      </a:r>
                    </a:p>
                  </a:txBody>
                  <a:tcPr marL="68580" marR="68580" marT="0" marB="0" anchor="ctr"/>
                </a:tc>
                <a:tc>
                  <a:txBody>
                    <a:bodyPr/>
                    <a:lstStyle/>
                    <a:p>
                      <a:pPr marL="0" marR="0" algn="ctr">
                        <a:lnSpc>
                          <a:spcPct val="115000"/>
                        </a:lnSpc>
                        <a:spcBef>
                          <a:spcPts val="0"/>
                        </a:spcBef>
                        <a:spcAft>
                          <a:spcPts val="0"/>
                        </a:spcAft>
                      </a:pPr>
                      <a:r>
                        <a:rPr lang="en-US" sz="1400" dirty="0">
                          <a:latin typeface="Times New Roman" pitchFamily="18" charset="0"/>
                          <a:cs typeface="Times New Roman" pitchFamily="18" charset="0"/>
                        </a:rPr>
                        <a:t>1.53</a:t>
                      </a:r>
                    </a:p>
                  </a:txBody>
                  <a:tcPr marL="68580" marR="68580" marT="0" marB="0" anchor="ctr"/>
                </a:tc>
                <a:tc>
                  <a:txBody>
                    <a:bodyPr/>
                    <a:lstStyle/>
                    <a:p>
                      <a:pPr marL="0" marR="0" algn="ctr">
                        <a:lnSpc>
                          <a:spcPct val="115000"/>
                        </a:lnSpc>
                        <a:spcBef>
                          <a:spcPts val="0"/>
                        </a:spcBef>
                        <a:spcAft>
                          <a:spcPts val="0"/>
                        </a:spcAft>
                      </a:pPr>
                      <a:r>
                        <a:rPr lang="en-US" sz="1400" dirty="0">
                          <a:latin typeface="Times New Roman" pitchFamily="18" charset="0"/>
                          <a:cs typeface="Times New Roman" pitchFamily="18" charset="0"/>
                        </a:rPr>
                        <a:t>0.92</a:t>
                      </a:r>
                    </a:p>
                  </a:txBody>
                  <a:tcPr marL="68580" marR="68580" marT="0" marB="0" anchor="ctr"/>
                </a:tc>
                <a:tc>
                  <a:txBody>
                    <a:bodyPr/>
                    <a:lstStyle/>
                    <a:p>
                      <a:pPr marL="0" marR="0" algn="ctr">
                        <a:lnSpc>
                          <a:spcPct val="115000"/>
                        </a:lnSpc>
                        <a:spcBef>
                          <a:spcPts val="0"/>
                        </a:spcBef>
                        <a:spcAft>
                          <a:spcPts val="0"/>
                        </a:spcAft>
                      </a:pPr>
                      <a:r>
                        <a:rPr lang="en-US" sz="1400" dirty="0">
                          <a:latin typeface="Times New Roman" pitchFamily="18" charset="0"/>
                          <a:cs typeface="Times New Roman" pitchFamily="18" charset="0"/>
                        </a:rPr>
                        <a:t>24.7</a:t>
                      </a:r>
                    </a:p>
                  </a:txBody>
                  <a:tcPr marL="68580" marR="68580" marT="0" marB="0" anchor="ctr"/>
                </a:tc>
                <a:tc>
                  <a:txBody>
                    <a:bodyPr/>
                    <a:lstStyle/>
                    <a:p>
                      <a:pPr marL="0" marR="0" algn="ctr">
                        <a:lnSpc>
                          <a:spcPct val="115000"/>
                        </a:lnSpc>
                        <a:spcBef>
                          <a:spcPts val="0"/>
                        </a:spcBef>
                        <a:spcAft>
                          <a:spcPts val="0"/>
                        </a:spcAft>
                      </a:pPr>
                      <a:r>
                        <a:rPr lang="en-US" sz="1400">
                          <a:latin typeface="Times New Roman" pitchFamily="18" charset="0"/>
                          <a:cs typeface="Times New Roman" pitchFamily="18" charset="0"/>
                        </a:rPr>
                        <a:t>18.1</a:t>
                      </a:r>
                    </a:p>
                  </a:txBody>
                  <a:tcPr marL="68580" marR="68580" marT="0" marB="0" anchor="ctr"/>
                </a:tc>
                <a:tc>
                  <a:txBody>
                    <a:bodyPr/>
                    <a:lstStyle/>
                    <a:p>
                      <a:pPr marL="0" marR="0" algn="ctr">
                        <a:lnSpc>
                          <a:spcPct val="115000"/>
                        </a:lnSpc>
                        <a:spcBef>
                          <a:spcPts val="0"/>
                        </a:spcBef>
                        <a:spcAft>
                          <a:spcPts val="0"/>
                        </a:spcAft>
                      </a:pPr>
                      <a:r>
                        <a:rPr lang="en-US" sz="1400" dirty="0">
                          <a:latin typeface="Times New Roman" pitchFamily="18" charset="0"/>
                          <a:cs typeface="Times New Roman" pitchFamily="18" charset="0"/>
                        </a:rPr>
                        <a:t>1.3</a:t>
                      </a:r>
                    </a:p>
                  </a:txBody>
                  <a:tcPr marL="68580" marR="68580" marT="0" marB="0" anchor="ctr"/>
                </a:tc>
                <a:tc>
                  <a:txBody>
                    <a:bodyPr/>
                    <a:lstStyle/>
                    <a:p>
                      <a:pPr marL="0" marR="0" algn="ctr">
                        <a:lnSpc>
                          <a:spcPct val="115000"/>
                        </a:lnSpc>
                        <a:spcBef>
                          <a:spcPts val="0"/>
                        </a:spcBef>
                        <a:spcAft>
                          <a:spcPts val="0"/>
                        </a:spcAft>
                      </a:pPr>
                      <a:r>
                        <a:rPr lang="en-US" sz="1400" dirty="0">
                          <a:latin typeface="Times New Roman" pitchFamily="18" charset="0"/>
                          <a:cs typeface="Times New Roman" pitchFamily="18" charset="0"/>
                        </a:rPr>
                        <a:t>2.6</a:t>
                      </a:r>
                    </a:p>
                  </a:txBody>
                  <a:tcPr marL="68580" marR="68580" marT="0" marB="0" anchor="ctr"/>
                </a:tc>
                <a:tc>
                  <a:txBody>
                    <a:bodyPr/>
                    <a:lstStyle/>
                    <a:p>
                      <a:pPr marL="0" marR="0" algn="ctr">
                        <a:lnSpc>
                          <a:spcPct val="115000"/>
                        </a:lnSpc>
                        <a:spcBef>
                          <a:spcPts val="0"/>
                        </a:spcBef>
                        <a:spcAft>
                          <a:spcPts val="0"/>
                        </a:spcAft>
                      </a:pPr>
                      <a:r>
                        <a:rPr lang="en-US" sz="1400" dirty="0">
                          <a:latin typeface="Times New Roman" pitchFamily="18" charset="0"/>
                          <a:cs typeface="Times New Roman" pitchFamily="18" charset="0"/>
                        </a:rPr>
                        <a:t>0.15</a:t>
                      </a:r>
                    </a:p>
                  </a:txBody>
                  <a:tcPr marL="68580" marR="68580" marT="0" marB="0" anchor="ctr"/>
                </a:tc>
                <a:tc>
                  <a:txBody>
                    <a:bodyPr/>
                    <a:lstStyle/>
                    <a:p>
                      <a:pPr marL="0" marR="0" algn="ctr">
                        <a:lnSpc>
                          <a:spcPct val="115000"/>
                        </a:lnSpc>
                        <a:spcBef>
                          <a:spcPts val="0"/>
                        </a:spcBef>
                        <a:spcAft>
                          <a:spcPts val="0"/>
                        </a:spcAft>
                      </a:pPr>
                      <a:r>
                        <a:rPr lang="en-US" sz="1400" dirty="0">
                          <a:latin typeface="Times New Roman" pitchFamily="18" charset="0"/>
                          <a:cs typeface="Times New Roman" pitchFamily="18" charset="0"/>
                        </a:rPr>
                        <a:t>0.57</a:t>
                      </a:r>
                    </a:p>
                  </a:txBody>
                  <a:tcPr marL="68580" marR="68580" marT="0" marB="0" anchor="ctr"/>
                </a:tc>
                <a:extLst>
                  <a:ext uri="{0D108BD9-81ED-4DB2-BD59-A6C34878D82A}">
                    <a16:rowId xmlns="" xmlns:a16="http://schemas.microsoft.com/office/drawing/2014/main" val="10004"/>
                  </a:ext>
                </a:extLst>
              </a:tr>
              <a:tr h="684532">
                <a:tc>
                  <a:txBody>
                    <a:bodyPr/>
                    <a:lstStyle/>
                    <a:p>
                      <a:pPr marL="0" marR="0" algn="ctr">
                        <a:lnSpc>
                          <a:spcPct val="115000"/>
                        </a:lnSpc>
                        <a:spcBef>
                          <a:spcPts val="0"/>
                        </a:spcBef>
                        <a:spcAft>
                          <a:spcPts val="0"/>
                        </a:spcAft>
                      </a:pPr>
                      <a:r>
                        <a:rPr lang="en-US" sz="1400" b="0" dirty="0">
                          <a:latin typeface="Times New Roman" pitchFamily="18" charset="0"/>
                          <a:cs typeface="Times New Roman" pitchFamily="18" charset="0"/>
                        </a:rPr>
                        <a:t>2016</a:t>
                      </a:r>
                    </a:p>
                  </a:txBody>
                  <a:tcPr marL="68580" marR="68580" marT="0" marB="0" anchor="ctr"/>
                </a:tc>
                <a:tc>
                  <a:txBody>
                    <a:bodyPr/>
                    <a:lstStyle/>
                    <a:p>
                      <a:pPr marL="0" marR="0" algn="ctr">
                        <a:lnSpc>
                          <a:spcPct val="115000"/>
                        </a:lnSpc>
                        <a:spcBef>
                          <a:spcPts val="0"/>
                        </a:spcBef>
                        <a:spcAft>
                          <a:spcPts val="0"/>
                        </a:spcAft>
                      </a:pPr>
                      <a:r>
                        <a:rPr lang="en-US" sz="1400" b="1" dirty="0">
                          <a:latin typeface="Times New Roman" pitchFamily="18" charset="0"/>
                          <a:cs typeface="Times New Roman" pitchFamily="18" charset="0"/>
                        </a:rPr>
                        <a:t>17.71</a:t>
                      </a:r>
                    </a:p>
                  </a:txBody>
                  <a:tcPr marL="68580" marR="68580" marT="0" marB="0" anchor="ctr"/>
                </a:tc>
                <a:tc>
                  <a:txBody>
                    <a:bodyPr/>
                    <a:lstStyle/>
                    <a:p>
                      <a:pPr marL="0" marR="0" algn="ctr">
                        <a:lnSpc>
                          <a:spcPct val="115000"/>
                        </a:lnSpc>
                        <a:spcBef>
                          <a:spcPts val="0"/>
                        </a:spcBef>
                        <a:spcAft>
                          <a:spcPts val="0"/>
                        </a:spcAft>
                      </a:pPr>
                      <a:r>
                        <a:rPr lang="en-US" sz="1400" dirty="0">
                          <a:latin typeface="Times New Roman" pitchFamily="18" charset="0"/>
                          <a:cs typeface="Times New Roman" pitchFamily="18" charset="0"/>
                        </a:rPr>
                        <a:t>15.74</a:t>
                      </a:r>
                    </a:p>
                  </a:txBody>
                  <a:tcPr marL="68580" marR="68580" marT="0" marB="0" anchor="ctr"/>
                </a:tc>
                <a:tc>
                  <a:txBody>
                    <a:bodyPr/>
                    <a:lstStyle/>
                    <a:p>
                      <a:pPr marL="0" marR="0" algn="ctr">
                        <a:lnSpc>
                          <a:spcPct val="115000"/>
                        </a:lnSpc>
                        <a:spcBef>
                          <a:spcPts val="0"/>
                        </a:spcBef>
                        <a:spcAft>
                          <a:spcPts val="0"/>
                        </a:spcAft>
                      </a:pPr>
                      <a:r>
                        <a:rPr lang="en-US" sz="1400" b="1" dirty="0">
                          <a:latin typeface="Times New Roman" pitchFamily="18" charset="0"/>
                          <a:cs typeface="Times New Roman" pitchFamily="18" charset="0"/>
                        </a:rPr>
                        <a:t>1.57</a:t>
                      </a:r>
                    </a:p>
                  </a:txBody>
                  <a:tcPr marL="68580" marR="68580" marT="0" marB="0" anchor="ctr"/>
                </a:tc>
                <a:tc>
                  <a:txBody>
                    <a:bodyPr/>
                    <a:lstStyle/>
                    <a:p>
                      <a:pPr marL="0" marR="0" algn="ctr">
                        <a:lnSpc>
                          <a:spcPct val="115000"/>
                        </a:lnSpc>
                        <a:spcBef>
                          <a:spcPts val="0"/>
                        </a:spcBef>
                        <a:spcAft>
                          <a:spcPts val="0"/>
                        </a:spcAft>
                      </a:pPr>
                      <a:r>
                        <a:rPr lang="en-US" sz="1400" b="1" dirty="0">
                          <a:latin typeface="Times New Roman" pitchFamily="18" charset="0"/>
                          <a:cs typeface="Times New Roman" pitchFamily="18" charset="0"/>
                        </a:rPr>
                        <a:t>0.94</a:t>
                      </a:r>
                    </a:p>
                  </a:txBody>
                  <a:tcPr marL="68580" marR="68580" marT="0" marB="0" anchor="ctr"/>
                </a:tc>
                <a:tc>
                  <a:txBody>
                    <a:bodyPr/>
                    <a:lstStyle/>
                    <a:p>
                      <a:pPr marL="0" marR="0" algn="ctr">
                        <a:lnSpc>
                          <a:spcPct val="115000"/>
                        </a:lnSpc>
                        <a:spcBef>
                          <a:spcPts val="0"/>
                        </a:spcBef>
                        <a:spcAft>
                          <a:spcPts val="0"/>
                        </a:spcAft>
                      </a:pPr>
                      <a:r>
                        <a:rPr lang="en-US" sz="1400" b="1" dirty="0">
                          <a:latin typeface="Times New Roman" pitchFamily="18" charset="0"/>
                          <a:cs typeface="Times New Roman" pitchFamily="18" charset="0"/>
                        </a:rPr>
                        <a:t>26.8</a:t>
                      </a:r>
                    </a:p>
                  </a:txBody>
                  <a:tcPr marL="68580" marR="68580" marT="0" marB="0" anchor="ctr"/>
                </a:tc>
                <a:tc>
                  <a:txBody>
                    <a:bodyPr/>
                    <a:lstStyle/>
                    <a:p>
                      <a:pPr marL="0" marR="0" algn="ctr">
                        <a:lnSpc>
                          <a:spcPct val="115000"/>
                        </a:lnSpc>
                        <a:spcBef>
                          <a:spcPts val="0"/>
                        </a:spcBef>
                        <a:spcAft>
                          <a:spcPts val="0"/>
                        </a:spcAft>
                      </a:pPr>
                      <a:r>
                        <a:rPr lang="en-US" sz="1400" b="1" dirty="0">
                          <a:latin typeface="Times New Roman" pitchFamily="18" charset="0"/>
                          <a:cs typeface="Times New Roman" pitchFamily="18" charset="0"/>
                        </a:rPr>
                        <a:t>20.3</a:t>
                      </a:r>
                    </a:p>
                  </a:txBody>
                  <a:tcPr marL="68580" marR="68580" marT="0" marB="0" anchor="ctr"/>
                </a:tc>
                <a:tc>
                  <a:txBody>
                    <a:bodyPr/>
                    <a:lstStyle/>
                    <a:p>
                      <a:pPr marL="0" marR="0" algn="ctr">
                        <a:lnSpc>
                          <a:spcPct val="115000"/>
                        </a:lnSpc>
                        <a:spcBef>
                          <a:spcPts val="0"/>
                        </a:spcBef>
                        <a:spcAft>
                          <a:spcPts val="0"/>
                        </a:spcAft>
                      </a:pPr>
                      <a:r>
                        <a:rPr lang="en-US" sz="1400" b="1" dirty="0">
                          <a:latin typeface="Times New Roman" pitchFamily="18" charset="0"/>
                          <a:cs typeface="Times New Roman" pitchFamily="18" charset="0"/>
                        </a:rPr>
                        <a:t>1.4</a:t>
                      </a:r>
                    </a:p>
                  </a:txBody>
                  <a:tcPr marL="68580" marR="68580" marT="0" marB="0" anchor="ctr"/>
                </a:tc>
                <a:tc>
                  <a:txBody>
                    <a:bodyPr/>
                    <a:lstStyle/>
                    <a:p>
                      <a:pPr marL="0" marR="0" algn="ctr">
                        <a:lnSpc>
                          <a:spcPct val="115000"/>
                        </a:lnSpc>
                        <a:spcBef>
                          <a:spcPts val="0"/>
                        </a:spcBef>
                        <a:spcAft>
                          <a:spcPts val="0"/>
                        </a:spcAft>
                      </a:pPr>
                      <a:r>
                        <a:rPr lang="en-US" sz="1400" b="1" dirty="0">
                          <a:latin typeface="Times New Roman" pitchFamily="18" charset="0"/>
                          <a:cs typeface="Times New Roman" pitchFamily="18" charset="0"/>
                        </a:rPr>
                        <a:t>2.8</a:t>
                      </a:r>
                    </a:p>
                  </a:txBody>
                  <a:tcPr marL="68580" marR="68580" marT="0" marB="0" anchor="ctr"/>
                </a:tc>
                <a:tc>
                  <a:txBody>
                    <a:bodyPr/>
                    <a:lstStyle/>
                    <a:p>
                      <a:pPr marL="0" marR="0" algn="ctr">
                        <a:lnSpc>
                          <a:spcPct val="115000"/>
                        </a:lnSpc>
                        <a:spcBef>
                          <a:spcPts val="0"/>
                        </a:spcBef>
                        <a:spcAft>
                          <a:spcPts val="0"/>
                        </a:spcAft>
                      </a:pPr>
                      <a:r>
                        <a:rPr lang="en-US" sz="1400" b="1" dirty="0">
                          <a:latin typeface="Times New Roman" pitchFamily="18" charset="0"/>
                          <a:cs typeface="Times New Roman" pitchFamily="18" charset="0"/>
                        </a:rPr>
                        <a:t>0.17</a:t>
                      </a:r>
                    </a:p>
                  </a:txBody>
                  <a:tcPr marL="68580" marR="68580" marT="0" marB="0" anchor="ctr"/>
                </a:tc>
                <a:tc>
                  <a:txBody>
                    <a:bodyPr/>
                    <a:lstStyle/>
                    <a:p>
                      <a:pPr marL="0" marR="0" algn="ctr">
                        <a:lnSpc>
                          <a:spcPct val="115000"/>
                        </a:lnSpc>
                        <a:spcBef>
                          <a:spcPts val="0"/>
                        </a:spcBef>
                        <a:spcAft>
                          <a:spcPts val="0"/>
                        </a:spcAft>
                      </a:pPr>
                      <a:r>
                        <a:rPr lang="en-US" sz="1400" b="1" dirty="0">
                          <a:latin typeface="Times New Roman" pitchFamily="18" charset="0"/>
                          <a:cs typeface="Times New Roman" pitchFamily="18" charset="0"/>
                        </a:rPr>
                        <a:t>0.73</a:t>
                      </a:r>
                    </a:p>
                  </a:txBody>
                  <a:tcPr marL="68580" marR="68580" marT="0" marB="0" anchor="ctr"/>
                </a:tc>
                <a:extLst>
                  <a:ext uri="{0D108BD9-81ED-4DB2-BD59-A6C34878D82A}">
                    <a16:rowId xmlns="" xmlns:a16="http://schemas.microsoft.com/office/drawing/2014/main" val="10005"/>
                  </a:ext>
                </a:extLst>
              </a:tr>
              <a:tr h="658104">
                <a:tc gridSpan="7">
                  <a:txBody>
                    <a:bodyPr/>
                    <a:lstStyle/>
                    <a:p>
                      <a:pPr marL="0" marR="0" algn="l">
                        <a:lnSpc>
                          <a:spcPct val="115000"/>
                        </a:lnSpc>
                        <a:spcBef>
                          <a:spcPts val="0"/>
                        </a:spcBef>
                        <a:spcAft>
                          <a:spcPts val="0"/>
                        </a:spcAft>
                      </a:pPr>
                      <a:r>
                        <a:rPr lang="en-US" sz="1100" b="1" i="1" dirty="0">
                          <a:latin typeface="Times New Roman" pitchFamily="18" charset="0"/>
                          <a:cs typeface="Times New Roman" pitchFamily="18" charset="0"/>
                        </a:rPr>
                        <a:t>Source: </a:t>
                      </a:r>
                    </a:p>
                    <a:p>
                      <a:pPr marL="0" marR="0" algn="l">
                        <a:lnSpc>
                          <a:spcPct val="115000"/>
                        </a:lnSpc>
                        <a:spcBef>
                          <a:spcPts val="0"/>
                        </a:spcBef>
                        <a:spcAft>
                          <a:spcPts val="0"/>
                        </a:spcAft>
                      </a:pPr>
                      <a:r>
                        <a:rPr lang="en-US" sz="1100" b="1" i="1" dirty="0">
                          <a:latin typeface="Times New Roman" pitchFamily="18" charset="0"/>
                          <a:cs typeface="Times New Roman" pitchFamily="18" charset="0"/>
                        </a:rPr>
                        <a:t>India-European Union</a:t>
                      </a:r>
                      <a:r>
                        <a:rPr lang="en-US" sz="1100" b="1" i="1" baseline="0" dirty="0">
                          <a:latin typeface="Times New Roman" pitchFamily="18" charset="0"/>
                          <a:cs typeface="Times New Roman" pitchFamily="18" charset="0"/>
                        </a:rPr>
                        <a:t> : </a:t>
                      </a:r>
                      <a:r>
                        <a:rPr lang="en-US" sz="1100" b="1" i="1" dirty="0">
                          <a:latin typeface="Times New Roman" pitchFamily="18" charset="0"/>
                          <a:cs typeface="Times New Roman" pitchFamily="18" charset="0"/>
                        </a:rPr>
                        <a:t> European Commission</a:t>
                      </a:r>
                    </a:p>
                    <a:p>
                      <a:pPr marL="0" marR="0" algn="l">
                        <a:lnSpc>
                          <a:spcPct val="115000"/>
                        </a:lnSpc>
                        <a:spcBef>
                          <a:spcPts val="0"/>
                        </a:spcBef>
                        <a:spcAft>
                          <a:spcPts val="0"/>
                        </a:spcAft>
                      </a:pPr>
                      <a:r>
                        <a:rPr lang="en-US" sz="1100" b="1" i="1" dirty="0">
                          <a:latin typeface="Times New Roman" pitchFamily="18" charset="0"/>
                          <a:cs typeface="Times New Roman" pitchFamily="18" charset="0"/>
                        </a:rPr>
                        <a:t>India-China,</a:t>
                      </a:r>
                      <a:r>
                        <a:rPr lang="en-US" sz="1100" b="1" i="1" baseline="0" dirty="0">
                          <a:latin typeface="Times New Roman" pitchFamily="18" charset="0"/>
                          <a:cs typeface="Times New Roman" pitchFamily="18" charset="0"/>
                        </a:rPr>
                        <a:t> </a:t>
                      </a:r>
                      <a:r>
                        <a:rPr lang="en-US" sz="1100" b="1" i="1" dirty="0">
                          <a:latin typeface="Times New Roman" pitchFamily="18" charset="0"/>
                          <a:cs typeface="Times New Roman" pitchFamily="18" charset="0"/>
                        </a:rPr>
                        <a:t>India- Australia &amp; India- New Zealand:</a:t>
                      </a:r>
                      <a:r>
                        <a:rPr lang="en-US" sz="1100" b="1" i="1" baseline="0" dirty="0">
                          <a:latin typeface="Times New Roman" pitchFamily="18" charset="0"/>
                          <a:cs typeface="Times New Roman" pitchFamily="18" charset="0"/>
                        </a:rPr>
                        <a:t> International Trade Centre (ITC)</a:t>
                      </a:r>
                      <a:endParaRPr lang="en-US" sz="1100" b="1" i="1" dirty="0">
                        <a:latin typeface="Times New Roman" pitchFamily="18" charset="0"/>
                        <a:cs typeface="Times New Roman" pitchFamily="18" charset="0"/>
                      </a:endParaRPr>
                    </a:p>
                    <a:p>
                      <a:pPr marL="0" marR="0" algn="l">
                        <a:lnSpc>
                          <a:spcPct val="115000"/>
                        </a:lnSpc>
                        <a:spcBef>
                          <a:spcPts val="0"/>
                        </a:spcBef>
                        <a:spcAft>
                          <a:spcPts val="0"/>
                        </a:spcAft>
                      </a:pPr>
                      <a:r>
                        <a:rPr lang="en-US" sz="1100" b="1" i="1" dirty="0">
                          <a:latin typeface="Times New Roman" pitchFamily="18" charset="0"/>
                          <a:cs typeface="Times New Roman" pitchFamily="18" charset="0"/>
                        </a:rPr>
                        <a:t>India-USA</a:t>
                      </a:r>
                      <a:r>
                        <a:rPr lang="en-US" sz="1100" b="1" i="1" baseline="0" dirty="0">
                          <a:latin typeface="Times New Roman" pitchFamily="18" charset="0"/>
                          <a:cs typeface="Times New Roman" pitchFamily="18" charset="0"/>
                        </a:rPr>
                        <a:t> : </a:t>
                      </a:r>
                      <a:r>
                        <a:rPr lang="en-US" sz="1100" b="1" i="1" dirty="0">
                          <a:latin typeface="Times New Roman" pitchFamily="18" charset="0"/>
                          <a:cs typeface="Times New Roman" pitchFamily="18" charset="0"/>
                        </a:rPr>
                        <a:t>Office of the United States Trade Representative </a:t>
                      </a:r>
                    </a:p>
                    <a:p>
                      <a:pPr marL="0" marR="0" algn="l">
                        <a:lnSpc>
                          <a:spcPct val="115000"/>
                        </a:lnSpc>
                        <a:spcBef>
                          <a:spcPts val="0"/>
                        </a:spcBef>
                        <a:spcAft>
                          <a:spcPts val="0"/>
                        </a:spcAft>
                      </a:pPr>
                      <a:endParaRPr lang="en-US" sz="1100" b="1" i="1" dirty="0">
                        <a:latin typeface="Times New Roman" pitchFamily="18" charset="0"/>
                        <a:cs typeface="Times New Roman" pitchFamily="18" charset="0"/>
                      </a:endParaRPr>
                    </a:p>
                  </a:txBody>
                  <a:tcPr marL="68580" marR="68580" marT="0" marB="0"/>
                </a:tc>
                <a:tc hMerge="1">
                  <a:txBody>
                    <a:bodyPr/>
                    <a:lstStyle/>
                    <a:p>
                      <a:pPr marL="0" marR="0" algn="ctr">
                        <a:lnSpc>
                          <a:spcPct val="115000"/>
                        </a:lnSpc>
                        <a:spcBef>
                          <a:spcPts val="0"/>
                        </a:spcBef>
                        <a:spcAft>
                          <a:spcPts val="0"/>
                        </a:spcAft>
                      </a:pPr>
                      <a:endParaRPr lang="en-US" sz="1400">
                        <a:latin typeface="Times New Roman" pitchFamily="18" charset="0"/>
                        <a:cs typeface="Times New Roman" pitchFamily="18" charset="0"/>
                      </a:endParaRPr>
                    </a:p>
                  </a:txBody>
                  <a:tcPr marL="68580" marR="68580" marT="0" marB="0"/>
                </a:tc>
                <a:tc hMerge="1">
                  <a:txBody>
                    <a:bodyPr/>
                    <a:lstStyle/>
                    <a:p>
                      <a:pPr marL="0" marR="0" algn="ctr">
                        <a:lnSpc>
                          <a:spcPct val="115000"/>
                        </a:lnSpc>
                        <a:spcBef>
                          <a:spcPts val="0"/>
                        </a:spcBef>
                        <a:spcAft>
                          <a:spcPts val="0"/>
                        </a:spcAft>
                      </a:pPr>
                      <a:endParaRPr lang="en-US" sz="1400">
                        <a:latin typeface="Times New Roman" pitchFamily="18" charset="0"/>
                        <a:cs typeface="Times New Roman"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pPr marL="0" marR="0" algn="ctr">
                        <a:lnSpc>
                          <a:spcPct val="115000"/>
                        </a:lnSpc>
                        <a:spcBef>
                          <a:spcPts val="0"/>
                        </a:spcBef>
                        <a:spcAft>
                          <a:spcPts val="0"/>
                        </a:spcAft>
                      </a:pPr>
                      <a:endParaRPr lang="en-US" sz="1400">
                        <a:latin typeface="Times New Roman" pitchFamily="18" charset="0"/>
                        <a:cs typeface="Times New Roman" pitchFamily="18" charset="0"/>
                      </a:endParaRPr>
                    </a:p>
                  </a:txBody>
                  <a:tcPr marL="68580" marR="68580" marT="0" marB="0"/>
                </a:tc>
                <a:tc hMerge="1">
                  <a:txBody>
                    <a:bodyPr/>
                    <a:lstStyle/>
                    <a:p>
                      <a:pPr marL="0" marR="0" algn="ctr">
                        <a:lnSpc>
                          <a:spcPct val="115000"/>
                        </a:lnSpc>
                        <a:spcBef>
                          <a:spcPts val="0"/>
                        </a:spcBef>
                        <a:spcAft>
                          <a:spcPts val="0"/>
                        </a:spcAft>
                      </a:pPr>
                      <a:endParaRPr lang="en-US" sz="1400" dirty="0">
                        <a:latin typeface="Times New Roman" pitchFamily="18" charset="0"/>
                        <a:cs typeface="Times New Roman" pitchFamily="18" charset="0"/>
                      </a:endParaRPr>
                    </a:p>
                  </a:txBody>
                  <a:tcPr marL="68580" marR="68580" marT="0" marB="0"/>
                </a:tc>
                <a:tc>
                  <a:txBody>
                    <a:bodyPr/>
                    <a:lstStyle/>
                    <a:p>
                      <a:pPr marL="0" marR="0" algn="l">
                        <a:lnSpc>
                          <a:spcPct val="115000"/>
                        </a:lnSpc>
                        <a:spcBef>
                          <a:spcPts val="0"/>
                        </a:spcBef>
                        <a:spcAft>
                          <a:spcPts val="0"/>
                        </a:spcAft>
                      </a:pPr>
                      <a:endParaRPr lang="en-US" sz="1100" b="1" i="1" dirty="0">
                        <a:latin typeface="Times New Roman" pitchFamily="18" charset="0"/>
                        <a:cs typeface="Times New Roman" pitchFamily="18" charset="0"/>
                      </a:endParaRPr>
                    </a:p>
                  </a:txBody>
                  <a:tcPr marL="68580" marR="68580" marT="0" marB="0"/>
                </a:tc>
                <a:tc>
                  <a:txBody>
                    <a:bodyPr/>
                    <a:lstStyle/>
                    <a:p>
                      <a:pPr marL="0" marR="0" algn="l">
                        <a:lnSpc>
                          <a:spcPct val="115000"/>
                        </a:lnSpc>
                        <a:spcBef>
                          <a:spcPts val="0"/>
                        </a:spcBef>
                        <a:spcAft>
                          <a:spcPts val="0"/>
                        </a:spcAft>
                      </a:pPr>
                      <a:endParaRPr lang="en-US" sz="1100" b="1" i="1" dirty="0">
                        <a:latin typeface="Times New Roman" pitchFamily="18" charset="0"/>
                        <a:cs typeface="Times New Roman" pitchFamily="18" charset="0"/>
                      </a:endParaRPr>
                    </a:p>
                  </a:txBody>
                  <a:tcPr marL="68580" marR="68580" marT="0" marB="0"/>
                </a:tc>
                <a:tc>
                  <a:txBody>
                    <a:bodyPr/>
                    <a:lstStyle/>
                    <a:p>
                      <a:pPr marL="0" marR="0" algn="l">
                        <a:lnSpc>
                          <a:spcPct val="115000"/>
                        </a:lnSpc>
                        <a:spcBef>
                          <a:spcPts val="0"/>
                        </a:spcBef>
                        <a:spcAft>
                          <a:spcPts val="0"/>
                        </a:spcAft>
                      </a:pPr>
                      <a:endParaRPr lang="en-US" sz="1100" b="1" i="1" dirty="0">
                        <a:latin typeface="Times New Roman" pitchFamily="18" charset="0"/>
                        <a:cs typeface="Times New Roman" pitchFamily="18" charset="0"/>
                      </a:endParaRPr>
                    </a:p>
                  </a:txBody>
                  <a:tcPr marL="68580" marR="68580" marT="0" marB="0"/>
                </a:tc>
                <a:tc>
                  <a:txBody>
                    <a:bodyPr/>
                    <a:lstStyle/>
                    <a:p>
                      <a:pPr marL="0" marR="0" algn="l">
                        <a:lnSpc>
                          <a:spcPct val="115000"/>
                        </a:lnSpc>
                        <a:spcBef>
                          <a:spcPts val="0"/>
                        </a:spcBef>
                        <a:spcAft>
                          <a:spcPts val="0"/>
                        </a:spcAft>
                      </a:pPr>
                      <a:endParaRPr lang="en-US" sz="1100" b="1" i="1" dirty="0">
                        <a:latin typeface="Times New Roman" pitchFamily="18" charset="0"/>
                        <a:cs typeface="Times New Roman" pitchFamily="18" charset="0"/>
                      </a:endParaRPr>
                    </a:p>
                  </a:txBody>
                  <a:tcPr marL="68580" marR="68580" marT="0" marB="0"/>
                </a:tc>
                <a:extLst>
                  <a:ext uri="{0D108BD9-81ED-4DB2-BD59-A6C34878D82A}">
                    <a16:rowId xmlns="" xmlns:a16="http://schemas.microsoft.com/office/drawing/2014/main" val="10006"/>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57200"/>
            <a:ext cx="8229600" cy="1143000"/>
          </a:xfrm>
        </p:spPr>
        <p:txBody>
          <a:bodyPr>
            <a:noAutofit/>
          </a:bodyPr>
          <a:lstStyle/>
          <a:p>
            <a:r>
              <a:rPr lang="en-US" sz="3200" dirty="0">
                <a:latin typeface="Times New Roman" pitchFamily="18" charset="0"/>
                <a:cs typeface="Times New Roman" pitchFamily="18" charset="0"/>
              </a:rPr>
              <a:t>Trade in Services</a:t>
            </a:r>
          </a:p>
        </p:txBody>
      </p:sp>
      <p:sp>
        <p:nvSpPr>
          <p:cNvPr id="3" name="Content Placeholder 2"/>
          <p:cNvSpPr>
            <a:spLocks noGrp="1"/>
          </p:cNvSpPr>
          <p:nvPr>
            <p:ph idx="1"/>
          </p:nvPr>
        </p:nvSpPr>
        <p:spPr>
          <a:xfrm>
            <a:off x="457200" y="1524000"/>
            <a:ext cx="8229600" cy="5029200"/>
          </a:xfrm>
        </p:spPr>
        <p:txBody>
          <a:bodyPr>
            <a:normAutofit fontScale="92500" lnSpcReduction="10000"/>
          </a:bodyPr>
          <a:lstStyle/>
          <a:p>
            <a:r>
              <a:rPr lang="en-US" sz="2800" dirty="0">
                <a:latin typeface="Times New Roman" pitchFamily="18" charset="0"/>
                <a:cs typeface="Times New Roman" pitchFamily="18" charset="0"/>
              </a:rPr>
              <a:t>India is the eighth largest exporter of commercial services in the world in 2016 (WTO, 2017)</a:t>
            </a:r>
          </a:p>
          <a:p>
            <a:r>
              <a:rPr lang="en-US" sz="2800" dirty="0">
                <a:latin typeface="Times New Roman" pitchFamily="18" charset="0"/>
                <a:cs typeface="Times New Roman" pitchFamily="18" charset="0"/>
              </a:rPr>
              <a:t>Growth in services exports and net services was robust at 16.2 % and 14.6 % respectively in 2017-18 (H1)</a:t>
            </a:r>
          </a:p>
          <a:p>
            <a:r>
              <a:rPr lang="en-US" sz="2800" dirty="0">
                <a:latin typeface="Times New Roman" pitchFamily="18" charset="0"/>
                <a:cs typeface="Times New Roman" pitchFamily="18" charset="0"/>
              </a:rPr>
              <a:t>Ratio of services exports to merchandise exports rose from 35.8 % in 2000-01 to 58.2 % in 2016-17</a:t>
            </a:r>
          </a:p>
          <a:p>
            <a:r>
              <a:rPr lang="en-US" sz="2800" dirty="0">
                <a:latin typeface="Times New Roman" pitchFamily="18" charset="0"/>
                <a:cs typeface="Times New Roman" pitchFamily="18" charset="0"/>
              </a:rPr>
              <a:t>Deficit in merchandise trade whereas surplus in services trade since 2013</a:t>
            </a:r>
          </a:p>
          <a:p>
            <a:r>
              <a:rPr lang="en-US" sz="2800" dirty="0">
                <a:latin typeface="Times New Roman" pitchFamily="18" charset="0"/>
                <a:cs typeface="Times New Roman" pitchFamily="18" charset="0"/>
              </a:rPr>
              <a:t>Top performing sector in export of services : Software services</a:t>
            </a:r>
          </a:p>
          <a:p>
            <a:r>
              <a:rPr lang="en-US" sz="2800" dirty="0">
                <a:latin typeface="Times New Roman" pitchFamily="18" charset="0"/>
                <a:cs typeface="Times New Roman" pitchFamily="18" charset="0"/>
              </a:rPr>
              <a:t>Highest contributing sector in import of services : Business services</a:t>
            </a:r>
          </a:p>
          <a:p>
            <a:pPr marL="0" indent="0">
              <a:buNone/>
            </a:pPr>
            <a:endParaRPr lang="en-US" sz="28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EE6A714-98E8-4BF0-8E6A-37492A2913DA}"/>
              </a:ext>
            </a:extLst>
          </p:cNvPr>
          <p:cNvSpPr>
            <a:spLocks noGrp="1"/>
          </p:cNvSpPr>
          <p:nvPr>
            <p:ph type="title"/>
          </p:nvPr>
        </p:nvSpPr>
        <p:spPr>
          <a:xfrm>
            <a:off x="768096" y="332656"/>
            <a:ext cx="7290054" cy="1296144"/>
          </a:xfrm>
        </p:spPr>
        <p:txBody>
          <a:bodyPr/>
          <a:lstStyle/>
          <a:p>
            <a:pPr algn="ctr"/>
            <a:r>
              <a:rPr lang="en-US" b="1" dirty="0">
                <a:latin typeface="+mn-lt"/>
                <a:cs typeface="Times New Roman" panose="02020603050405020304" pitchFamily="18" charset="0"/>
              </a:rPr>
              <a:t>Agenda </a:t>
            </a:r>
          </a:p>
        </p:txBody>
      </p:sp>
      <p:sp>
        <p:nvSpPr>
          <p:cNvPr id="3" name="Rectangle 2">
            <a:extLst>
              <a:ext uri="{FF2B5EF4-FFF2-40B4-BE49-F238E27FC236}">
                <a16:creationId xmlns="" xmlns:a16="http://schemas.microsoft.com/office/drawing/2014/main" id="{F24FFA55-3AE5-4F26-A7D7-E6102D535AFC}"/>
              </a:ext>
            </a:extLst>
          </p:cNvPr>
          <p:cNvSpPr/>
          <p:nvPr/>
        </p:nvSpPr>
        <p:spPr>
          <a:xfrm>
            <a:off x="1219200" y="1524000"/>
            <a:ext cx="7169224" cy="193899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altLang="en-US" sz="4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altLang="en-US" sz="4000" b="0" i="0" u="none" strike="noStrike" kern="1200" cap="none" spc="0" normalizeH="0" baseline="0" noProof="0" dirty="0">
                <a:ln>
                  <a:noFill/>
                </a:ln>
                <a:solidFill>
                  <a:prstClr val="black"/>
                </a:solidFill>
                <a:effectLst/>
                <a:uLnTx/>
                <a:uFillTx/>
                <a:latin typeface="Calibri"/>
                <a:ea typeface="+mn-ea"/>
                <a:cs typeface="+mn-cs"/>
              </a:rPr>
              <a:t>Outlook and challenges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altLang="en-US" sz="4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079449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0"/>
            <a:ext cx="8686800" cy="715962"/>
          </a:xfrm>
          <a:solidFill>
            <a:schemeClr val="accent1">
              <a:lumMod val="60000"/>
              <a:lumOff val="40000"/>
            </a:schemeClr>
          </a:solidFill>
          <a:ln>
            <a:solidFill>
              <a:schemeClr val="accent1">
                <a:lumMod val="75000"/>
              </a:schemeClr>
            </a:solidFill>
          </a:ln>
        </p:spPr>
        <p:txBody>
          <a:bodyPr>
            <a:normAutofit/>
          </a:bodyPr>
          <a:lstStyle/>
          <a:p>
            <a:pPr algn="ctr"/>
            <a:r>
              <a:rPr lang="en-US" sz="2800" dirty="0">
                <a:solidFill>
                  <a:schemeClr val="tx1">
                    <a:lumMod val="95000"/>
                    <a:lumOff val="5000"/>
                  </a:schemeClr>
                </a:solidFill>
                <a:effectLst/>
                <a:latin typeface="Cambria" pitchFamily="18" charset="0"/>
              </a:rPr>
              <a:t>Protectionist measures by different countries</a:t>
            </a:r>
            <a:endParaRPr lang="en-IN" sz="2800" dirty="0">
              <a:solidFill>
                <a:schemeClr val="tx1">
                  <a:lumMod val="95000"/>
                  <a:lumOff val="5000"/>
                </a:schemeClr>
              </a:solidFill>
              <a:effectLst/>
              <a:latin typeface="Cambria" pitchFamily="18" charset="0"/>
            </a:endParaRPr>
          </a:p>
        </p:txBody>
      </p:sp>
      <p:graphicFrame>
        <p:nvGraphicFramePr>
          <p:cNvPr id="4" name="Content Placeholder 3"/>
          <p:cNvGraphicFramePr>
            <a:graphicFrameLocks noGrp="1"/>
          </p:cNvGraphicFramePr>
          <p:nvPr>
            <p:ph idx="1"/>
            <p:extLst/>
          </p:nvPr>
        </p:nvGraphicFramePr>
        <p:xfrm>
          <a:off x="457200" y="762000"/>
          <a:ext cx="8382000" cy="5791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457200" y="6550223"/>
            <a:ext cx="1930785" cy="307777"/>
          </a:xfrm>
          <a:prstGeom prst="rect">
            <a:avLst/>
          </a:prstGeom>
          <a:noFill/>
        </p:spPr>
        <p:txBody>
          <a:bodyPr wrap="none" rtlCol="0">
            <a:spAutoFit/>
          </a:bodyPr>
          <a:lstStyle/>
          <a:p>
            <a:r>
              <a:rPr lang="en-US" sz="1400" b="1" dirty="0">
                <a:solidFill>
                  <a:schemeClr val="bg1"/>
                </a:solidFill>
                <a:latin typeface="Cambria" pitchFamily="18" charset="0"/>
              </a:rPr>
              <a:t>Source: </a:t>
            </a:r>
            <a:r>
              <a:rPr lang="en-US" sz="1400" b="1" dirty="0" err="1">
                <a:solidFill>
                  <a:schemeClr val="bg1"/>
                </a:solidFill>
                <a:latin typeface="Cambria" pitchFamily="18" charset="0"/>
              </a:rPr>
              <a:t>Gowling</a:t>
            </a:r>
            <a:r>
              <a:rPr lang="en-US" sz="1400" b="1" dirty="0">
                <a:solidFill>
                  <a:schemeClr val="bg1"/>
                </a:solidFill>
                <a:latin typeface="Cambria" pitchFamily="18" charset="0"/>
              </a:rPr>
              <a:t> WLG</a:t>
            </a:r>
            <a:endParaRPr lang="en-IN" sz="1400" b="1" dirty="0">
              <a:solidFill>
                <a:schemeClr val="bg1"/>
              </a:solidFill>
              <a:latin typeface="Cambria" pitchFamily="18" charset="0"/>
            </a:endParaRPr>
          </a:p>
        </p:txBody>
      </p:sp>
    </p:spTree>
    <p:extLst>
      <p:ext uri="{BB962C8B-B14F-4D97-AF65-F5344CB8AC3E}">
        <p14:creationId xmlns:p14="http://schemas.microsoft.com/office/powerpoint/2010/main" val="18723813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0"/>
            <a:ext cx="8382000" cy="563562"/>
          </a:xfrm>
          <a:solidFill>
            <a:schemeClr val="accent1">
              <a:lumMod val="60000"/>
              <a:lumOff val="40000"/>
            </a:schemeClr>
          </a:solidFill>
        </p:spPr>
        <p:txBody>
          <a:bodyPr>
            <a:normAutofit/>
          </a:bodyPr>
          <a:lstStyle/>
          <a:p>
            <a:pPr algn="ctr"/>
            <a:r>
              <a:rPr lang="en-US" sz="2800" dirty="0">
                <a:solidFill>
                  <a:schemeClr val="tx1">
                    <a:lumMod val="95000"/>
                    <a:lumOff val="5000"/>
                  </a:schemeClr>
                </a:solidFill>
                <a:effectLst/>
                <a:latin typeface="Cambria" pitchFamily="18" charset="0"/>
              </a:rPr>
              <a:t>India’s position in world trade</a:t>
            </a:r>
            <a:endParaRPr lang="en-IN" sz="2800" dirty="0">
              <a:solidFill>
                <a:schemeClr val="tx1">
                  <a:lumMod val="95000"/>
                  <a:lumOff val="5000"/>
                </a:schemeClr>
              </a:solidFill>
              <a:effectLst/>
              <a:latin typeface="Cambria" pitchFamily="18" charset="0"/>
            </a:endParaRPr>
          </a:p>
        </p:txBody>
      </p:sp>
      <p:graphicFrame>
        <p:nvGraphicFramePr>
          <p:cNvPr id="4" name="Content Placeholder 3"/>
          <p:cNvGraphicFramePr>
            <a:graphicFrameLocks noGrp="1"/>
          </p:cNvGraphicFramePr>
          <p:nvPr>
            <p:ph idx="1"/>
          </p:nvPr>
        </p:nvGraphicFramePr>
        <p:xfrm>
          <a:off x="762000" y="1752600"/>
          <a:ext cx="7391400" cy="31242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457200" y="762000"/>
            <a:ext cx="8980740" cy="369332"/>
          </a:xfrm>
          <a:prstGeom prst="rect">
            <a:avLst/>
          </a:prstGeom>
          <a:noFill/>
        </p:spPr>
        <p:txBody>
          <a:bodyPr wrap="square" rtlCol="0">
            <a:spAutoFit/>
          </a:bodyPr>
          <a:lstStyle/>
          <a:p>
            <a:pPr>
              <a:buFont typeface="Wingdings" pitchFamily="2" charset="2"/>
              <a:buChar char="Ø"/>
            </a:pPr>
            <a:r>
              <a:rPr lang="en-US" dirty="0">
                <a:latin typeface="Cambria" pitchFamily="18" charset="0"/>
              </a:rPr>
              <a:t>India’s share in world exports and imports are 1.79% and 2.31% respectively in 2016</a:t>
            </a:r>
            <a:endParaRPr lang="en-IN" dirty="0">
              <a:latin typeface="Cambria" pitchFamily="18" charset="0"/>
            </a:endParaRPr>
          </a:p>
        </p:txBody>
      </p:sp>
      <p:sp>
        <p:nvSpPr>
          <p:cNvPr id="7" name="TextBox 6"/>
          <p:cNvSpPr txBox="1"/>
          <p:nvPr/>
        </p:nvSpPr>
        <p:spPr>
          <a:xfrm>
            <a:off x="838200" y="4953000"/>
            <a:ext cx="2667000" cy="338554"/>
          </a:xfrm>
          <a:prstGeom prst="rect">
            <a:avLst/>
          </a:prstGeom>
          <a:noFill/>
        </p:spPr>
        <p:txBody>
          <a:bodyPr wrap="square" rtlCol="0">
            <a:spAutoFit/>
          </a:bodyPr>
          <a:lstStyle/>
          <a:p>
            <a:r>
              <a:rPr lang="en-US" sz="1600" b="1" dirty="0">
                <a:latin typeface="Cambria" pitchFamily="18" charset="0"/>
              </a:rPr>
              <a:t>Source: UNCTAD</a:t>
            </a:r>
            <a:endParaRPr lang="en-IN" sz="1600" b="1" dirty="0">
              <a:latin typeface="Cambria" pitchFamily="18" charset="0"/>
            </a:endParaRPr>
          </a:p>
        </p:txBody>
      </p:sp>
    </p:spTree>
    <p:extLst>
      <p:ext uri="{BB962C8B-B14F-4D97-AF65-F5344CB8AC3E}">
        <p14:creationId xmlns:p14="http://schemas.microsoft.com/office/powerpoint/2010/main" val="25093666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2"/>
          <p:cNvSpPr>
            <a:spLocks noGrp="1"/>
          </p:cNvSpPr>
          <p:nvPr>
            <p:ph type="title"/>
          </p:nvPr>
        </p:nvSpPr>
        <p:spPr>
          <a:xfrm>
            <a:off x="381000" y="0"/>
            <a:ext cx="8229600" cy="488950"/>
          </a:xfrm>
          <a:solidFill>
            <a:schemeClr val="accent1">
              <a:lumMod val="60000"/>
              <a:lumOff val="40000"/>
            </a:schemeClr>
          </a:solidFill>
        </p:spPr>
        <p:txBody>
          <a:bodyPr>
            <a:noAutofit/>
          </a:bodyPr>
          <a:lstStyle/>
          <a:p>
            <a:pPr algn="ctr"/>
            <a:r>
              <a:rPr lang="en-US" sz="2800" dirty="0">
                <a:solidFill>
                  <a:schemeClr val="tx1">
                    <a:lumMod val="95000"/>
                    <a:lumOff val="5000"/>
                  </a:schemeClr>
                </a:solidFill>
                <a:effectLst/>
                <a:latin typeface="Cambria" pitchFamily="18" charset="0"/>
              </a:rPr>
              <a:t>Trade related logistics</a:t>
            </a:r>
            <a:endParaRPr lang="en-IN" sz="2800" dirty="0">
              <a:solidFill>
                <a:schemeClr val="tx1">
                  <a:lumMod val="95000"/>
                  <a:lumOff val="5000"/>
                </a:schemeClr>
              </a:solidFill>
              <a:effectLst/>
              <a:latin typeface="Cambria" pitchFamily="18" charset="0"/>
            </a:endParaRPr>
          </a:p>
        </p:txBody>
      </p:sp>
      <p:sp>
        <p:nvSpPr>
          <p:cNvPr id="7" name="Rectangle 6"/>
          <p:cNvSpPr/>
          <p:nvPr/>
        </p:nvSpPr>
        <p:spPr>
          <a:xfrm>
            <a:off x="228600" y="609600"/>
            <a:ext cx="8305800" cy="61247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
                <a:srgbClr val="6EA0B0">
                  <a:lumMod val="75000"/>
                </a:srgbClr>
              </a:buClr>
              <a:buSzTx/>
              <a:buFont typeface="Wingdings" pitchFamily="2" charset="2"/>
              <a:buChar char="Ø"/>
              <a:tabLst/>
              <a:defRPr/>
            </a:pPr>
            <a:r>
              <a:rPr kumimoji="0" lang="en-IN" sz="2800" b="0" i="0" u="none" strike="noStrike" kern="1200" cap="none" spc="0" normalizeH="0" baseline="0" noProof="0" dirty="0">
                <a:ln>
                  <a:noFill/>
                </a:ln>
                <a:solidFill>
                  <a:prstClr val="black"/>
                </a:solidFill>
                <a:effectLst/>
                <a:uLnTx/>
                <a:uFillTx/>
                <a:latin typeface="Cambria" pitchFamily="18" charset="0"/>
                <a:ea typeface="+mn-ea"/>
                <a:cs typeface="+mn-cs"/>
              </a:rPr>
              <a:t>Considering the impact of implementation of the Goods and Services Tax (GST), the Indian logistics market is expected to reach about US$ 215 billion in 2019-20 from the current level of US$ 160 billion in 2016-17  i.e.  growing at compound annual growth rate (CAGR) of 10.5%.</a:t>
            </a:r>
          </a:p>
          <a:p>
            <a:pPr marL="0" marR="0" lvl="0" indent="0" algn="l" defTabSz="914400" rtl="0" eaLnBrk="1" fontAlgn="auto" latinLnBrk="0" hangingPunct="1">
              <a:lnSpc>
                <a:spcPct val="100000"/>
              </a:lnSpc>
              <a:spcBef>
                <a:spcPts val="0"/>
              </a:spcBef>
              <a:spcAft>
                <a:spcPts val="0"/>
              </a:spcAft>
              <a:buClr>
                <a:srgbClr val="6EA0B0">
                  <a:lumMod val="75000"/>
                </a:srgbClr>
              </a:buClr>
              <a:buSzTx/>
              <a:buFont typeface="Wingdings" pitchFamily="2" charset="2"/>
              <a:buChar char="Ø"/>
              <a:tabLst/>
              <a:defRPr/>
            </a:pPr>
            <a:endParaRPr kumimoji="0" lang="en-IN" sz="2800" b="0" i="0" u="none" strike="noStrike" kern="1200" cap="none" spc="0" normalizeH="0" baseline="0" noProof="0" dirty="0">
              <a:ln>
                <a:noFill/>
              </a:ln>
              <a:solidFill>
                <a:prstClr val="black"/>
              </a:solidFill>
              <a:effectLst/>
              <a:uLnTx/>
              <a:uFillTx/>
              <a:latin typeface="Cambria" pitchFamily="18" charset="0"/>
              <a:ea typeface="+mn-ea"/>
              <a:cs typeface="+mn-cs"/>
            </a:endParaRPr>
          </a:p>
          <a:p>
            <a:pPr marL="0" marR="0" lvl="0" indent="0" algn="l" defTabSz="914400" rtl="0" eaLnBrk="1" fontAlgn="auto" latinLnBrk="0" hangingPunct="1">
              <a:lnSpc>
                <a:spcPct val="100000"/>
              </a:lnSpc>
              <a:spcBef>
                <a:spcPts val="0"/>
              </a:spcBef>
              <a:spcAft>
                <a:spcPts val="0"/>
              </a:spcAft>
              <a:buClr>
                <a:srgbClr val="6EA0B0">
                  <a:lumMod val="75000"/>
                </a:srgbClr>
              </a:buClr>
              <a:buSzTx/>
              <a:buFont typeface="Wingdings" pitchFamily="2" charset="2"/>
              <a:buChar char="Ø"/>
              <a:tabLst/>
              <a:defRPr/>
            </a:pPr>
            <a:r>
              <a:rPr kumimoji="0" lang="en-IN" sz="2800" b="0" i="0" u="none" strike="noStrike" kern="1200" cap="none" spc="0" normalizeH="0" baseline="0" noProof="0" dirty="0">
                <a:ln>
                  <a:noFill/>
                </a:ln>
                <a:solidFill>
                  <a:prstClr val="black"/>
                </a:solidFill>
                <a:effectLst/>
                <a:uLnTx/>
                <a:uFillTx/>
                <a:latin typeface="Cambria" pitchFamily="18" charset="0"/>
                <a:ea typeface="+mn-ea"/>
                <a:cs typeface="+mn-cs"/>
              </a:rPr>
              <a:t>A 10% decrease in indirect logistics cost can contribute to around 5-8% of extra exports</a:t>
            </a:r>
          </a:p>
          <a:p>
            <a:pPr marL="0" marR="0" lvl="0" indent="0" algn="l" defTabSz="914400" rtl="0" eaLnBrk="1" fontAlgn="auto" latinLnBrk="0" hangingPunct="1">
              <a:lnSpc>
                <a:spcPct val="100000"/>
              </a:lnSpc>
              <a:spcBef>
                <a:spcPts val="0"/>
              </a:spcBef>
              <a:spcAft>
                <a:spcPts val="0"/>
              </a:spcAft>
              <a:buClr>
                <a:srgbClr val="6EA0B0">
                  <a:lumMod val="75000"/>
                </a:srgbClr>
              </a:buClr>
              <a:buSzTx/>
              <a:buFont typeface="Wingdings" pitchFamily="2" charset="2"/>
              <a:buChar char="Ø"/>
              <a:tabLst/>
              <a:defRPr/>
            </a:pPr>
            <a:endParaRPr kumimoji="0" lang="en-US" sz="2800" b="0" i="0" u="none" strike="noStrike" kern="1200" cap="none" spc="0" normalizeH="0" baseline="0" noProof="0" dirty="0">
              <a:ln>
                <a:noFill/>
              </a:ln>
              <a:solidFill>
                <a:prstClr val="black"/>
              </a:solidFill>
              <a:effectLst/>
              <a:uLnTx/>
              <a:uFillTx/>
              <a:latin typeface="Cambria" pitchFamily="18" charset="0"/>
              <a:ea typeface="+mn-ea"/>
              <a:cs typeface="+mn-cs"/>
            </a:endParaRPr>
          </a:p>
          <a:p>
            <a:pPr marL="0" marR="0" lvl="0" indent="0" algn="l" defTabSz="914400" rtl="0" eaLnBrk="1" fontAlgn="auto" latinLnBrk="0" hangingPunct="1">
              <a:lnSpc>
                <a:spcPct val="100000"/>
              </a:lnSpc>
              <a:spcBef>
                <a:spcPts val="0"/>
              </a:spcBef>
              <a:spcAft>
                <a:spcPts val="0"/>
              </a:spcAft>
              <a:buClr>
                <a:srgbClr val="6EA0B0">
                  <a:lumMod val="75000"/>
                </a:srgbClr>
              </a:buClr>
              <a:buSzTx/>
              <a:buFont typeface="Wingdings" pitchFamily="2" charset="2"/>
              <a:buChar char="Ø"/>
              <a:tabLst/>
              <a:defRPr/>
            </a:pPr>
            <a:r>
              <a:rPr kumimoji="0" lang="en-IN" sz="2800" b="0" i="0" u="none" strike="noStrike" kern="1200" cap="none" spc="0" normalizeH="0" baseline="0" noProof="0" dirty="0">
                <a:ln>
                  <a:noFill/>
                </a:ln>
                <a:solidFill>
                  <a:prstClr val="black"/>
                </a:solidFill>
                <a:effectLst/>
                <a:uLnTx/>
                <a:uFillTx/>
                <a:latin typeface="Cambria" pitchFamily="18" charset="0"/>
                <a:ea typeface="+mn-ea"/>
                <a:cs typeface="+mn-cs"/>
              </a:rPr>
              <a:t>As per the World bank LPI statistics (2016) India’s ranking in “ Logistics Performance Index” (LPI) has improved from 54 in 2014 to 35 in 2016. </a:t>
            </a:r>
          </a:p>
          <a:p>
            <a:pPr marL="0" marR="0" lvl="0" indent="0" algn="l" defTabSz="914400" rtl="0" eaLnBrk="1" fontAlgn="auto" latinLnBrk="0" hangingPunct="1">
              <a:lnSpc>
                <a:spcPct val="100000"/>
              </a:lnSpc>
              <a:spcBef>
                <a:spcPts val="0"/>
              </a:spcBef>
              <a:spcAft>
                <a:spcPts val="0"/>
              </a:spcAft>
              <a:buClr>
                <a:srgbClr val="6EA0B0">
                  <a:lumMod val="75000"/>
                </a:srgbClr>
              </a:buClr>
              <a:buSzTx/>
              <a:buFont typeface="Wingdings" pitchFamily="2" charset="2"/>
              <a:buChar char="Ø"/>
              <a:tabLst/>
              <a:defRPr/>
            </a:pPr>
            <a:endParaRPr kumimoji="0" lang="en-IN" sz="2800" b="0" i="0" u="none" strike="noStrike" kern="1200" cap="none" spc="0" normalizeH="0" baseline="0" noProof="0" dirty="0">
              <a:ln>
                <a:noFill/>
              </a:ln>
              <a:solidFill>
                <a:prstClr val="black"/>
              </a:solidFill>
              <a:effectLst/>
              <a:uLnTx/>
              <a:uFillTx/>
              <a:latin typeface="Cambria" pitchFamily="18" charset="0"/>
              <a:ea typeface="+mn-ea"/>
              <a:cs typeface="+mn-cs"/>
            </a:endParaRPr>
          </a:p>
        </p:txBody>
      </p:sp>
    </p:spTree>
    <p:extLst>
      <p:ext uri="{BB962C8B-B14F-4D97-AF65-F5344CB8AC3E}">
        <p14:creationId xmlns:p14="http://schemas.microsoft.com/office/powerpoint/2010/main" val="27424766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563562"/>
          </a:xfrm>
          <a:solidFill>
            <a:schemeClr val="accent1">
              <a:lumMod val="60000"/>
              <a:lumOff val="40000"/>
            </a:schemeClr>
          </a:solidFill>
        </p:spPr>
        <p:txBody>
          <a:bodyPr>
            <a:normAutofit/>
          </a:bodyPr>
          <a:lstStyle/>
          <a:p>
            <a:pPr algn="ctr"/>
            <a:r>
              <a:rPr lang="en-US" sz="2800" dirty="0">
                <a:solidFill>
                  <a:schemeClr val="tx1">
                    <a:lumMod val="95000"/>
                    <a:lumOff val="5000"/>
                  </a:schemeClr>
                </a:solidFill>
                <a:effectLst/>
                <a:latin typeface="Cambria" pitchFamily="18" charset="0"/>
              </a:rPr>
              <a:t>Challenges with exports and way ahead</a:t>
            </a:r>
            <a:endParaRPr lang="en-IN" sz="2800" dirty="0">
              <a:solidFill>
                <a:schemeClr val="tx1">
                  <a:lumMod val="95000"/>
                  <a:lumOff val="5000"/>
                </a:schemeClr>
              </a:solidFill>
              <a:effectLst/>
              <a:latin typeface="Cambria" pitchFamily="18" charset="0"/>
            </a:endParaRPr>
          </a:p>
        </p:txBody>
      </p:sp>
      <p:sp>
        <p:nvSpPr>
          <p:cNvPr id="2" name="Content Placeholder 1"/>
          <p:cNvSpPr>
            <a:spLocks noGrp="1"/>
          </p:cNvSpPr>
          <p:nvPr>
            <p:ph idx="1"/>
          </p:nvPr>
        </p:nvSpPr>
        <p:spPr>
          <a:xfrm>
            <a:off x="381000" y="1143000"/>
            <a:ext cx="8305800" cy="4864291"/>
          </a:xfrm>
        </p:spPr>
        <p:txBody>
          <a:bodyPr>
            <a:normAutofit/>
          </a:bodyPr>
          <a:lstStyle/>
          <a:p>
            <a:r>
              <a:rPr lang="en-IN" sz="2400" dirty="0">
                <a:latin typeface="Cambria" pitchFamily="18" charset="0"/>
              </a:rPr>
              <a:t>India’s top 1% firms account only for 38% of exports, which is much lower compared to global standards.</a:t>
            </a:r>
          </a:p>
          <a:p>
            <a:endParaRPr lang="en-US" sz="2400" dirty="0">
              <a:latin typeface="Cambria" pitchFamily="18" charset="0"/>
            </a:endParaRPr>
          </a:p>
          <a:p>
            <a:pPr algn="just"/>
            <a:r>
              <a:rPr lang="en-US" sz="2400" dirty="0">
                <a:latin typeface="Cambria" pitchFamily="18" charset="0"/>
              </a:rPr>
              <a:t>Make in India Initiative has helped to slightly improve share of the manufacturing in GDP, overall international competitiveness of manufacturing has not improved as it is evident from the declining manufacturing export –GDP ratio and manufacturing trade balance.</a:t>
            </a:r>
            <a:endParaRPr lang="en-IN" sz="2400" dirty="0">
              <a:latin typeface="Cambria" pitchFamily="18" charset="0"/>
            </a:endParaRPr>
          </a:p>
        </p:txBody>
      </p:sp>
    </p:spTree>
    <p:extLst>
      <p:ext uri="{BB962C8B-B14F-4D97-AF65-F5344CB8AC3E}">
        <p14:creationId xmlns:p14="http://schemas.microsoft.com/office/powerpoint/2010/main" val="19459265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normAutofit/>
          </a:bodyPr>
          <a:lstStyle/>
          <a:p>
            <a:r>
              <a:rPr lang="en-US" sz="3200" dirty="0">
                <a:latin typeface="Times New Roman" pitchFamily="18" charset="0"/>
                <a:cs typeface="Times New Roman" pitchFamily="18" charset="0"/>
              </a:rPr>
              <a:t>Future Prospects</a:t>
            </a:r>
          </a:p>
        </p:txBody>
      </p:sp>
      <p:sp>
        <p:nvSpPr>
          <p:cNvPr id="3" name="Content Placeholder 2"/>
          <p:cNvSpPr>
            <a:spLocks noGrp="1"/>
          </p:cNvSpPr>
          <p:nvPr>
            <p:ph idx="1"/>
          </p:nvPr>
        </p:nvSpPr>
        <p:spPr>
          <a:xfrm>
            <a:off x="304800" y="1219200"/>
            <a:ext cx="8610600" cy="5410200"/>
          </a:xfrm>
        </p:spPr>
        <p:txBody>
          <a:bodyPr>
            <a:normAutofit/>
          </a:bodyPr>
          <a:lstStyle/>
          <a:p>
            <a:r>
              <a:rPr lang="en-US" sz="2000" dirty="0">
                <a:latin typeface="Times New Roman" pitchFamily="18" charset="0"/>
                <a:cs typeface="Times New Roman" pitchFamily="18" charset="0"/>
              </a:rPr>
              <a:t>Strong possibility of growth in 2018-19 to be higher than what it is expected to be in 2017- 18 </a:t>
            </a:r>
            <a:r>
              <a:rPr lang="en-US" sz="2000" dirty="0" err="1">
                <a:latin typeface="Times New Roman" pitchFamily="18" charset="0"/>
                <a:cs typeface="Times New Roman" pitchFamily="18" charset="0"/>
              </a:rPr>
              <a:t>i.e</a:t>
            </a:r>
            <a:r>
              <a:rPr lang="en-US" sz="2000" dirty="0">
                <a:latin typeface="Times New Roman" pitchFamily="18" charset="0"/>
                <a:cs typeface="Times New Roman" pitchFamily="18" charset="0"/>
              </a:rPr>
              <a:t> 7.0 to 7.5 %</a:t>
            </a:r>
          </a:p>
          <a:p>
            <a:r>
              <a:rPr lang="en-US" sz="2000" dirty="0">
                <a:latin typeface="Times New Roman" pitchFamily="18" charset="0"/>
                <a:cs typeface="Times New Roman" pitchFamily="18" charset="0"/>
              </a:rPr>
              <a:t>Agenda for 2018 : </a:t>
            </a:r>
          </a:p>
          <a:p>
            <a:pPr lvl="1"/>
            <a:r>
              <a:rPr lang="en-US" sz="2000" dirty="0">
                <a:latin typeface="Times New Roman" pitchFamily="18" charset="0"/>
                <a:cs typeface="Times New Roman" pitchFamily="18" charset="0"/>
              </a:rPr>
              <a:t>Stabilizing the Goods and Services Tax (GST)</a:t>
            </a:r>
          </a:p>
          <a:p>
            <a:pPr lvl="1"/>
            <a:r>
              <a:rPr lang="en-US" sz="2000" dirty="0">
                <a:latin typeface="Times New Roman" pitchFamily="18" charset="0"/>
                <a:cs typeface="Times New Roman" pitchFamily="18" charset="0"/>
              </a:rPr>
              <a:t>Completing the Twin Balance Sheet (TBS) actions : need for complementary reforms to shrink unviable banks and allow greater private sector participation</a:t>
            </a:r>
          </a:p>
          <a:p>
            <a:pPr lvl="1"/>
            <a:r>
              <a:rPr lang="en-US" sz="2000" dirty="0">
                <a:latin typeface="Times New Roman" pitchFamily="18" charset="0"/>
                <a:cs typeface="Times New Roman" pitchFamily="18" charset="0"/>
              </a:rPr>
              <a:t>Staving off threats to macro-economic stability</a:t>
            </a:r>
          </a:p>
          <a:p>
            <a:r>
              <a:rPr lang="en-US" sz="2000" dirty="0">
                <a:latin typeface="Times New Roman" pitchFamily="18" charset="0"/>
                <a:cs typeface="Times New Roman" pitchFamily="18" charset="0"/>
              </a:rPr>
              <a:t>Enhancing manufacturing exports must be prime focus of Indian exports growth</a:t>
            </a:r>
          </a:p>
          <a:p>
            <a:r>
              <a:rPr lang="en-US" sz="2000" dirty="0">
                <a:latin typeface="Times New Roman" pitchFamily="18" charset="0"/>
                <a:cs typeface="Times New Roman" pitchFamily="18" charset="0"/>
              </a:rPr>
              <a:t>Multilaterism and role of WTO should remain priority while moving ahead with FTAs/RTAs</a:t>
            </a:r>
          </a:p>
          <a:p>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706750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200" dirty="0">
                <a:latin typeface="Times New Roman" pitchFamily="18" charset="0"/>
                <a:cs typeface="Times New Roman" pitchFamily="18" charset="0"/>
              </a:rPr>
              <a:t>India’s Economic Indicators</a:t>
            </a:r>
          </a:p>
        </p:txBody>
      </p:sp>
      <p:graphicFrame>
        <p:nvGraphicFramePr>
          <p:cNvPr id="4" name="Content Placeholder 3"/>
          <p:cNvGraphicFramePr>
            <a:graphicFrameLocks noGrp="1"/>
          </p:cNvGraphicFramePr>
          <p:nvPr>
            <p:ph idx="4294967295"/>
          </p:nvPr>
        </p:nvGraphicFramePr>
        <p:xfrm>
          <a:off x="457200" y="1524000"/>
          <a:ext cx="8305800" cy="5116216"/>
        </p:xfrm>
        <a:graphic>
          <a:graphicData uri="http://schemas.openxmlformats.org/drawingml/2006/table">
            <a:tbl>
              <a:tblPr>
                <a:tableStyleId>{5C22544A-7EE6-4342-B048-85BDC9FD1C3A}</a:tableStyleId>
              </a:tblPr>
              <a:tblGrid>
                <a:gridCol w="1905000">
                  <a:extLst>
                    <a:ext uri="{9D8B030D-6E8A-4147-A177-3AD203B41FA5}">
                      <a16:colId xmlns="" xmlns:a16="http://schemas.microsoft.com/office/drawing/2014/main" val="20000"/>
                    </a:ext>
                  </a:extLst>
                </a:gridCol>
                <a:gridCol w="863600">
                  <a:extLst>
                    <a:ext uri="{9D8B030D-6E8A-4147-A177-3AD203B41FA5}">
                      <a16:colId xmlns="" xmlns:a16="http://schemas.microsoft.com/office/drawing/2014/main" val="20001"/>
                    </a:ext>
                  </a:extLst>
                </a:gridCol>
                <a:gridCol w="1384300">
                  <a:extLst>
                    <a:ext uri="{9D8B030D-6E8A-4147-A177-3AD203B41FA5}">
                      <a16:colId xmlns="" xmlns:a16="http://schemas.microsoft.com/office/drawing/2014/main" val="20002"/>
                    </a:ext>
                  </a:extLst>
                </a:gridCol>
                <a:gridCol w="1384300">
                  <a:extLst>
                    <a:ext uri="{9D8B030D-6E8A-4147-A177-3AD203B41FA5}">
                      <a16:colId xmlns="" xmlns:a16="http://schemas.microsoft.com/office/drawing/2014/main" val="20003"/>
                    </a:ext>
                  </a:extLst>
                </a:gridCol>
                <a:gridCol w="1384300">
                  <a:extLst>
                    <a:ext uri="{9D8B030D-6E8A-4147-A177-3AD203B41FA5}">
                      <a16:colId xmlns="" xmlns:a16="http://schemas.microsoft.com/office/drawing/2014/main" val="20004"/>
                    </a:ext>
                  </a:extLst>
                </a:gridCol>
                <a:gridCol w="1384300">
                  <a:extLst>
                    <a:ext uri="{9D8B030D-6E8A-4147-A177-3AD203B41FA5}">
                      <a16:colId xmlns="" xmlns:a16="http://schemas.microsoft.com/office/drawing/2014/main" val="20005"/>
                    </a:ext>
                  </a:extLst>
                </a:gridCol>
              </a:tblGrid>
              <a:tr h="605337">
                <a:tc>
                  <a:txBody>
                    <a:bodyPr/>
                    <a:lstStyle/>
                    <a:p>
                      <a:pPr algn="ctr"/>
                      <a:r>
                        <a:rPr lang="en-US" sz="1200" b="1" i="1" dirty="0">
                          <a:latin typeface="Times New Roman" pitchFamily="18" charset="0"/>
                          <a:cs typeface="Times New Roman" pitchFamily="18" charset="0"/>
                        </a:rPr>
                        <a:t>Indicators</a:t>
                      </a:r>
                    </a:p>
                  </a:txBody>
                  <a:tcPr anchor="ctr"/>
                </a:tc>
                <a:tc>
                  <a:txBody>
                    <a:bodyPr/>
                    <a:lstStyle/>
                    <a:p>
                      <a:pPr algn="ctr"/>
                      <a:r>
                        <a:rPr lang="en-US" sz="1200" b="1" i="1" dirty="0">
                          <a:latin typeface="Times New Roman" pitchFamily="18" charset="0"/>
                          <a:cs typeface="Times New Roman" pitchFamily="18" charset="0"/>
                        </a:rPr>
                        <a:t>2013-14</a:t>
                      </a:r>
                    </a:p>
                  </a:txBody>
                  <a:tcPr anchor="ctr"/>
                </a:tc>
                <a:tc>
                  <a:txBody>
                    <a:bodyPr/>
                    <a:lstStyle/>
                    <a:p>
                      <a:pPr algn="ctr"/>
                      <a:r>
                        <a:rPr lang="en-US" sz="1200" b="1" i="1" dirty="0">
                          <a:latin typeface="Times New Roman" pitchFamily="18" charset="0"/>
                          <a:cs typeface="Times New Roman" pitchFamily="18" charset="0"/>
                        </a:rPr>
                        <a:t>2014-15</a:t>
                      </a:r>
                    </a:p>
                  </a:txBody>
                  <a:tcPr anchor="ctr"/>
                </a:tc>
                <a:tc>
                  <a:txBody>
                    <a:bodyPr/>
                    <a:lstStyle/>
                    <a:p>
                      <a:pPr algn="ctr"/>
                      <a:r>
                        <a:rPr lang="en-US" sz="1200" b="1" i="1" dirty="0">
                          <a:latin typeface="Times New Roman" pitchFamily="18" charset="0"/>
                          <a:cs typeface="Times New Roman" pitchFamily="18" charset="0"/>
                        </a:rPr>
                        <a:t>2015-16</a:t>
                      </a:r>
                    </a:p>
                  </a:txBody>
                  <a:tcPr anchor="ctr"/>
                </a:tc>
                <a:tc>
                  <a:txBody>
                    <a:bodyPr/>
                    <a:lstStyle/>
                    <a:p>
                      <a:pPr algn="ctr"/>
                      <a:r>
                        <a:rPr lang="en-US" sz="1200" b="1" i="1" dirty="0">
                          <a:latin typeface="Times New Roman" pitchFamily="18" charset="0"/>
                          <a:cs typeface="Times New Roman" pitchFamily="18" charset="0"/>
                        </a:rPr>
                        <a:t>2016-17</a:t>
                      </a:r>
                    </a:p>
                  </a:txBody>
                  <a:tcPr anchor="ctr"/>
                </a:tc>
                <a:tc>
                  <a:txBody>
                    <a:bodyPr/>
                    <a:lstStyle/>
                    <a:p>
                      <a:pPr algn="ctr"/>
                      <a:r>
                        <a:rPr lang="en-US" sz="1200" b="1" i="1" dirty="0">
                          <a:latin typeface="Times New Roman" pitchFamily="18" charset="0"/>
                          <a:cs typeface="Times New Roman" pitchFamily="18" charset="0"/>
                        </a:rPr>
                        <a:t>2017-18</a:t>
                      </a:r>
                    </a:p>
                  </a:txBody>
                  <a:tcPr anchor="ctr"/>
                </a:tc>
                <a:extLst>
                  <a:ext uri="{0D108BD9-81ED-4DB2-BD59-A6C34878D82A}">
                    <a16:rowId xmlns="" xmlns:a16="http://schemas.microsoft.com/office/drawing/2014/main" val="10000"/>
                  </a:ext>
                </a:extLst>
              </a:tr>
              <a:tr h="538078">
                <a:tc>
                  <a:txBody>
                    <a:bodyPr/>
                    <a:lstStyle/>
                    <a:p>
                      <a:pPr algn="ctr"/>
                      <a:r>
                        <a:rPr lang="en-US" sz="1200" b="1" i="1" dirty="0">
                          <a:latin typeface="Times New Roman" pitchFamily="18" charset="0"/>
                          <a:cs typeface="Times New Roman" pitchFamily="18" charset="0"/>
                        </a:rPr>
                        <a:t>GDP Annual Growth</a:t>
                      </a:r>
                      <a:r>
                        <a:rPr lang="en-US" sz="1200" b="1" i="1" baseline="0" dirty="0">
                          <a:latin typeface="Times New Roman" pitchFamily="18" charset="0"/>
                          <a:cs typeface="Times New Roman" pitchFamily="18" charset="0"/>
                        </a:rPr>
                        <a:t> Rate</a:t>
                      </a:r>
                      <a:endParaRPr lang="en-US" sz="1200" b="1" i="1" dirty="0">
                        <a:latin typeface="Times New Roman" pitchFamily="18" charset="0"/>
                        <a:cs typeface="Times New Roman" pitchFamily="18" charset="0"/>
                      </a:endParaRPr>
                    </a:p>
                  </a:txBody>
                  <a:tcPr anchor="ctr"/>
                </a:tc>
                <a:tc>
                  <a:txBody>
                    <a:bodyPr/>
                    <a:lstStyle/>
                    <a:p>
                      <a:pPr algn="ctr" fontAlgn="b"/>
                      <a:r>
                        <a:rPr lang="en-US" sz="1200" dirty="0">
                          <a:latin typeface="Times New Roman" pitchFamily="18" charset="0"/>
                          <a:cs typeface="Times New Roman" pitchFamily="18" charset="0"/>
                        </a:rPr>
                        <a:t>6.3%</a:t>
                      </a:r>
                    </a:p>
                  </a:txBody>
                  <a:tcPr marL="9525" marR="9525" marT="9525" marB="0" anchor="ctr"/>
                </a:tc>
                <a:tc>
                  <a:txBody>
                    <a:bodyPr/>
                    <a:lstStyle/>
                    <a:p>
                      <a:pPr algn="ctr" fontAlgn="b"/>
                      <a:r>
                        <a:rPr lang="en-US" sz="1200" dirty="0">
                          <a:latin typeface="Times New Roman" pitchFamily="18" charset="0"/>
                          <a:cs typeface="Times New Roman" pitchFamily="18" charset="0"/>
                        </a:rPr>
                        <a:t>7.4%</a:t>
                      </a:r>
                    </a:p>
                  </a:txBody>
                  <a:tcPr marL="9525" marR="9525" marT="9525" marB="0" anchor="ctr"/>
                </a:tc>
                <a:tc>
                  <a:txBody>
                    <a:bodyPr/>
                    <a:lstStyle/>
                    <a:p>
                      <a:pPr algn="ctr" fontAlgn="b"/>
                      <a:r>
                        <a:rPr lang="en-US" sz="1200" b="1" dirty="0">
                          <a:latin typeface="Times New Roman" pitchFamily="18" charset="0"/>
                          <a:cs typeface="Times New Roman" pitchFamily="18" charset="0"/>
                        </a:rPr>
                        <a:t>8.1%</a:t>
                      </a:r>
                    </a:p>
                  </a:txBody>
                  <a:tcPr marL="9525" marR="9525" marT="9525" marB="0" anchor="ctr"/>
                </a:tc>
                <a:tc>
                  <a:txBody>
                    <a:bodyPr/>
                    <a:lstStyle/>
                    <a:p>
                      <a:pPr algn="ctr" fontAlgn="b"/>
                      <a:r>
                        <a:rPr lang="en-US" sz="1200" dirty="0">
                          <a:latin typeface="Times New Roman" pitchFamily="18" charset="0"/>
                          <a:cs typeface="Times New Roman" pitchFamily="18" charset="0"/>
                        </a:rPr>
                        <a:t>7.1%</a:t>
                      </a:r>
                    </a:p>
                  </a:txBody>
                  <a:tcPr marL="9525" marR="9525" marT="9525" marB="0" anchor="ctr"/>
                </a:tc>
                <a:tc>
                  <a:txBody>
                    <a:bodyPr/>
                    <a:lstStyle/>
                    <a:p>
                      <a:pPr algn="ctr" fontAlgn="b"/>
                      <a:r>
                        <a:rPr lang="en-US" sz="1200" dirty="0">
                          <a:latin typeface="Times New Roman" pitchFamily="18" charset="0"/>
                          <a:cs typeface="Times New Roman" pitchFamily="18" charset="0"/>
                        </a:rPr>
                        <a:t>6.6%</a:t>
                      </a:r>
                    </a:p>
                  </a:txBody>
                  <a:tcPr marL="9525" marR="9525" marT="9525" marB="0" anchor="ctr"/>
                </a:tc>
                <a:extLst>
                  <a:ext uri="{0D108BD9-81ED-4DB2-BD59-A6C34878D82A}">
                    <a16:rowId xmlns="" xmlns:a16="http://schemas.microsoft.com/office/drawing/2014/main" val="10001"/>
                  </a:ext>
                </a:extLst>
              </a:tr>
              <a:tr h="659145">
                <a:tc>
                  <a:txBody>
                    <a:bodyPr/>
                    <a:lstStyle/>
                    <a:p>
                      <a:pPr algn="ctr"/>
                      <a:r>
                        <a:rPr lang="en-US" sz="1200" b="1" i="1" dirty="0">
                          <a:latin typeface="Times New Roman" pitchFamily="18" charset="0"/>
                          <a:cs typeface="Times New Roman" pitchFamily="18" charset="0"/>
                        </a:rPr>
                        <a:t>External Debt </a:t>
                      </a:r>
                    </a:p>
                    <a:p>
                      <a:pPr algn="ctr"/>
                      <a:r>
                        <a:rPr lang="en-US" sz="1200" b="1" i="1" dirty="0">
                          <a:latin typeface="Times New Roman" pitchFamily="18" charset="0"/>
                          <a:cs typeface="Times New Roman" pitchFamily="18" charset="0"/>
                        </a:rPr>
                        <a:t>(as percent of GDP) </a:t>
                      </a:r>
                    </a:p>
                  </a:txBody>
                  <a:tcPr anchor="ctr"/>
                </a:tc>
                <a:tc>
                  <a:txBody>
                    <a:bodyPr/>
                    <a:lstStyle/>
                    <a:p>
                      <a:pPr algn="ctr" fontAlgn="b"/>
                      <a:r>
                        <a:rPr lang="en-US" sz="1200" dirty="0">
                          <a:latin typeface="Times New Roman" pitchFamily="18" charset="0"/>
                          <a:cs typeface="Times New Roman" pitchFamily="18" charset="0"/>
                        </a:rPr>
                        <a:t>20.6 %</a:t>
                      </a:r>
                    </a:p>
                  </a:txBody>
                  <a:tcPr marL="9525" marR="9525" marT="9525" marB="0" anchor="ctr"/>
                </a:tc>
                <a:tc>
                  <a:txBody>
                    <a:bodyPr/>
                    <a:lstStyle/>
                    <a:p>
                      <a:pPr algn="ctr" fontAlgn="b"/>
                      <a:r>
                        <a:rPr lang="en-US" sz="1200" dirty="0">
                          <a:latin typeface="Times New Roman" pitchFamily="18" charset="0"/>
                          <a:cs typeface="Times New Roman" pitchFamily="18" charset="0"/>
                        </a:rPr>
                        <a:t>20.9 %</a:t>
                      </a:r>
                    </a:p>
                  </a:txBody>
                  <a:tcPr marL="9525" marR="9525" marT="9525" marB="0" anchor="ctr"/>
                </a:tc>
                <a:tc>
                  <a:txBody>
                    <a:bodyPr/>
                    <a:lstStyle/>
                    <a:p>
                      <a:pPr algn="ctr" fontAlgn="b"/>
                      <a:r>
                        <a:rPr lang="en-US" sz="1200" dirty="0">
                          <a:latin typeface="Times New Roman" pitchFamily="18" charset="0"/>
                          <a:cs typeface="Times New Roman" pitchFamily="18" charset="0"/>
                        </a:rPr>
                        <a:t>20.6 %</a:t>
                      </a:r>
                    </a:p>
                  </a:txBody>
                  <a:tcPr marL="9525" marR="9525" marT="9525" marB="0" anchor="ctr"/>
                </a:tc>
                <a:tc>
                  <a:txBody>
                    <a:bodyPr/>
                    <a:lstStyle/>
                    <a:p>
                      <a:pPr algn="ctr" fontAlgn="b"/>
                      <a:r>
                        <a:rPr lang="en-US" sz="1200" dirty="0">
                          <a:latin typeface="Times New Roman" pitchFamily="18" charset="0"/>
                          <a:cs typeface="Times New Roman" pitchFamily="18" charset="0"/>
                        </a:rPr>
                        <a:t>19.6%</a:t>
                      </a:r>
                    </a:p>
                  </a:txBody>
                  <a:tcPr marL="9525" marR="9525" marT="9525" marB="0" anchor="ctr"/>
                </a:tc>
                <a:tc>
                  <a:txBody>
                    <a:bodyPr/>
                    <a:lstStyle/>
                    <a:p>
                      <a:pPr algn="ctr" fontAlgn="b"/>
                      <a:r>
                        <a:rPr lang="en-US" sz="1200" b="1" dirty="0">
                          <a:latin typeface="Times New Roman" pitchFamily="18" charset="0"/>
                          <a:cs typeface="Times New Roman" pitchFamily="18" charset="0"/>
                        </a:rPr>
                        <a:t>22.8%</a:t>
                      </a:r>
                    </a:p>
                  </a:txBody>
                  <a:tcPr marL="9525" marR="9525" marT="9525" marB="0" anchor="ctr"/>
                </a:tc>
                <a:extLst>
                  <a:ext uri="{0D108BD9-81ED-4DB2-BD59-A6C34878D82A}">
                    <a16:rowId xmlns="" xmlns:a16="http://schemas.microsoft.com/office/drawing/2014/main" val="10002"/>
                  </a:ext>
                </a:extLst>
              </a:tr>
              <a:tr h="668135">
                <a:tc>
                  <a:txBody>
                    <a:bodyPr/>
                    <a:lstStyle/>
                    <a:p>
                      <a:pPr algn="ctr"/>
                      <a:r>
                        <a:rPr lang="en-US" sz="1200" b="1" i="1" dirty="0">
                          <a:latin typeface="Times New Roman" pitchFamily="18" charset="0"/>
                          <a:cs typeface="Times New Roman" pitchFamily="18" charset="0"/>
                        </a:rPr>
                        <a:t>Foreign</a:t>
                      </a:r>
                      <a:r>
                        <a:rPr lang="en-US" sz="1200" b="1" i="1" baseline="0" dirty="0">
                          <a:latin typeface="Times New Roman" pitchFamily="18" charset="0"/>
                          <a:cs typeface="Times New Roman" pitchFamily="18" charset="0"/>
                        </a:rPr>
                        <a:t> Exchange Reserves</a:t>
                      </a:r>
                    </a:p>
                    <a:p>
                      <a:pPr algn="ctr"/>
                      <a:r>
                        <a:rPr lang="en-US" sz="1200" b="1" i="1" baseline="0" dirty="0">
                          <a:latin typeface="Times New Roman" pitchFamily="18" charset="0"/>
                          <a:cs typeface="Times New Roman" pitchFamily="18" charset="0"/>
                        </a:rPr>
                        <a:t>(US$ billion) </a:t>
                      </a:r>
                    </a:p>
                  </a:txBody>
                  <a:tcPr anchor="ctr"/>
                </a:tc>
                <a:tc>
                  <a:txBody>
                    <a:bodyPr/>
                    <a:lstStyle/>
                    <a:p>
                      <a:pPr algn="ctr"/>
                      <a:r>
                        <a:rPr lang="en-US" sz="1200" b="0" i="0" kern="1200" dirty="0">
                          <a:solidFill>
                            <a:schemeClr val="dk1"/>
                          </a:solidFill>
                          <a:latin typeface="Times New Roman" pitchFamily="18" charset="0"/>
                          <a:ea typeface="+mn-ea"/>
                          <a:cs typeface="Times New Roman" pitchFamily="18" charset="0"/>
                        </a:rPr>
                        <a:t>303.6</a:t>
                      </a:r>
                      <a:endParaRPr lang="en-US" sz="1200" dirty="0">
                        <a:latin typeface="Times New Roman" pitchFamily="18" charset="0"/>
                        <a:cs typeface="Times New Roman" pitchFamily="18" charset="0"/>
                      </a:endParaRPr>
                    </a:p>
                  </a:txBody>
                  <a:tcPr marL="9525" marR="9525" marT="9525" marB="0" anchor="ctr"/>
                </a:tc>
                <a:tc>
                  <a:txBody>
                    <a:bodyPr/>
                    <a:lstStyle/>
                    <a:p>
                      <a:pPr algn="ctr" fontAlgn="b"/>
                      <a:r>
                        <a:rPr lang="en-US" sz="1200" dirty="0">
                          <a:latin typeface="Times New Roman" pitchFamily="18" charset="0"/>
                          <a:cs typeface="Times New Roman" pitchFamily="18" charset="0"/>
                        </a:rPr>
                        <a:t>339.9</a:t>
                      </a:r>
                    </a:p>
                  </a:txBody>
                  <a:tcPr marL="9525" marR="9525" marT="9525" marB="0" anchor="ctr"/>
                </a:tc>
                <a:tc>
                  <a:txBody>
                    <a:bodyPr/>
                    <a:lstStyle/>
                    <a:p>
                      <a:pPr algn="ctr" fontAlgn="b"/>
                      <a:r>
                        <a:rPr lang="en-US" sz="1200" dirty="0">
                          <a:latin typeface="Times New Roman" pitchFamily="18" charset="0"/>
                          <a:cs typeface="Times New Roman" pitchFamily="18" charset="0"/>
                        </a:rPr>
                        <a:t>355.5</a:t>
                      </a:r>
                    </a:p>
                  </a:txBody>
                  <a:tcPr marL="9525" marR="9525" marT="9525" marB="0" anchor="ctr"/>
                </a:tc>
                <a:tc>
                  <a:txBody>
                    <a:bodyPr/>
                    <a:lstStyle/>
                    <a:p>
                      <a:pPr algn="ctr" fontAlgn="b"/>
                      <a:r>
                        <a:rPr lang="en-US" sz="1200" dirty="0">
                          <a:latin typeface="Times New Roman" pitchFamily="18" charset="0"/>
                          <a:cs typeface="Times New Roman" pitchFamily="18" charset="0"/>
                        </a:rPr>
                        <a:t>364.1</a:t>
                      </a:r>
                    </a:p>
                  </a:txBody>
                  <a:tcPr marL="9525" marR="9525" marT="9525" marB="0" anchor="ctr"/>
                </a:tc>
                <a:tc>
                  <a:txBody>
                    <a:bodyPr/>
                    <a:lstStyle/>
                    <a:p>
                      <a:pPr algn="ctr" fontAlgn="b"/>
                      <a:r>
                        <a:rPr lang="en-US" sz="1200" b="1" dirty="0">
                          <a:latin typeface="Times New Roman" pitchFamily="18" charset="0"/>
                          <a:cs typeface="Times New Roman" pitchFamily="18" charset="0"/>
                        </a:rPr>
                        <a:t>424.5</a:t>
                      </a:r>
                    </a:p>
                  </a:txBody>
                  <a:tcPr marL="9525" marR="9525" marT="9525" marB="0" anchor="ctr"/>
                </a:tc>
                <a:extLst>
                  <a:ext uri="{0D108BD9-81ED-4DB2-BD59-A6C34878D82A}">
                    <a16:rowId xmlns="" xmlns:a16="http://schemas.microsoft.com/office/drawing/2014/main" val="10003"/>
                  </a:ext>
                </a:extLst>
              </a:tr>
              <a:tr h="578434">
                <a:tc>
                  <a:txBody>
                    <a:bodyPr/>
                    <a:lstStyle/>
                    <a:p>
                      <a:pPr algn="ctr"/>
                      <a:r>
                        <a:rPr lang="en-US" sz="1200" b="1" i="1" dirty="0">
                          <a:latin typeface="Times New Roman" pitchFamily="18" charset="0"/>
                          <a:cs typeface="Times New Roman" pitchFamily="18" charset="0"/>
                        </a:rPr>
                        <a:t>Fiscal Deficit</a:t>
                      </a:r>
                    </a:p>
                    <a:p>
                      <a:pPr algn="ctr"/>
                      <a:r>
                        <a:rPr lang="en-US" sz="1200" b="1" i="1" dirty="0">
                          <a:latin typeface="Times New Roman" pitchFamily="18" charset="0"/>
                          <a:cs typeface="Times New Roman" pitchFamily="18" charset="0"/>
                        </a:rPr>
                        <a:t> (as percent</a:t>
                      </a:r>
                      <a:r>
                        <a:rPr lang="en-US" sz="1200" b="1" i="1" baseline="0" dirty="0">
                          <a:latin typeface="Times New Roman" pitchFamily="18" charset="0"/>
                          <a:cs typeface="Times New Roman" pitchFamily="18" charset="0"/>
                        </a:rPr>
                        <a:t> of GDP )</a:t>
                      </a:r>
                      <a:endParaRPr lang="en-US" sz="1200" b="1" i="1" dirty="0">
                        <a:latin typeface="Times New Roman" pitchFamily="18" charset="0"/>
                        <a:cs typeface="Times New Roman" pitchFamily="18" charset="0"/>
                      </a:endParaRPr>
                    </a:p>
                  </a:txBody>
                  <a:tcPr anchor="ctr"/>
                </a:tc>
                <a:tc>
                  <a:txBody>
                    <a:bodyPr/>
                    <a:lstStyle/>
                    <a:p>
                      <a:pPr algn="ctr"/>
                      <a:r>
                        <a:rPr lang="en-US" sz="1200" b="1" dirty="0">
                          <a:latin typeface="Times New Roman" pitchFamily="18" charset="0"/>
                          <a:cs typeface="Times New Roman" pitchFamily="18" charset="0"/>
                        </a:rPr>
                        <a:t>4.5 %</a:t>
                      </a:r>
                    </a:p>
                  </a:txBody>
                  <a:tcPr anchor="ctr"/>
                </a:tc>
                <a:tc>
                  <a:txBody>
                    <a:bodyPr/>
                    <a:lstStyle/>
                    <a:p>
                      <a:pPr algn="ctr"/>
                      <a:r>
                        <a:rPr lang="en-US" sz="1200" dirty="0">
                          <a:latin typeface="Times New Roman" pitchFamily="18" charset="0"/>
                          <a:cs typeface="Times New Roman" pitchFamily="18" charset="0"/>
                        </a:rPr>
                        <a:t>4 %</a:t>
                      </a:r>
                    </a:p>
                  </a:txBody>
                  <a:tcPr anchor="ctr"/>
                </a:tc>
                <a:tc>
                  <a:txBody>
                    <a:bodyPr/>
                    <a:lstStyle/>
                    <a:p>
                      <a:pPr algn="ctr"/>
                      <a:r>
                        <a:rPr lang="en-US" sz="1200" dirty="0">
                          <a:latin typeface="Times New Roman" pitchFamily="18" charset="0"/>
                          <a:cs typeface="Times New Roman" pitchFamily="18" charset="0"/>
                        </a:rPr>
                        <a:t>3.9 %</a:t>
                      </a:r>
                    </a:p>
                  </a:txBody>
                  <a:tcPr anchor="ctr"/>
                </a:tc>
                <a:tc>
                  <a:txBody>
                    <a:bodyPr/>
                    <a:lstStyle/>
                    <a:p>
                      <a:pPr algn="ctr"/>
                      <a:r>
                        <a:rPr lang="en-US" sz="1200" dirty="0">
                          <a:latin typeface="Times New Roman" pitchFamily="18" charset="0"/>
                          <a:cs typeface="Times New Roman" pitchFamily="18" charset="0"/>
                        </a:rPr>
                        <a:t>3.5 %</a:t>
                      </a:r>
                    </a:p>
                  </a:txBody>
                  <a:tcPr anchor="ctr"/>
                </a:tc>
                <a:tc>
                  <a:txBody>
                    <a:bodyPr/>
                    <a:lstStyle/>
                    <a:p>
                      <a:pPr algn="ctr"/>
                      <a:r>
                        <a:rPr lang="en-US" sz="1200" dirty="0">
                          <a:latin typeface="Times New Roman" pitchFamily="18" charset="0"/>
                          <a:cs typeface="Times New Roman" pitchFamily="18" charset="0"/>
                        </a:rPr>
                        <a:t>3.2 %</a:t>
                      </a:r>
                    </a:p>
                  </a:txBody>
                  <a:tcPr anchor="ctr"/>
                </a:tc>
                <a:extLst>
                  <a:ext uri="{0D108BD9-81ED-4DB2-BD59-A6C34878D82A}">
                    <a16:rowId xmlns="" xmlns:a16="http://schemas.microsoft.com/office/drawing/2014/main" val="10004"/>
                  </a:ext>
                </a:extLst>
              </a:tr>
              <a:tr h="672598">
                <a:tc>
                  <a:txBody>
                    <a:bodyPr/>
                    <a:lstStyle/>
                    <a:p>
                      <a:pPr algn="ctr"/>
                      <a:r>
                        <a:rPr lang="en-US" sz="1200" b="1" i="1" dirty="0">
                          <a:latin typeface="Times New Roman" pitchFamily="18" charset="0"/>
                          <a:cs typeface="Times New Roman" pitchFamily="18" charset="0"/>
                        </a:rPr>
                        <a:t>Current</a:t>
                      </a:r>
                      <a:r>
                        <a:rPr lang="en-US" sz="1200" b="1" i="1" baseline="0" dirty="0">
                          <a:latin typeface="Times New Roman" pitchFamily="18" charset="0"/>
                          <a:cs typeface="Times New Roman" pitchFamily="18" charset="0"/>
                        </a:rPr>
                        <a:t> Account Deficit</a:t>
                      </a:r>
                    </a:p>
                    <a:p>
                      <a:pPr algn="ctr"/>
                      <a:r>
                        <a:rPr lang="en-US" sz="1200" b="1" i="1" baseline="0" dirty="0">
                          <a:latin typeface="Times New Roman" pitchFamily="18" charset="0"/>
                          <a:cs typeface="Times New Roman" pitchFamily="18" charset="0"/>
                        </a:rPr>
                        <a:t>( as percent of GDP)</a:t>
                      </a:r>
                      <a:endParaRPr lang="en-US" sz="1200" b="1" i="1" dirty="0">
                        <a:latin typeface="Times New Roman" pitchFamily="18" charset="0"/>
                        <a:cs typeface="Times New Roman" pitchFamily="18" charset="0"/>
                      </a:endParaRPr>
                    </a:p>
                  </a:txBody>
                  <a:tcPr anchor="ctr"/>
                </a:tc>
                <a:tc>
                  <a:txBody>
                    <a:bodyPr/>
                    <a:lstStyle/>
                    <a:p>
                      <a:pPr algn="ctr" fontAlgn="b"/>
                      <a:r>
                        <a:rPr lang="en-US" sz="1200" dirty="0">
                          <a:latin typeface="Times New Roman" pitchFamily="18" charset="0"/>
                          <a:cs typeface="Times New Roman" pitchFamily="18" charset="0"/>
                        </a:rPr>
                        <a:t>1.63%</a:t>
                      </a:r>
                    </a:p>
                  </a:txBody>
                  <a:tcPr marL="9525" marR="9525" marT="9525" marB="0" anchor="ctr"/>
                </a:tc>
                <a:tc>
                  <a:txBody>
                    <a:bodyPr/>
                    <a:lstStyle/>
                    <a:p>
                      <a:pPr algn="ctr" fontAlgn="b"/>
                      <a:r>
                        <a:rPr lang="en-US" sz="1200" dirty="0">
                          <a:latin typeface="Times New Roman" pitchFamily="18" charset="0"/>
                          <a:cs typeface="Times New Roman" pitchFamily="18" charset="0"/>
                        </a:rPr>
                        <a:t>1.3%</a:t>
                      </a:r>
                    </a:p>
                  </a:txBody>
                  <a:tcPr marL="9525" marR="9525" marT="9525" marB="0" anchor="ctr"/>
                </a:tc>
                <a:tc>
                  <a:txBody>
                    <a:bodyPr/>
                    <a:lstStyle/>
                    <a:p>
                      <a:pPr algn="ctr" fontAlgn="b"/>
                      <a:r>
                        <a:rPr lang="en-US" sz="1200" dirty="0">
                          <a:latin typeface="Times New Roman" pitchFamily="18" charset="0"/>
                          <a:cs typeface="Times New Roman" pitchFamily="18" charset="0"/>
                        </a:rPr>
                        <a:t>1.1%</a:t>
                      </a:r>
                    </a:p>
                  </a:txBody>
                  <a:tcPr marL="9525" marR="9525" marT="9525" marB="0" anchor="ctr"/>
                </a:tc>
                <a:tc>
                  <a:txBody>
                    <a:bodyPr/>
                    <a:lstStyle/>
                    <a:p>
                      <a:pPr algn="ctr" fontAlgn="b"/>
                      <a:r>
                        <a:rPr lang="en-US" sz="1200" dirty="0">
                          <a:latin typeface="Times New Roman" pitchFamily="18" charset="0"/>
                          <a:cs typeface="Times New Roman" pitchFamily="18" charset="0"/>
                        </a:rPr>
                        <a:t>0.7%</a:t>
                      </a:r>
                    </a:p>
                  </a:txBody>
                  <a:tcPr marL="9525" marR="9525" marT="9525" marB="0" anchor="ctr"/>
                </a:tc>
                <a:tc>
                  <a:txBody>
                    <a:bodyPr/>
                    <a:lstStyle/>
                    <a:p>
                      <a:pPr algn="ctr" fontAlgn="b"/>
                      <a:r>
                        <a:rPr lang="en-US" sz="1200" b="1" dirty="0">
                          <a:latin typeface="Times New Roman" pitchFamily="18" charset="0"/>
                          <a:cs typeface="Times New Roman" pitchFamily="18" charset="0"/>
                        </a:rPr>
                        <a:t>1.8%</a:t>
                      </a:r>
                    </a:p>
                  </a:txBody>
                  <a:tcPr marL="9525" marR="9525" marT="9525" marB="0" anchor="ctr"/>
                </a:tc>
                <a:extLst>
                  <a:ext uri="{0D108BD9-81ED-4DB2-BD59-A6C34878D82A}">
                    <a16:rowId xmlns="" xmlns:a16="http://schemas.microsoft.com/office/drawing/2014/main" val="10005"/>
                  </a:ext>
                </a:extLst>
              </a:tr>
              <a:tr h="4772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i="1" dirty="0">
                          <a:latin typeface="Times New Roman" pitchFamily="18" charset="0"/>
                          <a:cs typeface="Times New Roman" pitchFamily="18" charset="0"/>
                        </a:rPr>
                        <a:t>Net FDI</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i="1" baseline="0" dirty="0">
                          <a:latin typeface="Times New Roman" pitchFamily="18" charset="0"/>
                          <a:cs typeface="Times New Roman" pitchFamily="18" charset="0"/>
                        </a:rPr>
                        <a:t>(US$ billion) </a:t>
                      </a:r>
                      <a:endParaRPr lang="en-US" sz="1200" b="1" i="1" dirty="0">
                        <a:latin typeface="Times New Roman" pitchFamily="18" charset="0"/>
                        <a:cs typeface="Times New Roman" pitchFamily="18" charset="0"/>
                      </a:endParaRPr>
                    </a:p>
                  </a:txBody>
                  <a:tcPr anchor="ctr"/>
                </a:tc>
                <a:tc>
                  <a:txBody>
                    <a:bodyPr/>
                    <a:lstStyle/>
                    <a:p>
                      <a:pPr algn="ctr" rtl="0" fontAlgn="b"/>
                      <a:r>
                        <a:rPr lang="en-US" sz="1200" b="0" i="0" u="none" strike="noStrike" dirty="0">
                          <a:solidFill>
                            <a:srgbClr val="000000"/>
                          </a:solidFill>
                          <a:latin typeface="Times New Roman" pitchFamily="18" charset="0"/>
                          <a:cs typeface="Times New Roman" pitchFamily="18" charset="0"/>
                        </a:rPr>
                        <a:t>21.56</a:t>
                      </a:r>
                    </a:p>
                  </a:txBody>
                  <a:tcPr marL="9525" marR="9525" marT="9525" marB="0" anchor="ctr"/>
                </a:tc>
                <a:tc>
                  <a:txBody>
                    <a:bodyPr/>
                    <a:lstStyle/>
                    <a:p>
                      <a:pPr algn="ctr" rtl="0" fontAlgn="b"/>
                      <a:r>
                        <a:rPr lang="en-US" sz="1200" b="0" i="0" u="none" strike="noStrike" dirty="0">
                          <a:solidFill>
                            <a:srgbClr val="000000"/>
                          </a:solidFill>
                          <a:latin typeface="Times New Roman" pitchFamily="18" charset="0"/>
                          <a:cs typeface="Times New Roman" pitchFamily="18" charset="0"/>
                        </a:rPr>
                        <a:t>31.25</a:t>
                      </a:r>
                    </a:p>
                  </a:txBody>
                  <a:tcPr marL="9525" marR="9525" marT="9525" marB="0" anchor="ctr"/>
                </a:tc>
                <a:tc>
                  <a:txBody>
                    <a:bodyPr/>
                    <a:lstStyle/>
                    <a:p>
                      <a:pPr algn="ctr" rtl="0" fontAlgn="b"/>
                      <a:r>
                        <a:rPr lang="en-US" sz="1200" b="1" i="0" u="none" strike="noStrike" dirty="0">
                          <a:solidFill>
                            <a:srgbClr val="000000"/>
                          </a:solidFill>
                          <a:latin typeface="Times New Roman" pitchFamily="18" charset="0"/>
                          <a:cs typeface="Times New Roman" pitchFamily="18" charset="0"/>
                        </a:rPr>
                        <a:t>36.02</a:t>
                      </a:r>
                    </a:p>
                  </a:txBody>
                  <a:tcPr marL="9525" marR="9525" marT="9525" marB="0" anchor="ctr"/>
                </a:tc>
                <a:tc>
                  <a:txBody>
                    <a:bodyPr/>
                    <a:lstStyle/>
                    <a:p>
                      <a:pPr algn="ctr" rtl="0" fontAlgn="b"/>
                      <a:r>
                        <a:rPr lang="en-US" sz="1200" b="0" i="0" u="none" strike="noStrike">
                          <a:solidFill>
                            <a:srgbClr val="000000"/>
                          </a:solidFill>
                          <a:latin typeface="Times New Roman" pitchFamily="18" charset="0"/>
                          <a:cs typeface="Times New Roman" pitchFamily="18" charset="0"/>
                        </a:rPr>
                        <a:t>35.61</a:t>
                      </a:r>
                    </a:p>
                  </a:txBody>
                  <a:tcPr marL="9525" marR="9525" marT="9525" marB="0" anchor="ctr"/>
                </a:tc>
                <a:tc>
                  <a:txBody>
                    <a:bodyPr/>
                    <a:lstStyle/>
                    <a:p>
                      <a:pPr algn="ctr" rtl="0" fontAlgn="b"/>
                      <a:r>
                        <a:rPr lang="en-US" sz="1200" b="0" i="0" u="none" strike="noStrike" dirty="0">
                          <a:solidFill>
                            <a:srgbClr val="000000"/>
                          </a:solidFill>
                          <a:latin typeface="Times New Roman" pitchFamily="18" charset="0"/>
                          <a:cs typeface="Times New Roman" pitchFamily="18" charset="0"/>
                        </a:rPr>
                        <a:t>30.29</a:t>
                      </a:r>
                    </a:p>
                  </a:txBody>
                  <a:tcPr marL="9525" marR="9525" marT="9525" marB="0" anchor="ctr"/>
                </a:tc>
                <a:extLst>
                  <a:ext uri="{0D108BD9-81ED-4DB2-BD59-A6C34878D82A}">
                    <a16:rowId xmlns="" xmlns:a16="http://schemas.microsoft.com/office/drawing/2014/main" val="10006"/>
                  </a:ext>
                </a:extLst>
              </a:tr>
              <a:tr h="4772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i="1" dirty="0">
                          <a:latin typeface="Times New Roman" pitchFamily="18" charset="0"/>
                          <a:cs typeface="Times New Roman" pitchFamily="18" charset="0"/>
                        </a:rPr>
                        <a:t>Net Portfolio Investment</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i="1" baseline="0" dirty="0">
                          <a:latin typeface="Times New Roman" pitchFamily="18" charset="0"/>
                          <a:cs typeface="Times New Roman" pitchFamily="18" charset="0"/>
                        </a:rPr>
                        <a:t>(US$ billion) </a:t>
                      </a:r>
                      <a:endParaRPr lang="en-US" sz="1200" b="1" i="1" dirty="0">
                        <a:latin typeface="Times New Roman" pitchFamily="18" charset="0"/>
                        <a:cs typeface="Times New Roman" pitchFamily="18" charset="0"/>
                      </a:endParaRPr>
                    </a:p>
                  </a:txBody>
                  <a:tcPr anchor="ctr"/>
                </a:tc>
                <a:tc>
                  <a:txBody>
                    <a:bodyPr/>
                    <a:lstStyle/>
                    <a:p>
                      <a:pPr algn="ctr" rtl="0" fontAlgn="b"/>
                      <a:r>
                        <a:rPr lang="en-US" sz="1200" b="0" i="0" u="none" strike="noStrike" dirty="0">
                          <a:solidFill>
                            <a:srgbClr val="000000"/>
                          </a:solidFill>
                          <a:latin typeface="Times New Roman" pitchFamily="18" charset="0"/>
                          <a:cs typeface="Times New Roman" pitchFamily="18" charset="0"/>
                        </a:rPr>
                        <a:t>4.82</a:t>
                      </a:r>
                    </a:p>
                  </a:txBody>
                  <a:tcPr marL="9525" marR="9525" marT="9525" marB="0" anchor="ctr"/>
                </a:tc>
                <a:tc>
                  <a:txBody>
                    <a:bodyPr/>
                    <a:lstStyle/>
                    <a:p>
                      <a:pPr algn="ctr" rtl="0" fontAlgn="b"/>
                      <a:r>
                        <a:rPr lang="en-US" sz="1200" b="1" i="0" u="none" strike="noStrike" dirty="0">
                          <a:solidFill>
                            <a:srgbClr val="000000"/>
                          </a:solidFill>
                          <a:latin typeface="Times New Roman" pitchFamily="18" charset="0"/>
                          <a:cs typeface="Times New Roman" pitchFamily="18" charset="0"/>
                        </a:rPr>
                        <a:t>42.2</a:t>
                      </a:r>
                    </a:p>
                  </a:txBody>
                  <a:tcPr marL="9525" marR="9525" marT="9525" marB="0" anchor="ctr"/>
                </a:tc>
                <a:tc>
                  <a:txBody>
                    <a:bodyPr/>
                    <a:lstStyle/>
                    <a:p>
                      <a:pPr algn="ctr" rtl="0" fontAlgn="b"/>
                      <a:r>
                        <a:rPr lang="en-US" sz="1200" b="0" i="0" u="none" strike="noStrike" dirty="0">
                          <a:solidFill>
                            <a:srgbClr val="000000"/>
                          </a:solidFill>
                          <a:latin typeface="Times New Roman" pitchFamily="18" charset="0"/>
                          <a:cs typeface="Times New Roman" pitchFamily="18" charset="0"/>
                        </a:rPr>
                        <a:t>-4.13</a:t>
                      </a:r>
                    </a:p>
                  </a:txBody>
                  <a:tcPr marL="9525" marR="9525" marT="9525" marB="0" anchor="ctr"/>
                </a:tc>
                <a:tc>
                  <a:txBody>
                    <a:bodyPr/>
                    <a:lstStyle/>
                    <a:p>
                      <a:pPr algn="ctr" rtl="0" fontAlgn="b"/>
                      <a:r>
                        <a:rPr lang="en-US" sz="1200" b="0" i="0" u="none" strike="noStrike" dirty="0">
                          <a:solidFill>
                            <a:srgbClr val="000000"/>
                          </a:solidFill>
                          <a:latin typeface="Times New Roman" pitchFamily="18" charset="0"/>
                          <a:cs typeface="Times New Roman" pitchFamily="18" charset="0"/>
                        </a:rPr>
                        <a:t>7.61</a:t>
                      </a:r>
                    </a:p>
                  </a:txBody>
                  <a:tcPr marL="9525" marR="9525" marT="9525" marB="0" anchor="ctr"/>
                </a:tc>
                <a:tc>
                  <a:txBody>
                    <a:bodyPr/>
                    <a:lstStyle/>
                    <a:p>
                      <a:pPr algn="ctr" rtl="0" fontAlgn="b"/>
                      <a:r>
                        <a:rPr lang="en-US" sz="1200" b="0" i="0" u="none" strike="noStrike" dirty="0">
                          <a:solidFill>
                            <a:srgbClr val="000000"/>
                          </a:solidFill>
                          <a:latin typeface="Times New Roman" pitchFamily="18" charset="0"/>
                          <a:cs typeface="Times New Roman" pitchFamily="18" charset="0"/>
                        </a:rPr>
                        <a:t>22.12</a:t>
                      </a:r>
                    </a:p>
                  </a:txBody>
                  <a:tcPr marL="9525" marR="9525" marT="9525" marB="0" anchor="ctr"/>
                </a:tc>
                <a:extLst>
                  <a:ext uri="{0D108BD9-81ED-4DB2-BD59-A6C34878D82A}">
                    <a16:rowId xmlns="" xmlns:a16="http://schemas.microsoft.com/office/drawing/2014/main" val="10007"/>
                  </a:ext>
                </a:extLst>
              </a:tr>
              <a:tr h="440011">
                <a:tc gridSpan="6">
                  <a:txBody>
                    <a:bodyPr/>
                    <a:lstStyle/>
                    <a:p>
                      <a:pPr algn="l"/>
                      <a:r>
                        <a:rPr lang="en-US" sz="1100" b="1" i="1" dirty="0">
                          <a:latin typeface="Times New Roman" pitchFamily="18" charset="0"/>
                          <a:cs typeface="Times New Roman" pitchFamily="18" charset="0"/>
                        </a:rPr>
                        <a:t>Source:</a:t>
                      </a:r>
                      <a:r>
                        <a:rPr lang="en-US" sz="1100" b="1" i="1" baseline="0" dirty="0">
                          <a:latin typeface="Times New Roman" pitchFamily="18" charset="0"/>
                          <a:cs typeface="Times New Roman" pitchFamily="18" charset="0"/>
                        </a:rPr>
                        <a:t> Reserve Bank of India, World Bank (GDP at constant 2010 USD &amp; GDP Annual Growth Rate) , Ministry of Finance, Govt. of India</a:t>
                      </a:r>
                      <a:endParaRPr lang="en-US" sz="1100" b="1" i="1" dirty="0">
                        <a:latin typeface="Times New Roman" pitchFamily="18" charset="0"/>
                        <a:cs typeface="Times New Roman" pitchFamily="18" charset="0"/>
                      </a:endParaRPr>
                    </a:p>
                  </a:txBody>
                  <a:tcPr anchor="ctr"/>
                </a:tc>
                <a:tc hMerge="1">
                  <a:txBody>
                    <a:bodyPr/>
                    <a:lstStyle/>
                    <a:p>
                      <a:pPr algn="ctr"/>
                      <a:endParaRPr lang="en-US" dirty="0"/>
                    </a:p>
                  </a:txBody>
                  <a:tcPr anchor="ctr"/>
                </a:tc>
                <a:tc hMerge="1">
                  <a:txBody>
                    <a:bodyPr/>
                    <a:lstStyle/>
                    <a:p>
                      <a:pPr algn="ctr"/>
                      <a:endParaRPr lang="en-US" dirty="0"/>
                    </a:p>
                  </a:txBody>
                  <a:tcPr anchor="ctr"/>
                </a:tc>
                <a:tc hMerge="1">
                  <a:txBody>
                    <a:bodyPr/>
                    <a:lstStyle/>
                    <a:p>
                      <a:pPr algn="ctr"/>
                      <a:endParaRPr lang="en-US" dirty="0"/>
                    </a:p>
                  </a:txBody>
                  <a:tcPr anchor="ctr"/>
                </a:tc>
                <a:tc hMerge="1">
                  <a:txBody>
                    <a:bodyPr/>
                    <a:lstStyle/>
                    <a:p>
                      <a:pPr algn="ctr"/>
                      <a:endParaRPr lang="en-US" dirty="0"/>
                    </a:p>
                  </a:txBody>
                  <a:tcPr anchor="ctr"/>
                </a:tc>
                <a:tc hMerge="1">
                  <a:txBody>
                    <a:bodyPr/>
                    <a:lstStyle/>
                    <a:p>
                      <a:pPr algn="ctr"/>
                      <a:endParaRPr lang="en-US" dirty="0"/>
                    </a:p>
                  </a:txBody>
                  <a:tcPr anchor="ctr"/>
                </a:tc>
                <a:extLst>
                  <a:ext uri="{0D108BD9-81ED-4DB2-BD59-A6C34878D82A}">
                    <a16:rowId xmlns="" xmlns:a16="http://schemas.microsoft.com/office/drawing/2014/main" val="10008"/>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F24FFA55-3AE5-4F26-A7D7-E6102D535AFC}"/>
              </a:ext>
            </a:extLst>
          </p:cNvPr>
          <p:cNvSpPr/>
          <p:nvPr/>
        </p:nvSpPr>
        <p:spPr>
          <a:xfrm>
            <a:off x="1219200" y="1524000"/>
            <a:ext cx="7169224" cy="1323439"/>
          </a:xfrm>
          <a:prstGeom prst="rect">
            <a:avLst/>
          </a:prstGeom>
        </p:spPr>
        <p:txBody>
          <a:bodyPr wrap="square">
            <a:spAutoFit/>
          </a:bodyPr>
          <a:lstStyle/>
          <a:p>
            <a:endParaRPr lang="en-IN" altLang="en-US" sz="4000" dirty="0"/>
          </a:p>
          <a:p>
            <a:r>
              <a:rPr lang="en-IN" altLang="en-US" sz="4000" dirty="0"/>
              <a:t>Policy Agenda Ahead</a:t>
            </a:r>
          </a:p>
        </p:txBody>
      </p:sp>
      <p:sp>
        <p:nvSpPr>
          <p:cNvPr id="5" name="Title 4">
            <a:extLst>
              <a:ext uri="{FF2B5EF4-FFF2-40B4-BE49-F238E27FC236}">
                <a16:creationId xmlns="" xmlns:a16="http://schemas.microsoft.com/office/drawing/2014/main" id="{DC359B2C-562E-456F-9D4D-BE7D1291CBAF}"/>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16601759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0600"/>
            <a:ext cx="8991600" cy="381000"/>
          </a:xfrm>
        </p:spPr>
        <p:txBody>
          <a:bodyPr>
            <a:normAutofit fontScale="90000"/>
          </a:bodyPr>
          <a:lstStyle/>
          <a:p>
            <a:pPr algn="ctr"/>
            <a:r>
              <a:rPr lang="en-US" sz="2000" b="1" dirty="0">
                <a:latin typeface="Arial Black" pitchFamily="34" charset="0"/>
              </a:rPr>
              <a:t>The demographic profile </a:t>
            </a:r>
            <a:endParaRPr lang="en-US" sz="2000" b="1" dirty="0">
              <a:latin typeface="Arial Black" pitchFamily="34" charset="0"/>
              <a:ea typeface="Bell MT" charset="0"/>
              <a:cs typeface="Bell MT" charset="0"/>
            </a:endParaRPr>
          </a:p>
        </p:txBody>
      </p:sp>
      <p:graphicFrame>
        <p:nvGraphicFramePr>
          <p:cNvPr id="19" name="Content Placeholder 3"/>
          <p:cNvGraphicFramePr>
            <a:graphicFrameLocks/>
          </p:cNvGraphicFramePr>
          <p:nvPr/>
        </p:nvGraphicFramePr>
        <p:xfrm>
          <a:off x="381000" y="1474788"/>
          <a:ext cx="8229600" cy="45259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0" name="Content Placeholder 3"/>
          <p:cNvGraphicFramePr>
            <a:graphicFrameLocks/>
          </p:cNvGraphicFramePr>
          <p:nvPr/>
        </p:nvGraphicFramePr>
        <p:xfrm>
          <a:off x="609600" y="1676400"/>
          <a:ext cx="8001000" cy="4324350"/>
        </p:xfrm>
        <a:graphic>
          <a:graphicData uri="http://schemas.openxmlformats.org/drawingml/2006/chart">
            <c:chart xmlns:c="http://schemas.openxmlformats.org/drawingml/2006/chart" xmlns:r="http://schemas.openxmlformats.org/officeDocument/2006/relationships" r:id="rId4"/>
          </a:graphicData>
        </a:graphic>
      </p:graphicFrame>
      <p:sp>
        <p:nvSpPr>
          <p:cNvPr id="21" name="Right Arrow 20"/>
          <p:cNvSpPr/>
          <p:nvPr/>
        </p:nvSpPr>
        <p:spPr>
          <a:xfrm>
            <a:off x="1066800" y="1600200"/>
            <a:ext cx="7162800" cy="304800"/>
          </a:xfrm>
          <a:prstGeom prst="rightArrow">
            <a:avLst/>
          </a:prstGeom>
          <a:solidFill>
            <a:sysClr val="window" lastClr="FFFFFF"/>
          </a:solidFill>
          <a:ln w="25400" cap="flat" cmpd="sng" algn="ctr">
            <a:solidFill>
              <a:srgbClr val="F79646"/>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ysClr val="windowText" lastClr="000000"/>
                </a:solidFill>
                <a:effectLst/>
                <a:uLnTx/>
                <a:uFillTx/>
                <a:latin typeface="Cambria" pitchFamily="18" charset="0"/>
                <a:ea typeface="+mn-ea"/>
                <a:cs typeface="+mn-cs"/>
              </a:rPr>
              <a:t>Population in Billion</a:t>
            </a:r>
          </a:p>
        </p:txBody>
      </p:sp>
      <p:sp>
        <p:nvSpPr>
          <p:cNvPr id="23" name="TextBox 22"/>
          <p:cNvSpPr txBox="1"/>
          <p:nvPr/>
        </p:nvSpPr>
        <p:spPr>
          <a:xfrm>
            <a:off x="0" y="5730102"/>
            <a:ext cx="3581400" cy="276999"/>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a:ln>
                  <a:noFill/>
                </a:ln>
                <a:solidFill>
                  <a:prstClr val="black"/>
                </a:solidFill>
                <a:effectLst/>
                <a:uLnTx/>
                <a:uFillTx/>
                <a:latin typeface="Cambria" pitchFamily="18" charset="0"/>
                <a:ea typeface="+mn-ea"/>
                <a:cs typeface="+mn-cs"/>
              </a:rPr>
              <a:t>Source: United Nations Population Division, 2017</a:t>
            </a:r>
          </a:p>
        </p:txBody>
      </p:sp>
    </p:spTree>
    <p:extLst>
      <p:ext uri="{BB962C8B-B14F-4D97-AF65-F5344CB8AC3E}">
        <p14:creationId xmlns:p14="http://schemas.microsoft.com/office/powerpoint/2010/main" val="4621467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 xmlns:a16="http://schemas.microsoft.com/office/drawing/2014/main" id="{49FEDD77-75BB-4691-B54E-6E810540EFCB}"/>
              </a:ext>
            </a:extLst>
          </p:cNvPr>
          <p:cNvPicPr>
            <a:picLocks noChangeAspect="1"/>
          </p:cNvPicPr>
          <p:nvPr/>
        </p:nvPicPr>
        <p:blipFill>
          <a:blip r:embed="rId2"/>
          <a:stretch>
            <a:fillRect/>
          </a:stretch>
        </p:blipFill>
        <p:spPr>
          <a:xfrm>
            <a:off x="628650" y="1873246"/>
            <a:ext cx="7821846" cy="4493141"/>
          </a:xfrm>
          <a:prstGeom prst="rect">
            <a:avLst/>
          </a:prstGeom>
        </p:spPr>
      </p:pic>
      <p:sp>
        <p:nvSpPr>
          <p:cNvPr id="8" name="Title 1">
            <a:extLst>
              <a:ext uri="{FF2B5EF4-FFF2-40B4-BE49-F238E27FC236}">
                <a16:creationId xmlns="" xmlns:a16="http://schemas.microsoft.com/office/drawing/2014/main" id="{BE70C6C8-088B-49F6-8E15-5F25A90F8E27}"/>
              </a:ext>
            </a:extLst>
          </p:cNvPr>
          <p:cNvSpPr>
            <a:spLocks noGrp="1"/>
          </p:cNvSpPr>
          <p:nvPr>
            <p:ph type="title"/>
          </p:nvPr>
        </p:nvSpPr>
        <p:spPr>
          <a:xfrm>
            <a:off x="716565" y="533184"/>
            <a:ext cx="7646015" cy="1101600"/>
          </a:xfrm>
        </p:spPr>
        <p:txBody>
          <a:bodyPr>
            <a:noAutofit/>
          </a:bodyPr>
          <a:lstStyle/>
          <a:p>
            <a:pPr algn="ctr"/>
            <a:r>
              <a:rPr lang="en-US" sz="4000" dirty="0">
                <a:latin typeface="Bahnschrift" panose="020B0502040204020203" pitchFamily="34" charset="0"/>
              </a:rPr>
              <a:t>The previous paradigm driving the Jobs Agenda</a:t>
            </a:r>
          </a:p>
        </p:txBody>
      </p:sp>
    </p:spTree>
    <p:extLst>
      <p:ext uri="{BB962C8B-B14F-4D97-AF65-F5344CB8AC3E}">
        <p14:creationId xmlns:p14="http://schemas.microsoft.com/office/powerpoint/2010/main" val="34281050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txBox="1">
            <a:spLocks noGrp="1"/>
          </p:cNvSpPr>
          <p:nvPr>
            <p:ph type="title"/>
          </p:nvPr>
        </p:nvSpPr>
        <p:spPr>
          <a:xfrm>
            <a:off x="701040" y="609601"/>
            <a:ext cx="7620000" cy="882680"/>
          </a:xfrm>
        </p:spPr>
        <p:txBody>
          <a:bodyPr>
            <a:normAutofit fontScale="90000"/>
          </a:bodyPr>
          <a:lstStyle/>
          <a:p>
            <a:pPr marL="342900" indent="-342900">
              <a:spcBef>
                <a:spcPct val="0"/>
              </a:spcBef>
            </a:pPr>
            <a:r>
              <a:rPr lang="en-US" altLang="en-US" sz="2400" b="1" dirty="0">
                <a:latin typeface="Arial Black" panose="020B0A04020102020204" pitchFamily="34" charset="0"/>
                <a:ea typeface="Arial" charset="0"/>
                <a:cs typeface="Arial" charset="0"/>
              </a:rPr>
              <a:t>The Rise of Informality in India</a:t>
            </a:r>
            <a:r>
              <a:rPr lang="en-US" altLang="en-US" sz="2800" b="1" dirty="0">
                <a:latin typeface="Arial Black" panose="020B0A04020102020204" pitchFamily="34" charset="0"/>
                <a:ea typeface="Arial" charset="0"/>
                <a:cs typeface="Arial" charset="0"/>
              </a:rPr>
              <a:t/>
            </a:r>
            <a:br>
              <a:rPr lang="en-US" altLang="en-US" sz="2800" b="1" dirty="0">
                <a:latin typeface="Arial Black" panose="020B0A04020102020204" pitchFamily="34" charset="0"/>
                <a:ea typeface="Arial" charset="0"/>
                <a:cs typeface="Arial" charset="0"/>
              </a:rPr>
            </a:br>
            <a:endParaRPr lang="en-US" altLang="en-US" sz="2800" dirty="0">
              <a:latin typeface="Arial Black" panose="020B0A04020102020204" pitchFamily="34" charset="0"/>
              <a:ea typeface="Arial" charset="0"/>
              <a:cs typeface="Arial" charset="0"/>
            </a:endParaRPr>
          </a:p>
        </p:txBody>
      </p:sp>
      <p:sp>
        <p:nvSpPr>
          <p:cNvPr id="15" name="Rectangle 14"/>
          <p:cNvSpPr/>
          <p:nvPr/>
        </p:nvSpPr>
        <p:spPr>
          <a:xfrm>
            <a:off x="4632962" y="1719531"/>
            <a:ext cx="4206238" cy="3646191"/>
          </a:xfrm>
          <a:prstGeom prst="rect">
            <a:avLst/>
          </a:prstGeom>
        </p:spPr>
        <p:txBody>
          <a:bodyPr wrap="square">
            <a:spAutoFit/>
          </a:bodyPr>
          <a:lstStyle/>
          <a:p>
            <a:pPr marL="457200" marR="0" lvl="0" indent="-228600" algn="just" defTabSz="914400" rtl="0" eaLnBrk="1" fontAlgn="auto" latinLnBrk="0" hangingPunct="1">
              <a:lnSpc>
                <a:spcPct val="115000"/>
              </a:lnSpc>
              <a:spcBef>
                <a:spcPts val="0"/>
              </a:spcBef>
              <a:spcAft>
                <a:spcPts val="600"/>
              </a:spcAft>
              <a:buClr>
                <a:srgbClr val="424242"/>
              </a:buClr>
              <a:buSzPct val="100000"/>
              <a:buFont typeface="Nunito"/>
              <a:buChar char="●"/>
              <a:tabLst/>
              <a:defRPr/>
            </a:pPr>
            <a:r>
              <a:rPr kumimoji="0" lang="en-US" sz="1800" b="0" i="0" u="none" strike="noStrike" kern="1200" cap="none" spc="0" normalizeH="0" baseline="0" noProof="0" dirty="0">
                <a:ln>
                  <a:noFill/>
                </a:ln>
                <a:solidFill>
                  <a:prstClr val="black"/>
                </a:solidFill>
                <a:effectLst/>
                <a:uLnTx/>
                <a:uFillTx/>
                <a:latin typeface="Cambria" pitchFamily="18" charset="0"/>
                <a:ea typeface="+mn-ea"/>
                <a:cs typeface="Times New Roman" pitchFamily="18" charset="0"/>
                <a:sym typeface="Nunito"/>
              </a:rPr>
              <a:t>The informal sector is the biggest job creator, followed at distant second by the government (30.5 million) and private sector 19.2 million</a:t>
            </a:r>
          </a:p>
          <a:p>
            <a:pPr marL="457200" marR="0" lvl="0" indent="-228600" algn="just" defTabSz="914400" rtl="0" eaLnBrk="1" fontAlgn="auto" latinLnBrk="0" hangingPunct="1">
              <a:lnSpc>
                <a:spcPct val="115000"/>
              </a:lnSpc>
              <a:spcBef>
                <a:spcPts val="0"/>
              </a:spcBef>
              <a:spcAft>
                <a:spcPts val="600"/>
              </a:spcAft>
              <a:buClr>
                <a:srgbClr val="424242"/>
              </a:buClr>
              <a:buSzPct val="100000"/>
              <a:buFont typeface="Nunito"/>
              <a:buChar char="●"/>
              <a:tabLst/>
              <a:defRPr/>
            </a:pPr>
            <a:r>
              <a:rPr kumimoji="0" lang="en-US" sz="1800" b="0" i="0" u="none" strike="noStrike" kern="1200" cap="none" spc="0" normalizeH="0" baseline="0" noProof="0" dirty="0">
                <a:ln>
                  <a:noFill/>
                </a:ln>
                <a:solidFill>
                  <a:prstClr val="black"/>
                </a:solidFill>
                <a:effectLst/>
                <a:uLnTx/>
                <a:uFillTx/>
                <a:latin typeface="Cambria" pitchFamily="18" charset="0"/>
                <a:ea typeface="+mn-ea"/>
                <a:cs typeface="Times New Roman" pitchFamily="18" charset="0"/>
                <a:sym typeface="Nunito"/>
              </a:rPr>
              <a:t>There is also a glaring gender gap in India’s labour force, with the labour force participation of women being among the lowest in the world  (23.7%  LFPR as reported by the 5</a:t>
            </a:r>
            <a:r>
              <a:rPr kumimoji="0" lang="en-US" sz="1800" b="0" i="0" u="none" strike="noStrike" kern="1200" cap="none" spc="0" normalizeH="0" baseline="30000" noProof="0" dirty="0">
                <a:ln>
                  <a:noFill/>
                </a:ln>
                <a:solidFill>
                  <a:prstClr val="black"/>
                </a:solidFill>
                <a:effectLst/>
                <a:uLnTx/>
                <a:uFillTx/>
                <a:latin typeface="Cambria" pitchFamily="18" charset="0"/>
                <a:ea typeface="+mn-ea"/>
                <a:cs typeface="Times New Roman" pitchFamily="18" charset="0"/>
                <a:sym typeface="Nunito"/>
              </a:rPr>
              <a:t>th</a:t>
            </a:r>
            <a:r>
              <a:rPr kumimoji="0" lang="en-US" sz="1800" b="0" i="0" u="none" strike="noStrike" kern="1200" cap="none" spc="0" normalizeH="0" baseline="0" noProof="0" dirty="0">
                <a:ln>
                  <a:noFill/>
                </a:ln>
                <a:solidFill>
                  <a:prstClr val="black"/>
                </a:solidFill>
                <a:effectLst/>
                <a:uLnTx/>
                <a:uFillTx/>
                <a:latin typeface="Cambria" pitchFamily="18" charset="0"/>
                <a:ea typeface="+mn-ea"/>
                <a:cs typeface="Times New Roman" pitchFamily="18" charset="0"/>
                <a:sym typeface="Nunito"/>
              </a:rPr>
              <a:t> EUS, 2015-16)</a:t>
            </a:r>
            <a:endParaRPr kumimoji="0" lang="en-US" sz="1800" b="0" i="0" u="none" strike="noStrike" kern="1200" cap="none" spc="0" normalizeH="0" baseline="0" noProof="0" dirty="0">
              <a:ln>
                <a:noFill/>
              </a:ln>
              <a:solidFill>
                <a:srgbClr val="424242"/>
              </a:solidFill>
              <a:effectLst/>
              <a:uLnTx/>
              <a:uFillTx/>
              <a:latin typeface="Cambria" pitchFamily="18" charset="0"/>
              <a:ea typeface="Nunito"/>
              <a:cs typeface="Times New Roman" pitchFamily="18" charset="0"/>
              <a:sym typeface="Nunito"/>
            </a:endParaRPr>
          </a:p>
        </p:txBody>
      </p:sp>
      <p:pic>
        <p:nvPicPr>
          <p:cNvPr id="5" name="Picture 4">
            <a:extLst>
              <a:ext uri="{FF2B5EF4-FFF2-40B4-BE49-F238E27FC236}">
                <a16:creationId xmlns="" xmlns:a16="http://schemas.microsoft.com/office/drawing/2014/main" id="{C2DB3127-56CD-4C41-AB61-C8BEC017B3D7}"/>
              </a:ext>
            </a:extLst>
          </p:cNvPr>
          <p:cNvPicPr>
            <a:picLocks noChangeAspect="1"/>
          </p:cNvPicPr>
          <p:nvPr/>
        </p:nvPicPr>
        <p:blipFill rotWithShape="1">
          <a:blip r:embed="rId3"/>
          <a:srcRect l="8333" t="42593" r="64815" b="26703"/>
          <a:stretch/>
        </p:blipFill>
        <p:spPr>
          <a:xfrm>
            <a:off x="404855" y="1589132"/>
            <a:ext cx="4106184" cy="3287668"/>
          </a:xfrm>
          <a:prstGeom prst="rect">
            <a:avLst/>
          </a:prstGeom>
        </p:spPr>
      </p:pic>
    </p:spTree>
    <p:extLst>
      <p:ext uri="{BB962C8B-B14F-4D97-AF65-F5344CB8AC3E}">
        <p14:creationId xmlns:p14="http://schemas.microsoft.com/office/powerpoint/2010/main" val="41835781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143000"/>
          </a:xfrm>
        </p:spPr>
        <p:txBody>
          <a:bodyPr>
            <a:normAutofit/>
          </a:bodyPr>
          <a:lstStyle/>
          <a:p>
            <a:pPr algn="l"/>
            <a:r>
              <a:rPr lang="en-US" sz="2800" b="1" dirty="0">
                <a:latin typeface="Cambria" pitchFamily="18" charset="0"/>
              </a:rPr>
              <a:t>Challenges and Opportunities for India</a:t>
            </a:r>
          </a:p>
        </p:txBody>
      </p:sp>
      <p:sp>
        <p:nvSpPr>
          <p:cNvPr id="3" name="Content Placeholder 2"/>
          <p:cNvSpPr>
            <a:spLocks noGrp="1"/>
          </p:cNvSpPr>
          <p:nvPr>
            <p:ph idx="1"/>
          </p:nvPr>
        </p:nvSpPr>
        <p:spPr>
          <a:xfrm>
            <a:off x="381000" y="685800"/>
            <a:ext cx="8458200" cy="1447800"/>
          </a:xfrm>
        </p:spPr>
        <p:txBody>
          <a:bodyPr>
            <a:normAutofit/>
          </a:bodyPr>
          <a:lstStyle/>
          <a:p>
            <a:r>
              <a:rPr lang="en-US" sz="1400" dirty="0">
                <a:solidFill>
                  <a:prstClr val="black"/>
                </a:solidFill>
                <a:latin typeface="Cambria" pitchFamily="18" charset="0"/>
              </a:rPr>
              <a:t>Challenge of job creation exacerbated:</a:t>
            </a:r>
          </a:p>
          <a:p>
            <a:pPr>
              <a:buNone/>
            </a:pPr>
            <a:r>
              <a:rPr lang="en-US" sz="1400" i="1" dirty="0">
                <a:solidFill>
                  <a:prstClr val="black"/>
                </a:solidFill>
                <a:latin typeface="Cambria" pitchFamily="18" charset="0"/>
              </a:rPr>
              <a:t>Will manufacturing be a less accessible pathway for growth and development?</a:t>
            </a:r>
          </a:p>
          <a:p>
            <a:pPr marL="0" indent="0">
              <a:buNone/>
            </a:pPr>
            <a:r>
              <a:rPr lang="en-US" sz="1400" i="1" dirty="0">
                <a:solidFill>
                  <a:prstClr val="black"/>
                </a:solidFill>
                <a:latin typeface="Cambria" pitchFamily="18" charset="0"/>
              </a:rPr>
              <a:t>Will reconfiguration of GVCs reverse the importance and length of GVCs and reorient global trade and production back towards advanced countries</a:t>
            </a:r>
          </a:p>
          <a:p>
            <a:r>
              <a:rPr lang="en-US" sz="1400" dirty="0">
                <a:solidFill>
                  <a:prstClr val="black"/>
                </a:solidFill>
                <a:latin typeface="Cambria" pitchFamily="18" charset="0"/>
              </a:rPr>
              <a:t>Impact on informal economy complex</a:t>
            </a:r>
          </a:p>
        </p:txBody>
      </p:sp>
      <p:grpSp>
        <p:nvGrpSpPr>
          <p:cNvPr id="11" name="Group 10"/>
          <p:cNvGrpSpPr/>
          <p:nvPr/>
        </p:nvGrpSpPr>
        <p:grpSpPr>
          <a:xfrm>
            <a:off x="609600" y="2133600"/>
            <a:ext cx="7772400" cy="2819400"/>
            <a:chOff x="533400" y="1981200"/>
            <a:chExt cx="7772400" cy="2819400"/>
          </a:xfrm>
        </p:grpSpPr>
        <p:graphicFrame>
          <p:nvGraphicFramePr>
            <p:cNvPr id="7" name="Chart 6"/>
            <p:cNvGraphicFramePr/>
            <p:nvPr/>
          </p:nvGraphicFramePr>
          <p:xfrm>
            <a:off x="533400" y="2209800"/>
            <a:ext cx="7772400" cy="2590800"/>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p:cNvSpPr/>
            <p:nvPr/>
          </p:nvSpPr>
          <p:spPr>
            <a:xfrm>
              <a:off x="3124200" y="1981200"/>
              <a:ext cx="3015890" cy="307777"/>
            </a:xfrm>
            <a:prstGeom prst="rect">
              <a:avLst/>
            </a:prstGeom>
          </p:spPr>
          <p:txBody>
            <a:bodyPr wrap="none">
              <a:spAutoFit/>
            </a:bodyPr>
            <a:lstStyle/>
            <a:p>
              <a:pPr algn="ctr"/>
              <a:r>
                <a:rPr lang="en-US" sz="1400" b="1" dirty="0">
                  <a:latin typeface="Cambria" pitchFamily="18" charset="0"/>
                </a:rPr>
                <a:t>Employment Distribution by Skills</a:t>
              </a:r>
              <a:endParaRPr lang="en-US" sz="1400" dirty="0"/>
            </a:p>
          </p:txBody>
        </p:sp>
      </p:grpSp>
      <p:sp>
        <p:nvSpPr>
          <p:cNvPr id="9" name="TextBox 8"/>
          <p:cNvSpPr txBox="1"/>
          <p:nvPr/>
        </p:nvSpPr>
        <p:spPr>
          <a:xfrm>
            <a:off x="1219200" y="4648200"/>
            <a:ext cx="5105400" cy="246221"/>
          </a:xfrm>
          <a:prstGeom prst="rect">
            <a:avLst/>
          </a:prstGeom>
          <a:noFill/>
        </p:spPr>
        <p:txBody>
          <a:bodyPr wrap="square" rtlCol="0">
            <a:spAutoFit/>
          </a:bodyPr>
          <a:lstStyle/>
          <a:p>
            <a:r>
              <a:rPr lang="en-US" sz="1000" dirty="0">
                <a:latin typeface="Cambria" pitchFamily="18" charset="0"/>
              </a:rPr>
              <a:t>Source – ILOSTAT</a:t>
            </a:r>
          </a:p>
        </p:txBody>
      </p:sp>
      <p:sp>
        <p:nvSpPr>
          <p:cNvPr id="13" name="TextBox 12"/>
          <p:cNvSpPr txBox="1"/>
          <p:nvPr/>
        </p:nvSpPr>
        <p:spPr>
          <a:xfrm>
            <a:off x="6477000" y="2590800"/>
            <a:ext cx="1447800" cy="230832"/>
          </a:xfrm>
          <a:prstGeom prst="rect">
            <a:avLst/>
          </a:prstGeom>
          <a:noFill/>
        </p:spPr>
        <p:txBody>
          <a:bodyPr wrap="square" rtlCol="0">
            <a:spAutoFit/>
          </a:bodyPr>
          <a:lstStyle/>
          <a:p>
            <a:r>
              <a:rPr lang="en-US" sz="900" b="1" dirty="0">
                <a:latin typeface="Cambria" pitchFamily="18" charset="0"/>
              </a:rPr>
              <a:t>Skill 2 – Medium Skilled</a:t>
            </a:r>
          </a:p>
        </p:txBody>
      </p:sp>
      <p:sp>
        <p:nvSpPr>
          <p:cNvPr id="14" name="TextBox 13"/>
          <p:cNvSpPr txBox="1"/>
          <p:nvPr/>
        </p:nvSpPr>
        <p:spPr>
          <a:xfrm>
            <a:off x="6477000" y="3276600"/>
            <a:ext cx="1447800" cy="230832"/>
          </a:xfrm>
          <a:prstGeom prst="rect">
            <a:avLst/>
          </a:prstGeom>
          <a:noFill/>
        </p:spPr>
        <p:txBody>
          <a:bodyPr wrap="square" rtlCol="0">
            <a:spAutoFit/>
          </a:bodyPr>
          <a:lstStyle/>
          <a:p>
            <a:r>
              <a:rPr lang="en-US" sz="900" b="1" dirty="0">
                <a:latin typeface="Cambria" pitchFamily="18" charset="0"/>
              </a:rPr>
              <a:t>Skill 1 – Low Skilled</a:t>
            </a:r>
          </a:p>
        </p:txBody>
      </p:sp>
      <p:sp>
        <p:nvSpPr>
          <p:cNvPr id="15" name="TextBox 14"/>
          <p:cNvSpPr txBox="1"/>
          <p:nvPr/>
        </p:nvSpPr>
        <p:spPr>
          <a:xfrm>
            <a:off x="6477000" y="3886200"/>
            <a:ext cx="1447800" cy="230832"/>
          </a:xfrm>
          <a:prstGeom prst="rect">
            <a:avLst/>
          </a:prstGeom>
          <a:noFill/>
        </p:spPr>
        <p:txBody>
          <a:bodyPr wrap="square" rtlCol="0">
            <a:spAutoFit/>
          </a:bodyPr>
          <a:lstStyle/>
          <a:p>
            <a:r>
              <a:rPr lang="en-US" sz="900" b="1" dirty="0">
                <a:latin typeface="Cambria" pitchFamily="18" charset="0"/>
              </a:rPr>
              <a:t>Skill 3 – High Skilled</a:t>
            </a:r>
          </a:p>
        </p:txBody>
      </p:sp>
      <p:sp>
        <p:nvSpPr>
          <p:cNvPr id="10" name="TextBox 9"/>
          <p:cNvSpPr txBox="1"/>
          <p:nvPr/>
        </p:nvSpPr>
        <p:spPr>
          <a:xfrm>
            <a:off x="457200" y="5103674"/>
            <a:ext cx="8229600" cy="1538883"/>
          </a:xfrm>
          <a:prstGeom prst="rect">
            <a:avLst/>
          </a:prstGeom>
          <a:noFill/>
        </p:spPr>
        <p:txBody>
          <a:bodyPr wrap="square" rtlCol="0">
            <a:spAutoFit/>
          </a:bodyPr>
          <a:lstStyle/>
          <a:p>
            <a:r>
              <a:rPr lang="en-US" sz="1400" dirty="0">
                <a:solidFill>
                  <a:prstClr val="black"/>
                </a:solidFill>
                <a:latin typeface="Cambria" pitchFamily="18" charset="0"/>
              </a:rPr>
              <a:t>But, also opportunities ahead…</a:t>
            </a:r>
          </a:p>
          <a:p>
            <a:pPr lvl="0">
              <a:buFont typeface="Arial" pitchFamily="34" charset="0"/>
              <a:buChar char="•"/>
            </a:pPr>
            <a:r>
              <a:rPr lang="en-US" sz="1400" dirty="0">
                <a:solidFill>
                  <a:prstClr val="black"/>
                </a:solidFill>
                <a:latin typeface="Cambria" pitchFamily="18" charset="0"/>
              </a:rPr>
              <a:t>       Technology can improve delivery of public services and expand access to new opportunities– including programs targeting those who are displaced or vulnerable. </a:t>
            </a:r>
          </a:p>
          <a:p>
            <a:pPr lvl="0">
              <a:buFont typeface="Arial" pitchFamily="34" charset="0"/>
              <a:buChar char="•"/>
            </a:pPr>
            <a:r>
              <a:rPr lang="en-US" sz="1400" dirty="0">
                <a:solidFill>
                  <a:prstClr val="black"/>
                </a:solidFill>
                <a:latin typeface="Cambria" pitchFamily="18" charset="0"/>
              </a:rPr>
              <a:t>        </a:t>
            </a:r>
            <a:r>
              <a:rPr lang="en-US" sz="1400" dirty="0">
                <a:latin typeface="Cambria" pitchFamily="18" charset="0"/>
              </a:rPr>
              <a:t>While there is a risk that manufacturing may be a less accessible pathway for low-income countries to develop, there are also opportunities to “leapfrog” the traditional development  path. </a:t>
            </a:r>
          </a:p>
          <a:p>
            <a:pPr lvl="0"/>
            <a:endParaRPr lang="en-US" sz="1200" dirty="0">
              <a:solidFill>
                <a:prstClr val="black"/>
              </a:solidFill>
              <a:latin typeface="Cambria" pitchFamily="18" charset="0"/>
            </a:endParaRPr>
          </a:p>
          <a:p>
            <a:endParaRPr lang="en-US" sz="1200" dirty="0"/>
          </a:p>
        </p:txBody>
      </p:sp>
    </p:spTree>
    <p:extLst>
      <p:ext uri="{BB962C8B-B14F-4D97-AF65-F5344CB8AC3E}">
        <p14:creationId xmlns:p14="http://schemas.microsoft.com/office/powerpoint/2010/main" val="34493843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Autofit/>
          </a:bodyPr>
          <a:lstStyle/>
          <a:p>
            <a:r>
              <a:rPr lang="en-US" sz="2800" dirty="0">
                <a:latin typeface="Times New Roman" pitchFamily="18" charset="0"/>
                <a:cs typeface="Times New Roman" pitchFamily="18" charset="0"/>
              </a:rPr>
              <a:t>Priority Sectors in India for Investment</a:t>
            </a:r>
          </a:p>
        </p:txBody>
      </p:sp>
      <p:sp>
        <p:nvSpPr>
          <p:cNvPr id="3" name="Content Placeholder 2"/>
          <p:cNvSpPr>
            <a:spLocks noGrp="1"/>
          </p:cNvSpPr>
          <p:nvPr>
            <p:ph idx="1"/>
          </p:nvPr>
        </p:nvSpPr>
        <p:spPr>
          <a:xfrm>
            <a:off x="304800" y="533400"/>
            <a:ext cx="8534400" cy="6172200"/>
          </a:xfrm>
        </p:spPr>
        <p:txBody>
          <a:bodyPr>
            <a:noAutofit/>
          </a:bodyPr>
          <a:lstStyle/>
          <a:p>
            <a:pPr marL="0" indent="0" algn="just">
              <a:buNone/>
            </a:pPr>
            <a:r>
              <a:rPr lang="en-IN" sz="2400" dirty="0">
                <a:latin typeface="Times New Roman" pitchFamily="18" charset="0"/>
                <a:cs typeface="Times New Roman" pitchFamily="18" charset="0"/>
              </a:rPr>
              <a:t>The </a:t>
            </a:r>
            <a:r>
              <a:rPr lang="en-IN" sz="2400" b="1" dirty="0">
                <a:latin typeface="Times New Roman" pitchFamily="18" charset="0"/>
                <a:cs typeface="Times New Roman" pitchFamily="18" charset="0"/>
              </a:rPr>
              <a:t>'NZ Inc India Strategy</a:t>
            </a:r>
            <a:r>
              <a:rPr lang="en-IN" sz="2400" dirty="0">
                <a:latin typeface="Times New Roman" pitchFamily="18" charset="0"/>
                <a:cs typeface="Times New Roman" pitchFamily="18" charset="0"/>
              </a:rPr>
              <a:t>’ has identified priority sectors </a:t>
            </a:r>
          </a:p>
          <a:p>
            <a:pPr marL="0" indent="0" algn="just">
              <a:buNone/>
            </a:pPr>
            <a:r>
              <a:rPr lang="en-IN" sz="2400" dirty="0">
                <a:latin typeface="Times New Roman" pitchFamily="18" charset="0"/>
                <a:cs typeface="Times New Roman" pitchFamily="18" charset="0"/>
              </a:rPr>
              <a:t>Investment in these sectors will have tremendous benefits for both countries  especially in terms of job creation.</a:t>
            </a:r>
          </a:p>
          <a:p>
            <a:pPr marL="0" indent="0" algn="just">
              <a:buNone/>
            </a:pPr>
            <a:r>
              <a:rPr lang="en-IN" sz="2400" b="1" dirty="0">
                <a:latin typeface="Times New Roman" pitchFamily="18" charset="0"/>
                <a:cs typeface="Times New Roman" pitchFamily="18" charset="0"/>
              </a:rPr>
              <a:t>Food products, beverages and agro technology</a:t>
            </a:r>
          </a:p>
          <a:p>
            <a:pPr algn="just"/>
            <a:r>
              <a:rPr lang="en-IN" sz="2400" dirty="0">
                <a:latin typeface="Times New Roman" pitchFamily="18" charset="0"/>
                <a:cs typeface="Times New Roman" pitchFamily="18" charset="0"/>
              </a:rPr>
              <a:t>There is an urgent need to improve India’s food supply chain management. There are  opportunities in the Indian market for New Zealand companies in the domain of  food production, food technology, and cool chain expertise. </a:t>
            </a:r>
            <a:r>
              <a:rPr lang="en-IN" sz="2400" b="1" dirty="0"/>
              <a:t> </a:t>
            </a:r>
          </a:p>
          <a:p>
            <a:pPr algn="just"/>
            <a:r>
              <a:rPr lang="en-IN" sz="2400" dirty="0">
                <a:latin typeface="Times New Roman" pitchFamily="18" charset="0"/>
                <a:cs typeface="Times New Roman" pitchFamily="18" charset="0"/>
              </a:rPr>
              <a:t>New Zealand’s primary producers can not only supply primary products directly but also invest in joint venture production in market.</a:t>
            </a:r>
          </a:p>
          <a:p>
            <a:pPr algn="just"/>
            <a:r>
              <a:rPr lang="en-IN" sz="2400" dirty="0">
                <a:latin typeface="Times New Roman" pitchFamily="18" charset="0"/>
                <a:cs typeface="Times New Roman" pitchFamily="18" charset="0"/>
              </a:rPr>
              <a:t>An ASSOCHAM-Grant Research Paper (2017) has stated that the Indian food processing sector has potential to attract more than US $33 billion of investment and generate 9 million jobs by 2024.</a:t>
            </a:r>
          </a:p>
        </p:txBody>
      </p:sp>
    </p:spTree>
    <p:extLst>
      <p:ext uri="{BB962C8B-B14F-4D97-AF65-F5344CB8AC3E}">
        <p14:creationId xmlns:p14="http://schemas.microsoft.com/office/powerpoint/2010/main" val="29374409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b="1" dirty="0">
                <a:latin typeface="Times New Roman" pitchFamily="18" charset="0"/>
                <a:cs typeface="Times New Roman" pitchFamily="18" charset="0"/>
              </a:rPr>
              <a:t>Incentives: Get the markets right</a:t>
            </a:r>
          </a:p>
          <a:p>
            <a:endParaRPr lang="en-US" b="1" dirty="0">
              <a:latin typeface="Times New Roman" pitchFamily="18" charset="0"/>
              <a:cs typeface="Times New Roman" pitchFamily="18" charset="0"/>
            </a:endParaRPr>
          </a:p>
          <a:p>
            <a:r>
              <a:rPr lang="en-US" b="1" dirty="0">
                <a:latin typeface="Times New Roman" pitchFamily="18" charset="0"/>
                <a:cs typeface="Times New Roman" pitchFamily="18" charset="0"/>
              </a:rPr>
              <a:t>Investments in/for Agriculture </a:t>
            </a:r>
          </a:p>
          <a:p>
            <a:endParaRPr lang="en-US" b="1" dirty="0">
              <a:latin typeface="Times New Roman" pitchFamily="18" charset="0"/>
              <a:cs typeface="Times New Roman" pitchFamily="18" charset="0"/>
            </a:endParaRPr>
          </a:p>
          <a:p>
            <a:r>
              <a:rPr lang="en-US" b="1" dirty="0">
                <a:latin typeface="Times New Roman" pitchFamily="18" charset="0"/>
                <a:cs typeface="Times New Roman" pitchFamily="18" charset="0"/>
              </a:rPr>
              <a:t>Institutional Reforms:</a:t>
            </a:r>
          </a:p>
          <a:p>
            <a:endParaRPr lang="en-US" b="1" dirty="0">
              <a:latin typeface="Times New Roman" pitchFamily="18" charset="0"/>
              <a:cs typeface="Times New Roman" pitchFamily="18" charset="0"/>
            </a:endParaRPr>
          </a:p>
          <a:p>
            <a:r>
              <a:rPr lang="en-US" b="1" dirty="0">
                <a:latin typeface="Times New Roman" pitchFamily="18" charset="0"/>
                <a:cs typeface="Times New Roman" pitchFamily="18" charset="0"/>
              </a:rPr>
              <a:t>Innovations in production technologies and marketing institutions</a:t>
            </a:r>
            <a:endParaRPr lang="en-US" dirty="0"/>
          </a:p>
        </p:txBody>
      </p:sp>
      <p:sp>
        <p:nvSpPr>
          <p:cNvPr id="3" name="Title 2"/>
          <p:cNvSpPr>
            <a:spLocks noGrp="1"/>
          </p:cNvSpPr>
          <p:nvPr>
            <p:ph type="title"/>
          </p:nvPr>
        </p:nvSpPr>
        <p:spPr>
          <a:xfrm>
            <a:off x="469769" y="443845"/>
            <a:ext cx="8229600" cy="1143000"/>
          </a:xfrm>
        </p:spPr>
        <p:txBody>
          <a:bodyPr>
            <a:noAutofit/>
          </a:bodyPr>
          <a:lstStyle/>
          <a:p>
            <a:r>
              <a:rPr lang="en-US" dirty="0">
                <a:latin typeface="Times New Roman" pitchFamily="18" charset="0"/>
                <a:cs typeface="Times New Roman" pitchFamily="18" charset="0"/>
              </a:rPr>
              <a:t>Doubling farmers’ incomes: </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Focus on 4 “I”s</a:t>
            </a:r>
            <a:endParaRPr lang="en-US" dirty="0"/>
          </a:p>
        </p:txBody>
      </p:sp>
    </p:spTree>
    <p:extLst>
      <p:ext uri="{BB962C8B-B14F-4D97-AF65-F5344CB8AC3E}">
        <p14:creationId xmlns:p14="http://schemas.microsoft.com/office/powerpoint/2010/main" val="3746060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DD9B9951-49F5-F44C-97D6-DD1FA8A252E8}"/>
              </a:ext>
            </a:extLst>
          </p:cNvPr>
          <p:cNvSpPr>
            <a:spLocks noGrp="1"/>
          </p:cNvSpPr>
          <p:nvPr>
            <p:ph idx="1"/>
          </p:nvPr>
        </p:nvSpPr>
        <p:spPr>
          <a:xfrm>
            <a:off x="457200" y="381000"/>
            <a:ext cx="8229600" cy="6324600"/>
          </a:xfrm>
        </p:spPr>
        <p:txBody>
          <a:bodyPr>
            <a:noAutofit/>
          </a:bodyPr>
          <a:lstStyle/>
          <a:p>
            <a:pPr algn="just"/>
            <a:r>
              <a:rPr lang="en-IN" sz="2400" b="1" dirty="0">
                <a:latin typeface="Times New Roman" pitchFamily="18" charset="0"/>
                <a:cs typeface="Times New Roman" pitchFamily="18" charset="0"/>
              </a:rPr>
              <a:t>High value manufacturing and technologies (ICT, healthcare)</a:t>
            </a:r>
          </a:p>
          <a:p>
            <a:pPr lvl="1" algn="just"/>
            <a:r>
              <a:rPr lang="en-IN" sz="2000" dirty="0">
                <a:latin typeface="Times New Roman" pitchFamily="18" charset="0"/>
                <a:cs typeface="Times New Roman" pitchFamily="18" charset="0"/>
              </a:rPr>
              <a:t>Opportunities across sub-sectors ranging from banking to financial services, insurance, health IT, mobile applications, logistics, telecommunications, geographic information systems, and media and entertainment.</a:t>
            </a:r>
          </a:p>
          <a:p>
            <a:pPr lvl="1" algn="just"/>
            <a:r>
              <a:rPr lang="en-IN" sz="2000" dirty="0">
                <a:latin typeface="Times New Roman" pitchFamily="18" charset="0"/>
                <a:cs typeface="Times New Roman" pitchFamily="18" charset="0"/>
              </a:rPr>
              <a:t>Health IT is another area of significant opportunity for New Zealand. </a:t>
            </a:r>
            <a:r>
              <a:rPr lang="en-IN" sz="2000" dirty="0" err="1">
                <a:latin typeface="Times New Roman" pitchFamily="18" charset="0"/>
                <a:cs typeface="Times New Roman" pitchFamily="18" charset="0"/>
              </a:rPr>
              <a:t>Medtech</a:t>
            </a:r>
            <a:r>
              <a:rPr lang="en-IN" sz="2000" dirty="0">
                <a:latin typeface="Times New Roman" pitchFamily="18" charset="0"/>
                <a:cs typeface="Times New Roman" pitchFamily="18" charset="0"/>
              </a:rPr>
              <a:t> Global is already active in the market and Apollo Hospitals is engaging with more than 20 New Zealand companies.</a:t>
            </a:r>
            <a:r>
              <a:rPr lang="en-IN" sz="1200" dirty="0">
                <a:latin typeface="Times New Roman" pitchFamily="18" charset="0"/>
                <a:cs typeface="Times New Roman" pitchFamily="18" charset="0"/>
              </a:rPr>
              <a:t> </a:t>
            </a:r>
            <a:endParaRPr lang="en-US" sz="1200" dirty="0">
              <a:latin typeface="Times New Roman" pitchFamily="18" charset="0"/>
              <a:cs typeface="Times New Roman" pitchFamily="18" charset="0"/>
            </a:endParaRPr>
          </a:p>
          <a:p>
            <a:pPr algn="just"/>
            <a:r>
              <a:rPr lang="en-IN" sz="2400" b="1" dirty="0">
                <a:latin typeface="Times New Roman" panose="02020603050405020304" pitchFamily="18" charset="0"/>
                <a:cs typeface="Times New Roman" panose="02020603050405020304" pitchFamily="18" charset="0"/>
              </a:rPr>
              <a:t>Construction and interiors (including value-added wood products)</a:t>
            </a:r>
          </a:p>
          <a:p>
            <a:pPr algn="just"/>
            <a:endParaRPr lang="en-IN" sz="2400" b="1" dirty="0">
              <a:latin typeface="Times New Roman" panose="02020603050405020304" pitchFamily="18" charset="0"/>
              <a:cs typeface="Times New Roman" panose="02020603050405020304" pitchFamily="18" charset="0"/>
            </a:endParaRPr>
          </a:p>
          <a:p>
            <a:pPr algn="just"/>
            <a:r>
              <a:rPr lang="en-IN" sz="2400" b="1" dirty="0">
                <a:latin typeface="Times New Roman" panose="02020603050405020304" pitchFamily="18" charset="0"/>
                <a:cs typeface="Times New Roman" panose="02020603050405020304" pitchFamily="18" charset="0"/>
              </a:rPr>
              <a:t>High value services (agriculture, forestry, infrastructure, aviation)</a:t>
            </a:r>
          </a:p>
          <a:p>
            <a:pPr lvl="1" algn="just"/>
            <a:r>
              <a:rPr lang="en-IN" sz="2000" dirty="0">
                <a:latin typeface="Times New Roman" panose="02020603050405020304" pitchFamily="18" charset="0"/>
                <a:cs typeface="Times New Roman" panose="02020603050405020304" pitchFamily="18" charset="0"/>
              </a:rPr>
              <a:t>New Zealand’s expertise in aviation can be very useful for the Indian market as India is expected to become the third largest civil aviation market in the world by 2020 with substantial growth in aircraft, pilots, passengers and airport construction.</a:t>
            </a:r>
          </a:p>
          <a:p>
            <a:pPr lvl="1" algn="just"/>
            <a:r>
              <a:rPr lang="en-IN" sz="2000" dirty="0">
                <a:latin typeface="Times New Roman" panose="02020603050405020304" pitchFamily="18" charset="0"/>
                <a:cs typeface="Times New Roman" panose="02020603050405020304" pitchFamily="18" charset="0"/>
              </a:rPr>
              <a:t/>
            </a:r>
            <a:br>
              <a:rPr lang="en-IN" sz="2000" dirty="0">
                <a:latin typeface="Times New Roman" panose="02020603050405020304" pitchFamily="18" charset="0"/>
                <a:cs typeface="Times New Roman" panose="02020603050405020304" pitchFamily="18" charset="0"/>
              </a:rPr>
            </a:br>
            <a:r>
              <a:rPr lang="en-IN" sz="2000" dirty="0">
                <a:latin typeface="Times New Roman" panose="02020603050405020304" pitchFamily="18" charset="0"/>
                <a:cs typeface="Times New Roman" panose="02020603050405020304" pitchFamily="18" charset="0"/>
              </a:rPr>
              <a:t/>
            </a:r>
            <a:br>
              <a:rPr lang="en-IN"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86042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460EC4B-0372-4029-AAD4-29B12F9DE90F}"/>
              </a:ext>
            </a:extLst>
          </p:cNvPr>
          <p:cNvSpPr>
            <a:spLocks noGrp="1"/>
          </p:cNvSpPr>
          <p:nvPr>
            <p:ph type="title"/>
          </p:nvPr>
        </p:nvSpPr>
        <p:spPr>
          <a:xfrm>
            <a:off x="837946" y="2679192"/>
            <a:ext cx="7290054" cy="1499616"/>
          </a:xfrm>
        </p:spPr>
        <p:txBody>
          <a:bodyPr>
            <a:normAutofit/>
          </a:bodyPr>
          <a:lstStyle/>
          <a:p>
            <a:pPr algn="ctr"/>
            <a:r>
              <a:rPr lang="en-IN" sz="8000" dirty="0"/>
              <a:t>Thank you</a:t>
            </a:r>
          </a:p>
        </p:txBody>
      </p:sp>
      <p:sp>
        <p:nvSpPr>
          <p:cNvPr id="5" name="Slide Number Placeholder 4">
            <a:extLst>
              <a:ext uri="{FF2B5EF4-FFF2-40B4-BE49-F238E27FC236}">
                <a16:creationId xmlns="" xmlns:a16="http://schemas.microsoft.com/office/drawing/2014/main" id="{A3791D86-8333-4F19-A20A-1730779CAB66}"/>
              </a:ext>
            </a:extLst>
          </p:cNvPr>
          <p:cNvSpPr>
            <a:spLocks noGrp="1"/>
          </p:cNvSpPr>
          <p:nvPr>
            <p:ph type="sldNum" sz="quarter" idx="12"/>
          </p:nvPr>
        </p:nvSpPr>
        <p:spPr/>
        <p:txBody>
          <a:bodyPr/>
          <a:lstStyle/>
          <a:p>
            <a:fld id="{37D7BFAD-9C33-4274-A8AE-456BBC893817}" type="slidenum">
              <a:rPr lang="en-IN" smtClean="0"/>
              <a:pPr/>
              <a:t>38</a:t>
            </a:fld>
            <a:endParaRPr lang="en-IN"/>
          </a:p>
        </p:txBody>
      </p:sp>
      <p:pic>
        <p:nvPicPr>
          <p:cNvPr id="6" name="Picture 5" descr="http://newclimateeconomy.net/sites/default/files/icrier-blue-logo_0.gif">
            <a:extLst>
              <a:ext uri="{FF2B5EF4-FFF2-40B4-BE49-F238E27FC236}">
                <a16:creationId xmlns="" xmlns:a16="http://schemas.microsoft.com/office/drawing/2014/main" id="{0ED49BC3-29E5-44FD-9CA7-B9C7A043EFD5}"/>
              </a:ext>
            </a:extLst>
          </p:cNvPr>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619072" y="5373216"/>
            <a:ext cx="1905856" cy="985232"/>
          </a:xfrm>
          <a:prstGeom prst="rect">
            <a:avLst/>
          </a:prstGeom>
          <a:noFill/>
        </p:spPr>
      </p:pic>
    </p:spTree>
    <p:extLst>
      <p:ext uri="{BB962C8B-B14F-4D97-AF65-F5344CB8AC3E}">
        <p14:creationId xmlns:p14="http://schemas.microsoft.com/office/powerpoint/2010/main" val="3563479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latin typeface="Times New Roman" pitchFamily="18" charset="0"/>
                <a:cs typeface="Times New Roman" pitchFamily="18" charset="0"/>
              </a:rPr>
              <a:t>India’s temporary “Decoupling” – Until 2016, India’s growth accelerated while growth in other countries decelerated</a:t>
            </a:r>
          </a:p>
        </p:txBody>
      </p:sp>
      <p:pic>
        <p:nvPicPr>
          <p:cNvPr id="6" name="Content Placeholder 5" descr="Growth Graph 2.PNG"/>
          <p:cNvPicPr>
            <a:picLocks noGrp="1" noChangeAspect="1"/>
          </p:cNvPicPr>
          <p:nvPr>
            <p:ph idx="1"/>
          </p:nvPr>
        </p:nvPicPr>
        <p:blipFill>
          <a:blip r:embed="rId2" cstate="print"/>
          <a:stretch>
            <a:fillRect/>
          </a:stretch>
        </p:blipFill>
        <p:spPr>
          <a:xfrm>
            <a:off x="304800" y="1752600"/>
            <a:ext cx="8381999" cy="4495799"/>
          </a:xfrm>
        </p:spPr>
      </p:pic>
      <p:sp>
        <p:nvSpPr>
          <p:cNvPr id="7" name="TextBox 6"/>
          <p:cNvSpPr txBox="1"/>
          <p:nvPr/>
        </p:nvSpPr>
        <p:spPr>
          <a:xfrm>
            <a:off x="1905000" y="1295400"/>
            <a:ext cx="5257800" cy="369332"/>
          </a:xfrm>
          <a:prstGeom prst="rect">
            <a:avLst/>
          </a:prstGeom>
          <a:noFill/>
        </p:spPr>
        <p:txBody>
          <a:bodyPr wrap="square" rtlCol="0">
            <a:spAutoFit/>
          </a:bodyPr>
          <a:lstStyle/>
          <a:p>
            <a:pPr algn="ctr"/>
            <a:r>
              <a:rPr lang="en-US" b="1" dirty="0">
                <a:latin typeface="Times New Roman" pitchFamily="18" charset="0"/>
                <a:cs typeface="Times New Roman" pitchFamily="18" charset="0"/>
              </a:rPr>
              <a:t>India’s Comparative Growth, 2014-2017</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 xmlns:a16="http://schemas.microsoft.com/office/drawing/2014/main" id="{0757FDBD-E28B-4368-A7F9-1395148D5866}"/>
              </a:ext>
            </a:extLst>
          </p:cNvPr>
          <p:cNvSpPr>
            <a:spLocks noGrp="1"/>
          </p:cNvSpPr>
          <p:nvPr>
            <p:ph type="title"/>
          </p:nvPr>
        </p:nvSpPr>
        <p:spPr>
          <a:xfrm>
            <a:off x="0" y="332656"/>
            <a:ext cx="9129365" cy="792088"/>
          </a:xfrm>
        </p:spPr>
        <p:txBody>
          <a:bodyPr vert="horz" lIns="91440" tIns="45720" rIns="91440" bIns="45720" rtlCol="0" anchor="ctr">
            <a:normAutofit fontScale="90000"/>
          </a:bodyPr>
          <a:lstStyle/>
          <a:p>
            <a:pPr>
              <a:lnSpc>
                <a:spcPct val="100000"/>
              </a:lnSpc>
            </a:pPr>
            <a:r>
              <a:rPr lang="en-IN" sz="3200" b="1" cap="none" dirty="0">
                <a:latin typeface="Segoe UI" panose="020B0502040204020203" pitchFamily="34" charset="0"/>
                <a:cs typeface="Segoe UI" panose="020B0502040204020203" pitchFamily="34" charset="0"/>
              </a:rPr>
              <a:t>Brighter Growth Prospects for Global Economy</a:t>
            </a:r>
          </a:p>
        </p:txBody>
      </p:sp>
      <p:sp>
        <p:nvSpPr>
          <p:cNvPr id="14" name="TextBox 13">
            <a:extLst>
              <a:ext uri="{FF2B5EF4-FFF2-40B4-BE49-F238E27FC236}">
                <a16:creationId xmlns="" xmlns:a16="http://schemas.microsoft.com/office/drawing/2014/main" id="{55277465-F443-46BA-86FF-49459FCFAFC8}"/>
              </a:ext>
            </a:extLst>
          </p:cNvPr>
          <p:cNvSpPr txBox="1"/>
          <p:nvPr/>
        </p:nvSpPr>
        <p:spPr>
          <a:xfrm>
            <a:off x="368127" y="6520874"/>
            <a:ext cx="4104456" cy="307777"/>
          </a:xfrm>
          <a:prstGeom prst="rect">
            <a:avLst/>
          </a:prstGeom>
          <a:noFill/>
        </p:spPr>
        <p:txBody>
          <a:bodyPr wrap="square" rtlCol="0">
            <a:spAutoFit/>
          </a:bodyPr>
          <a:lstStyle/>
          <a:p>
            <a:r>
              <a:rPr lang="en-IN" sz="1400" dirty="0"/>
              <a:t>Source: World Economic Outlook (Oct 2017), IMF</a:t>
            </a:r>
          </a:p>
        </p:txBody>
      </p:sp>
      <p:graphicFrame>
        <p:nvGraphicFramePr>
          <p:cNvPr id="6" name="Content Placeholder 5"/>
          <p:cNvGraphicFramePr>
            <a:graphicFrameLocks noGrp="1"/>
          </p:cNvGraphicFramePr>
          <p:nvPr>
            <p:ph idx="1"/>
            <p:extLst/>
          </p:nvPr>
        </p:nvGraphicFramePr>
        <p:xfrm>
          <a:off x="395536" y="1412776"/>
          <a:ext cx="8352928" cy="4895949"/>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a:extLst>
              <a:ext uri="{FF2B5EF4-FFF2-40B4-BE49-F238E27FC236}">
                <a16:creationId xmlns="" xmlns:a16="http://schemas.microsoft.com/office/drawing/2014/main" id="{E85595A4-CC7A-4EDD-A85E-E2F62C14BCFF}"/>
              </a:ext>
            </a:extLst>
          </p:cNvPr>
          <p:cNvSpPr>
            <a:spLocks noGrp="1"/>
          </p:cNvSpPr>
          <p:nvPr>
            <p:ph type="sldNum" sz="quarter" idx="12"/>
          </p:nvPr>
        </p:nvSpPr>
        <p:spPr/>
        <p:txBody>
          <a:bodyPr/>
          <a:lstStyle/>
          <a:p>
            <a:fld id="{37D7BFAD-9C33-4274-A8AE-456BBC893817}" type="slidenum">
              <a:rPr lang="en-IN" smtClean="0"/>
              <a:pPr/>
              <a:t>5</a:t>
            </a:fld>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8C3621C-647E-455B-A00E-941EA6513484}"/>
              </a:ext>
            </a:extLst>
          </p:cNvPr>
          <p:cNvSpPr>
            <a:spLocks noGrp="1"/>
          </p:cNvSpPr>
          <p:nvPr>
            <p:ph type="title"/>
          </p:nvPr>
        </p:nvSpPr>
        <p:spPr>
          <a:xfrm>
            <a:off x="107504" y="188640"/>
            <a:ext cx="8611238" cy="1008112"/>
          </a:xfrm>
        </p:spPr>
        <p:txBody>
          <a:bodyPr vert="horz" lIns="91440" tIns="45720" rIns="91440" bIns="45720" rtlCol="0" anchor="ctr">
            <a:normAutofit fontScale="90000"/>
          </a:bodyPr>
          <a:lstStyle/>
          <a:p>
            <a:pPr>
              <a:lnSpc>
                <a:spcPct val="100000"/>
              </a:lnSpc>
            </a:pPr>
            <a:r>
              <a:rPr lang="en-IN" sz="3200" b="1" cap="none" dirty="0">
                <a:latin typeface="Segoe UI" panose="020B0502040204020203" pitchFamily="34" charset="0"/>
                <a:cs typeface="Segoe UI" panose="020B0502040204020203" pitchFamily="34" charset="0"/>
              </a:rPr>
              <a:t>Growth Rates of India, China and</a:t>
            </a:r>
            <a:br>
              <a:rPr lang="en-IN" sz="3200" b="1" cap="none" dirty="0">
                <a:latin typeface="Segoe UI" panose="020B0502040204020203" pitchFamily="34" charset="0"/>
                <a:cs typeface="Segoe UI" panose="020B0502040204020203" pitchFamily="34" charset="0"/>
              </a:rPr>
            </a:br>
            <a:r>
              <a:rPr lang="en-IN" sz="3200" b="1" cap="none" dirty="0">
                <a:latin typeface="Segoe UI" panose="020B0502040204020203" pitchFamily="34" charset="0"/>
                <a:cs typeface="Segoe UI" panose="020B0502040204020203" pitchFamily="34" charset="0"/>
              </a:rPr>
              <a:t>Other Emerging and Developing Economies</a:t>
            </a:r>
          </a:p>
        </p:txBody>
      </p:sp>
      <p:sp>
        <p:nvSpPr>
          <p:cNvPr id="7" name="TextBox 6">
            <a:extLst>
              <a:ext uri="{FF2B5EF4-FFF2-40B4-BE49-F238E27FC236}">
                <a16:creationId xmlns="" xmlns:a16="http://schemas.microsoft.com/office/drawing/2014/main" id="{55277465-F443-46BA-86FF-49459FCFAFC8}"/>
              </a:ext>
            </a:extLst>
          </p:cNvPr>
          <p:cNvSpPr txBox="1"/>
          <p:nvPr/>
        </p:nvSpPr>
        <p:spPr>
          <a:xfrm>
            <a:off x="368127" y="6520874"/>
            <a:ext cx="4104456" cy="307777"/>
          </a:xfrm>
          <a:prstGeom prst="rect">
            <a:avLst/>
          </a:prstGeom>
          <a:noFill/>
        </p:spPr>
        <p:txBody>
          <a:bodyPr wrap="square" rtlCol="0">
            <a:spAutoFit/>
          </a:bodyPr>
          <a:lstStyle/>
          <a:p>
            <a:r>
              <a:rPr lang="en-IN" sz="1400" dirty="0"/>
              <a:t>Source: World Economic Outlook (Oct 2017), IMF</a:t>
            </a:r>
          </a:p>
        </p:txBody>
      </p:sp>
      <p:graphicFrame>
        <p:nvGraphicFramePr>
          <p:cNvPr id="8" name="Content Placeholder 7">
            <a:extLst>
              <a:ext uri="{FF2B5EF4-FFF2-40B4-BE49-F238E27FC236}">
                <a16:creationId xmlns="" xmlns:a16="http://schemas.microsoft.com/office/drawing/2014/main" id="{D3F7DBDC-2E43-4E18-83B7-A85988C0573B}"/>
              </a:ext>
            </a:extLst>
          </p:cNvPr>
          <p:cNvGraphicFramePr>
            <a:graphicFrameLocks noGrp="1"/>
          </p:cNvGraphicFramePr>
          <p:nvPr>
            <p:ph idx="1"/>
            <p:extLst/>
          </p:nvPr>
        </p:nvGraphicFramePr>
        <p:xfrm>
          <a:off x="368127" y="1556792"/>
          <a:ext cx="8350615" cy="4751933"/>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a:extLst>
              <a:ext uri="{FF2B5EF4-FFF2-40B4-BE49-F238E27FC236}">
                <a16:creationId xmlns="" xmlns:a16="http://schemas.microsoft.com/office/drawing/2014/main" id="{1EEB1EF1-AC98-4C7D-9E98-15B03F5DA58A}"/>
              </a:ext>
            </a:extLst>
          </p:cNvPr>
          <p:cNvSpPr>
            <a:spLocks noGrp="1"/>
          </p:cNvSpPr>
          <p:nvPr>
            <p:ph type="sldNum" sz="quarter" idx="12"/>
          </p:nvPr>
        </p:nvSpPr>
        <p:spPr/>
        <p:txBody>
          <a:bodyPr/>
          <a:lstStyle/>
          <a:p>
            <a:fld id="{37D7BFAD-9C33-4274-A8AE-456BBC893817}" type="slidenum">
              <a:rPr lang="en-IN" smtClean="0"/>
              <a:pPr/>
              <a:t>6</a:t>
            </a:fld>
            <a:endParaRPr lang="en-IN" dirty="0"/>
          </a:p>
        </p:txBody>
      </p:sp>
    </p:spTree>
    <p:extLst>
      <p:ext uri="{BB962C8B-B14F-4D97-AF65-F5344CB8AC3E}">
        <p14:creationId xmlns:p14="http://schemas.microsoft.com/office/powerpoint/2010/main" val="3189087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EE6A714-98E8-4BF0-8E6A-37492A2913DA}"/>
              </a:ext>
            </a:extLst>
          </p:cNvPr>
          <p:cNvSpPr>
            <a:spLocks noGrp="1"/>
          </p:cNvSpPr>
          <p:nvPr>
            <p:ph type="title"/>
          </p:nvPr>
        </p:nvSpPr>
        <p:spPr>
          <a:xfrm>
            <a:off x="768096" y="332656"/>
            <a:ext cx="7290054" cy="1296144"/>
          </a:xfrm>
        </p:spPr>
        <p:txBody>
          <a:bodyPr/>
          <a:lstStyle/>
          <a:p>
            <a:pPr algn="ctr"/>
            <a:r>
              <a:rPr lang="en-US" b="1" dirty="0">
                <a:latin typeface="+mn-lt"/>
                <a:cs typeface="Times New Roman" panose="02020603050405020304" pitchFamily="18" charset="0"/>
              </a:rPr>
              <a:t>Agenda </a:t>
            </a:r>
          </a:p>
        </p:txBody>
      </p:sp>
      <p:sp>
        <p:nvSpPr>
          <p:cNvPr id="3" name="Rectangle 2">
            <a:extLst>
              <a:ext uri="{FF2B5EF4-FFF2-40B4-BE49-F238E27FC236}">
                <a16:creationId xmlns="" xmlns:a16="http://schemas.microsoft.com/office/drawing/2014/main" id="{F24FFA55-3AE5-4F26-A7D7-E6102D535AFC}"/>
              </a:ext>
            </a:extLst>
          </p:cNvPr>
          <p:cNvSpPr/>
          <p:nvPr/>
        </p:nvSpPr>
        <p:spPr>
          <a:xfrm>
            <a:off x="1219200" y="1524000"/>
            <a:ext cx="7169224" cy="1938992"/>
          </a:xfrm>
          <a:prstGeom prst="rect">
            <a:avLst/>
          </a:prstGeom>
        </p:spPr>
        <p:txBody>
          <a:bodyPr wrap="square">
            <a:spAutoFit/>
          </a:bodyPr>
          <a:lstStyle/>
          <a:p>
            <a:endParaRPr lang="en-IN" altLang="en-US" sz="4000" dirty="0"/>
          </a:p>
          <a:p>
            <a:r>
              <a:rPr lang="en-IN" altLang="en-US" sz="4000" dirty="0"/>
              <a:t>The near-term diagnosis for India </a:t>
            </a:r>
          </a:p>
          <a:p>
            <a:endParaRPr lang="en-IN" altLang="en-US" sz="4000" dirty="0"/>
          </a:p>
        </p:txBody>
      </p:sp>
    </p:spTree>
    <p:extLst>
      <p:ext uri="{BB962C8B-B14F-4D97-AF65-F5344CB8AC3E}">
        <p14:creationId xmlns:p14="http://schemas.microsoft.com/office/powerpoint/2010/main" val="872851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98202" y="112976"/>
            <a:ext cx="8947596" cy="1130274"/>
          </a:xfrm>
        </p:spPr>
        <p:txBody>
          <a:bodyPr vert="horz" lIns="91440" tIns="45720" rIns="91440" bIns="45720" rtlCol="0" anchor="ctr">
            <a:normAutofit/>
          </a:bodyPr>
          <a:lstStyle/>
          <a:p>
            <a:pPr>
              <a:lnSpc>
                <a:spcPct val="100000"/>
              </a:lnSpc>
            </a:pPr>
            <a:r>
              <a:rPr lang="en-IN" altLang="en-US" sz="3200" b="1" cap="none" dirty="0">
                <a:latin typeface="Segoe UI" panose="020B0502040204020203" pitchFamily="34" charset="0"/>
                <a:cs typeface="Segoe UI" panose="020B0502040204020203" pitchFamily="34" charset="0"/>
              </a:rPr>
              <a:t>Oil Price Scenario: </a:t>
            </a:r>
            <a:br>
              <a:rPr lang="en-IN" altLang="en-US" sz="3200" b="1" cap="none" dirty="0">
                <a:latin typeface="Segoe UI" panose="020B0502040204020203" pitchFamily="34" charset="0"/>
                <a:cs typeface="Segoe UI" panose="020B0502040204020203" pitchFamily="34" charset="0"/>
              </a:rPr>
            </a:br>
            <a:r>
              <a:rPr lang="en-IN" altLang="en-US" sz="3200" cap="none" dirty="0">
                <a:latin typeface="Segoe UI" panose="020B0502040204020203" pitchFamily="34" charset="0"/>
                <a:cs typeface="Segoe UI" panose="020B0502040204020203" pitchFamily="34" charset="0"/>
              </a:rPr>
              <a:t>Earlier Terms of Trade gains have reversed</a:t>
            </a:r>
          </a:p>
        </p:txBody>
      </p:sp>
      <p:graphicFrame>
        <p:nvGraphicFramePr>
          <p:cNvPr id="5" name="Table 4"/>
          <p:cNvGraphicFramePr>
            <a:graphicFrameLocks noGrp="1"/>
          </p:cNvGraphicFramePr>
          <p:nvPr>
            <p:extLst/>
          </p:nvPr>
        </p:nvGraphicFramePr>
        <p:xfrm>
          <a:off x="1665945" y="1467546"/>
          <a:ext cx="5308054" cy="4275034"/>
        </p:xfrm>
        <a:graphic>
          <a:graphicData uri="http://schemas.openxmlformats.org/drawingml/2006/table">
            <a:tbl>
              <a:tblPr>
                <a:tableStyleId>{BC89EF96-8CEA-46FF-86C4-4CE0E7609802}</a:tableStyleId>
              </a:tblPr>
              <a:tblGrid>
                <a:gridCol w="1843250">
                  <a:extLst>
                    <a:ext uri="{9D8B030D-6E8A-4147-A177-3AD203B41FA5}">
                      <a16:colId xmlns="" xmlns:a16="http://schemas.microsoft.com/office/drawing/2014/main" val="20000"/>
                    </a:ext>
                  </a:extLst>
                </a:gridCol>
                <a:gridCol w="1732402">
                  <a:extLst>
                    <a:ext uri="{9D8B030D-6E8A-4147-A177-3AD203B41FA5}">
                      <a16:colId xmlns="" xmlns:a16="http://schemas.microsoft.com/office/drawing/2014/main" val="20002"/>
                    </a:ext>
                  </a:extLst>
                </a:gridCol>
                <a:gridCol w="1732402">
                  <a:extLst>
                    <a:ext uri="{9D8B030D-6E8A-4147-A177-3AD203B41FA5}">
                      <a16:colId xmlns="" xmlns:a16="http://schemas.microsoft.com/office/drawing/2014/main" val="20001"/>
                    </a:ext>
                  </a:extLst>
                </a:gridCol>
              </a:tblGrid>
              <a:tr h="590477">
                <a:tc gridSpan="3">
                  <a:txBody>
                    <a:bodyPr/>
                    <a:lstStyle/>
                    <a:p>
                      <a:pPr algn="ctr">
                        <a:spcAft>
                          <a:spcPts val="0"/>
                        </a:spcAft>
                      </a:pPr>
                      <a:r>
                        <a:rPr lang="en-US" sz="2800" dirty="0"/>
                        <a:t>Crude Oil Price (Indian Basket)</a:t>
                      </a:r>
                      <a:endParaRPr lang="en-IN" sz="2800" dirty="0">
                        <a:latin typeface="Times New Roman"/>
                        <a:ea typeface="Calibri"/>
                        <a:cs typeface="Times New Roman"/>
                      </a:endParaRPr>
                    </a:p>
                  </a:txBody>
                  <a:tcPr marL="51435" marR="51435" marT="0" marB="0" anchor="ctr">
                    <a:lnB w="12700" cmpd="sng">
                      <a:noFill/>
                    </a:lnB>
                  </a:tcPr>
                </a:tc>
                <a:tc hMerge="1">
                  <a:txBody>
                    <a:bodyPr/>
                    <a:lstStyle/>
                    <a:p>
                      <a:endParaRPr lang="en-US"/>
                    </a:p>
                  </a:txBody>
                  <a:tcPr/>
                </a:tc>
                <a:tc hMerge="1">
                  <a:txBody>
                    <a:bodyPr/>
                    <a:lstStyle/>
                    <a:p>
                      <a:endParaRPr lang="en-IN"/>
                    </a:p>
                  </a:txBody>
                  <a:tcPr/>
                </a:tc>
                <a:extLst>
                  <a:ext uri="{0D108BD9-81ED-4DB2-BD59-A6C34878D82A}">
                    <a16:rowId xmlns="" xmlns:a16="http://schemas.microsoft.com/office/drawing/2014/main" val="10000"/>
                  </a:ext>
                </a:extLst>
              </a:tr>
              <a:tr h="648072">
                <a:tc>
                  <a:txBody>
                    <a:bodyPr/>
                    <a:lstStyle/>
                    <a:p>
                      <a:pPr algn="l">
                        <a:spcAft>
                          <a:spcPts val="0"/>
                        </a:spcAft>
                      </a:pPr>
                      <a:endParaRPr lang="en-IN" sz="1500" dirty="0">
                        <a:latin typeface="Times New Roman"/>
                        <a:ea typeface="Calibri"/>
                        <a:cs typeface="Times New Roman"/>
                      </a:endParaRPr>
                    </a:p>
                  </a:txBody>
                  <a:tcPr marL="51435" marR="51435" marT="0" marB="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solidFill>
                  </a:tcPr>
                </a:tc>
                <a:tc>
                  <a:txBody>
                    <a:bodyPr/>
                    <a:lstStyle/>
                    <a:p>
                      <a:pPr algn="ctr">
                        <a:spcAft>
                          <a:spcPts val="0"/>
                        </a:spcAft>
                      </a:pPr>
                      <a:r>
                        <a:rPr lang="en-GB" sz="1500" b="1" kern="1200" dirty="0">
                          <a:solidFill>
                            <a:schemeClr val="bg1"/>
                          </a:solidFill>
                          <a:latin typeface="+mn-lt"/>
                          <a:ea typeface="+mn-ea"/>
                          <a:cs typeface="+mn-cs"/>
                        </a:rPr>
                        <a:t>Price in $/</a:t>
                      </a:r>
                      <a:r>
                        <a:rPr lang="en-GB" sz="1500" b="1" kern="1200" dirty="0" err="1">
                          <a:solidFill>
                            <a:schemeClr val="bg1"/>
                          </a:solidFill>
                          <a:latin typeface="+mn-lt"/>
                          <a:ea typeface="+mn-ea"/>
                          <a:cs typeface="+mn-cs"/>
                        </a:rPr>
                        <a:t>bbl</a:t>
                      </a:r>
                      <a:endParaRPr lang="en-GB" sz="1500" b="1" kern="1200" dirty="0">
                        <a:solidFill>
                          <a:schemeClr val="bg1"/>
                        </a:solidFill>
                        <a:latin typeface="+mn-lt"/>
                        <a:ea typeface="+mn-ea"/>
                        <a:cs typeface="+mn-cs"/>
                      </a:endParaRPr>
                    </a:p>
                  </a:txBody>
                  <a:tcPr marL="51435" marR="5143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solidFill>
                  </a:tcPr>
                </a:tc>
                <a:tc>
                  <a:txBody>
                    <a:bodyPr/>
                    <a:lstStyle/>
                    <a:p>
                      <a:pPr algn="ctr">
                        <a:spcAft>
                          <a:spcPts val="0"/>
                        </a:spcAft>
                      </a:pPr>
                      <a:r>
                        <a:rPr lang="en-GB" sz="1500" b="1" dirty="0">
                          <a:solidFill>
                            <a:schemeClr val="bg1"/>
                          </a:solidFill>
                        </a:rPr>
                        <a:t>Per cent change in price y</a:t>
                      </a:r>
                      <a:r>
                        <a:rPr lang="en-GB" sz="1500" b="1" kern="1200" dirty="0">
                          <a:solidFill>
                            <a:schemeClr val="bg1"/>
                          </a:solidFill>
                          <a:latin typeface="+mn-lt"/>
                          <a:ea typeface="+mn-ea"/>
                          <a:cs typeface="+mn-cs"/>
                        </a:rPr>
                        <a:t>ear-over-year</a:t>
                      </a:r>
                    </a:p>
                  </a:txBody>
                  <a:tcPr marL="51435" marR="51435" marT="0" marB="0" anchor="ct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solidFill>
                  </a:tcPr>
                </a:tc>
                <a:extLst>
                  <a:ext uri="{0D108BD9-81ED-4DB2-BD59-A6C34878D82A}">
                    <a16:rowId xmlns="" xmlns:a16="http://schemas.microsoft.com/office/drawing/2014/main" val="10001"/>
                  </a:ext>
                </a:extLst>
              </a:tr>
              <a:tr h="607297">
                <a:tc>
                  <a:txBody>
                    <a:bodyPr/>
                    <a:lstStyle/>
                    <a:p>
                      <a:pPr marL="0" algn="ctr" defTabSz="914400" rtl="0" eaLnBrk="1" latinLnBrk="0" hangingPunct="1">
                        <a:spcAft>
                          <a:spcPts val="0"/>
                        </a:spcAft>
                      </a:pPr>
                      <a:r>
                        <a:rPr lang="en-IN" sz="1500" kern="1200" dirty="0">
                          <a:solidFill>
                            <a:schemeClr val="tx1"/>
                          </a:solidFill>
                          <a:latin typeface="+mn-lt"/>
                          <a:ea typeface="+mn-ea"/>
                          <a:cs typeface="+mn-cs"/>
                        </a:rPr>
                        <a:t>2013-14</a:t>
                      </a:r>
                    </a:p>
                  </a:txBody>
                  <a:tcPr marL="51435" marR="51435" marT="0" marB="0" anchor="ctr">
                    <a:lnT w="12700" cmpd="sng">
                      <a:noFill/>
                    </a:lnT>
                  </a:tcPr>
                </a:tc>
                <a:tc>
                  <a:txBody>
                    <a:bodyPr/>
                    <a:lstStyle/>
                    <a:p>
                      <a:pPr marL="0" algn="ctr" defTabSz="914400" rtl="0" eaLnBrk="1" fontAlgn="ctr" latinLnBrk="0" hangingPunct="1">
                        <a:spcAft>
                          <a:spcPts val="0"/>
                        </a:spcAft>
                      </a:pPr>
                      <a:r>
                        <a:rPr lang="en-US" sz="1500" kern="1200" dirty="0">
                          <a:solidFill>
                            <a:schemeClr val="tx1"/>
                          </a:solidFill>
                          <a:latin typeface="+mn-lt"/>
                          <a:ea typeface="+mn-ea"/>
                          <a:cs typeface="+mn-cs"/>
                        </a:rPr>
                        <a:t>105.5</a:t>
                      </a:r>
                    </a:p>
                  </a:txBody>
                  <a:tcPr marL="7620" marR="7620" marT="7620" marB="0" anchor="ctr">
                    <a:lnT w="12700" cmpd="sng">
                      <a:noFill/>
                    </a:lnT>
                  </a:tcPr>
                </a:tc>
                <a:tc>
                  <a:txBody>
                    <a:bodyPr/>
                    <a:lstStyle/>
                    <a:p>
                      <a:pPr marL="0" algn="ctr" defTabSz="914400" rtl="0" eaLnBrk="1" fontAlgn="ctr" latinLnBrk="0" hangingPunct="1">
                        <a:spcAft>
                          <a:spcPts val="0"/>
                        </a:spcAft>
                      </a:pPr>
                      <a:r>
                        <a:rPr lang="en-US" sz="1500" kern="1200" dirty="0">
                          <a:solidFill>
                            <a:schemeClr val="tx1"/>
                          </a:solidFill>
                          <a:latin typeface="+mn-lt"/>
                          <a:ea typeface="+mn-ea"/>
                          <a:cs typeface="+mn-cs"/>
                        </a:rPr>
                        <a:t>-2.3%</a:t>
                      </a:r>
                    </a:p>
                  </a:txBody>
                  <a:tcPr marL="7620" marR="7620" marT="7620" marB="0" anchor="ctr">
                    <a:lnT w="12700" cmpd="sng">
                      <a:noFill/>
                    </a:lnT>
                  </a:tcPr>
                </a:tc>
                <a:extLst>
                  <a:ext uri="{0D108BD9-81ED-4DB2-BD59-A6C34878D82A}">
                    <a16:rowId xmlns="" xmlns:a16="http://schemas.microsoft.com/office/drawing/2014/main" val="10006"/>
                  </a:ext>
                </a:extLst>
              </a:tr>
              <a:tr h="607297">
                <a:tc>
                  <a:txBody>
                    <a:bodyPr/>
                    <a:lstStyle/>
                    <a:p>
                      <a:pPr algn="ctr">
                        <a:spcAft>
                          <a:spcPts val="0"/>
                        </a:spcAft>
                      </a:pPr>
                      <a:r>
                        <a:rPr lang="en-GB" sz="1500" dirty="0"/>
                        <a:t>2014-15</a:t>
                      </a:r>
                      <a:endParaRPr lang="en-IN" sz="1500" dirty="0">
                        <a:latin typeface="Times New Roman"/>
                        <a:ea typeface="Calibri"/>
                        <a:cs typeface="Times New Roman"/>
                      </a:endParaRPr>
                    </a:p>
                  </a:txBody>
                  <a:tcPr marL="51435" marR="51435" marT="0" marB="0" anchor="ctr"/>
                </a:tc>
                <a:tc>
                  <a:txBody>
                    <a:bodyPr/>
                    <a:lstStyle/>
                    <a:p>
                      <a:pPr marL="0" algn="ctr" defTabSz="914400" rtl="0" eaLnBrk="1" fontAlgn="ctr" latinLnBrk="0" hangingPunct="1">
                        <a:spcAft>
                          <a:spcPts val="0"/>
                        </a:spcAft>
                      </a:pPr>
                      <a:r>
                        <a:rPr lang="en-US" sz="1500" kern="1200" dirty="0">
                          <a:solidFill>
                            <a:schemeClr val="tx1"/>
                          </a:solidFill>
                          <a:latin typeface="+mn-lt"/>
                          <a:ea typeface="+mn-ea"/>
                          <a:cs typeface="+mn-cs"/>
                        </a:rPr>
                        <a:t>84.2</a:t>
                      </a:r>
                    </a:p>
                  </a:txBody>
                  <a:tcPr marL="7620" marR="7620" marT="7620" marB="0" anchor="ctr"/>
                </a:tc>
                <a:tc>
                  <a:txBody>
                    <a:bodyPr/>
                    <a:lstStyle/>
                    <a:p>
                      <a:pPr marL="0" algn="ctr" defTabSz="914400" rtl="0" eaLnBrk="1" fontAlgn="ctr" latinLnBrk="0" hangingPunct="1">
                        <a:spcAft>
                          <a:spcPts val="0"/>
                        </a:spcAft>
                      </a:pPr>
                      <a:r>
                        <a:rPr lang="en-US" sz="1500" kern="1200" dirty="0">
                          <a:solidFill>
                            <a:schemeClr val="tx1"/>
                          </a:solidFill>
                          <a:latin typeface="+mn-lt"/>
                          <a:ea typeface="+mn-ea"/>
                          <a:cs typeface="+mn-cs"/>
                        </a:rPr>
                        <a:t>-20.2%</a:t>
                      </a:r>
                    </a:p>
                  </a:txBody>
                  <a:tcPr marL="7620" marR="7620" marT="7620" marB="0" anchor="ctr"/>
                </a:tc>
                <a:extLst>
                  <a:ext uri="{0D108BD9-81ED-4DB2-BD59-A6C34878D82A}">
                    <a16:rowId xmlns="" xmlns:a16="http://schemas.microsoft.com/office/drawing/2014/main" val="10002"/>
                  </a:ext>
                </a:extLst>
              </a:tr>
              <a:tr h="607297">
                <a:tc>
                  <a:txBody>
                    <a:bodyPr/>
                    <a:lstStyle/>
                    <a:p>
                      <a:pPr algn="ctr">
                        <a:spcAft>
                          <a:spcPts val="0"/>
                        </a:spcAft>
                      </a:pPr>
                      <a:r>
                        <a:rPr lang="en-GB" sz="1500" dirty="0"/>
                        <a:t>2015-16</a:t>
                      </a:r>
                      <a:endParaRPr lang="en-IN" sz="1500" dirty="0">
                        <a:latin typeface="Times New Roman"/>
                        <a:ea typeface="Calibri"/>
                        <a:cs typeface="Times New Roman"/>
                      </a:endParaRPr>
                    </a:p>
                  </a:txBody>
                  <a:tcPr marL="51435" marR="51435" marT="0" marB="0" anchor="ctr"/>
                </a:tc>
                <a:tc>
                  <a:txBody>
                    <a:bodyPr/>
                    <a:lstStyle/>
                    <a:p>
                      <a:pPr marL="0" algn="ctr" defTabSz="914400" rtl="0" eaLnBrk="1" fontAlgn="ctr" latinLnBrk="0" hangingPunct="1">
                        <a:spcAft>
                          <a:spcPts val="0"/>
                        </a:spcAft>
                      </a:pPr>
                      <a:r>
                        <a:rPr lang="en-US" sz="1500" kern="1200">
                          <a:solidFill>
                            <a:schemeClr val="tx1"/>
                          </a:solidFill>
                          <a:latin typeface="+mn-lt"/>
                          <a:ea typeface="+mn-ea"/>
                          <a:cs typeface="+mn-cs"/>
                        </a:rPr>
                        <a:t>46.2</a:t>
                      </a:r>
                    </a:p>
                  </a:txBody>
                  <a:tcPr marL="7620" marR="7620" marT="7620" marB="0" anchor="ctr"/>
                </a:tc>
                <a:tc>
                  <a:txBody>
                    <a:bodyPr/>
                    <a:lstStyle/>
                    <a:p>
                      <a:pPr marL="0" algn="ctr" defTabSz="914400" rtl="0" eaLnBrk="1" fontAlgn="ctr" latinLnBrk="0" hangingPunct="1">
                        <a:spcAft>
                          <a:spcPts val="0"/>
                        </a:spcAft>
                      </a:pPr>
                      <a:r>
                        <a:rPr lang="en-US" sz="1500" kern="1200" dirty="0">
                          <a:solidFill>
                            <a:schemeClr val="tx1"/>
                          </a:solidFill>
                          <a:latin typeface="+mn-lt"/>
                          <a:ea typeface="+mn-ea"/>
                          <a:cs typeface="+mn-cs"/>
                        </a:rPr>
                        <a:t>-45.1%</a:t>
                      </a:r>
                    </a:p>
                  </a:txBody>
                  <a:tcPr marL="7620" marR="7620" marT="7620" marB="0" anchor="ctr"/>
                </a:tc>
                <a:extLst>
                  <a:ext uri="{0D108BD9-81ED-4DB2-BD59-A6C34878D82A}">
                    <a16:rowId xmlns="" xmlns:a16="http://schemas.microsoft.com/office/drawing/2014/main" val="10003"/>
                  </a:ext>
                </a:extLst>
              </a:tr>
              <a:tr h="607297">
                <a:tc>
                  <a:txBody>
                    <a:bodyPr/>
                    <a:lstStyle/>
                    <a:p>
                      <a:pPr algn="ctr">
                        <a:spcAft>
                          <a:spcPts val="0"/>
                        </a:spcAft>
                      </a:pPr>
                      <a:r>
                        <a:rPr lang="en-GB" sz="1500" dirty="0"/>
                        <a:t>2016-17</a:t>
                      </a:r>
                      <a:endParaRPr lang="en-IN" sz="1500" dirty="0">
                        <a:latin typeface="Times New Roman"/>
                        <a:ea typeface="Calibri"/>
                        <a:cs typeface="Times New Roman"/>
                      </a:endParaRPr>
                    </a:p>
                  </a:txBody>
                  <a:tcPr marL="51435" marR="51435" marT="0" marB="0" anchor="ctr"/>
                </a:tc>
                <a:tc>
                  <a:txBody>
                    <a:bodyPr/>
                    <a:lstStyle/>
                    <a:p>
                      <a:pPr marL="0" algn="ctr" defTabSz="914400" rtl="0" eaLnBrk="1" fontAlgn="ctr" latinLnBrk="0" hangingPunct="1">
                        <a:spcAft>
                          <a:spcPts val="0"/>
                        </a:spcAft>
                      </a:pPr>
                      <a:r>
                        <a:rPr lang="en-US" sz="1500" kern="1200" dirty="0">
                          <a:solidFill>
                            <a:schemeClr val="tx1"/>
                          </a:solidFill>
                          <a:latin typeface="+mn-lt"/>
                          <a:ea typeface="+mn-ea"/>
                          <a:cs typeface="+mn-cs"/>
                        </a:rPr>
                        <a:t>47.6</a:t>
                      </a:r>
                    </a:p>
                  </a:txBody>
                  <a:tcPr marL="7620" marR="7620" marT="7620" marB="0" anchor="ctr"/>
                </a:tc>
                <a:tc>
                  <a:txBody>
                    <a:bodyPr/>
                    <a:lstStyle/>
                    <a:p>
                      <a:pPr marL="0" algn="ctr" defTabSz="914400" rtl="0" eaLnBrk="1" fontAlgn="ctr" latinLnBrk="0" hangingPunct="1">
                        <a:spcAft>
                          <a:spcPts val="0"/>
                        </a:spcAft>
                      </a:pPr>
                      <a:r>
                        <a:rPr lang="en-US" sz="1500" kern="1200" dirty="0">
                          <a:solidFill>
                            <a:schemeClr val="tx1"/>
                          </a:solidFill>
                          <a:latin typeface="+mn-lt"/>
                          <a:ea typeface="+mn-ea"/>
                          <a:cs typeface="+mn-cs"/>
                        </a:rPr>
                        <a:t>3.0%</a:t>
                      </a:r>
                    </a:p>
                  </a:txBody>
                  <a:tcPr marL="7620" marR="7620" marT="7620" marB="0" anchor="ctr"/>
                </a:tc>
                <a:extLst>
                  <a:ext uri="{0D108BD9-81ED-4DB2-BD59-A6C34878D82A}">
                    <a16:rowId xmlns="" xmlns:a16="http://schemas.microsoft.com/office/drawing/2014/main" val="10004"/>
                  </a:ext>
                </a:extLst>
              </a:tr>
              <a:tr h="607297">
                <a:tc>
                  <a:txBody>
                    <a:bodyPr/>
                    <a:lstStyle/>
                    <a:p>
                      <a:pPr algn="ctr">
                        <a:spcAft>
                          <a:spcPts val="0"/>
                        </a:spcAft>
                      </a:pPr>
                      <a:r>
                        <a:rPr lang="en-GB" sz="1500" dirty="0"/>
                        <a:t>2017-18*</a:t>
                      </a:r>
                    </a:p>
                  </a:txBody>
                  <a:tcPr marL="51435" marR="51435" marT="0" marB="0" anchor="ctr"/>
                </a:tc>
                <a:tc>
                  <a:txBody>
                    <a:bodyPr/>
                    <a:lstStyle/>
                    <a:p>
                      <a:pPr marL="0" algn="ctr" defTabSz="914400" rtl="0" eaLnBrk="1" fontAlgn="ctr" latinLnBrk="0" hangingPunct="1">
                        <a:spcAft>
                          <a:spcPts val="0"/>
                        </a:spcAft>
                      </a:pPr>
                      <a:r>
                        <a:rPr lang="en-IN" sz="1500" kern="1200" dirty="0">
                          <a:solidFill>
                            <a:schemeClr val="tx1"/>
                          </a:solidFill>
                          <a:latin typeface="+mn-lt"/>
                          <a:ea typeface="+mn-ea"/>
                          <a:cs typeface="+mn-cs"/>
                        </a:rPr>
                        <a:t>54.9</a:t>
                      </a:r>
                    </a:p>
                  </a:txBody>
                  <a:tcPr marL="51435" marR="51435" marT="0" marB="0" anchor="ctr"/>
                </a:tc>
                <a:tc>
                  <a:txBody>
                    <a:bodyPr/>
                    <a:lstStyle/>
                    <a:p>
                      <a:pPr marL="0" algn="ctr" defTabSz="914400" rtl="0" eaLnBrk="1" fontAlgn="ctr" latinLnBrk="0" hangingPunct="1">
                        <a:spcAft>
                          <a:spcPts val="0"/>
                        </a:spcAft>
                      </a:pPr>
                      <a:r>
                        <a:rPr lang="en-US" sz="1500" kern="1200" dirty="0">
                          <a:solidFill>
                            <a:schemeClr val="tx1"/>
                          </a:solidFill>
                          <a:latin typeface="+mn-lt"/>
                          <a:ea typeface="+mn-ea"/>
                          <a:cs typeface="+mn-cs"/>
                        </a:rPr>
                        <a:t>18.2%</a:t>
                      </a:r>
                    </a:p>
                  </a:txBody>
                  <a:tcPr marL="7620" marR="7620" marT="7620" marB="0" anchor="ctr"/>
                </a:tc>
                <a:extLst>
                  <a:ext uri="{0D108BD9-81ED-4DB2-BD59-A6C34878D82A}">
                    <a16:rowId xmlns="" xmlns:a16="http://schemas.microsoft.com/office/drawing/2014/main" val="10005"/>
                  </a:ext>
                </a:extLst>
              </a:tr>
            </a:tbl>
          </a:graphicData>
        </a:graphic>
      </p:graphicFrame>
      <p:sp>
        <p:nvSpPr>
          <p:cNvPr id="6" name="Oval 5"/>
          <p:cNvSpPr/>
          <p:nvPr/>
        </p:nvSpPr>
        <p:spPr>
          <a:xfrm>
            <a:off x="1403648" y="4387850"/>
            <a:ext cx="5832648" cy="1489422"/>
          </a:xfrm>
          <a:prstGeom prst="ellipse">
            <a:avLst/>
          </a:prstGeom>
          <a:noFill/>
          <a:ln w="31750">
            <a:solidFill>
              <a:schemeClr val="accent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sz="1350"/>
          </a:p>
        </p:txBody>
      </p:sp>
      <p:sp>
        <p:nvSpPr>
          <p:cNvPr id="8" name="TextBox 7">
            <a:extLst>
              <a:ext uri="{FF2B5EF4-FFF2-40B4-BE49-F238E27FC236}">
                <a16:creationId xmlns="" xmlns:a16="http://schemas.microsoft.com/office/drawing/2014/main" id="{55277465-F443-46BA-86FF-49459FCFAFC8}"/>
              </a:ext>
            </a:extLst>
          </p:cNvPr>
          <p:cNvSpPr txBox="1"/>
          <p:nvPr/>
        </p:nvSpPr>
        <p:spPr>
          <a:xfrm>
            <a:off x="395536" y="6393810"/>
            <a:ext cx="4563913" cy="523220"/>
          </a:xfrm>
          <a:prstGeom prst="rect">
            <a:avLst/>
          </a:prstGeom>
          <a:noFill/>
        </p:spPr>
        <p:txBody>
          <a:bodyPr wrap="square" rtlCol="0">
            <a:spAutoFit/>
          </a:bodyPr>
          <a:lstStyle/>
          <a:p>
            <a:r>
              <a:rPr lang="en-IN" sz="1400" dirty="0"/>
              <a:t>* Growth rate for 2017-18 corresponds to 10-month period</a:t>
            </a:r>
          </a:p>
          <a:p>
            <a:r>
              <a:rPr lang="en-IN" sz="1400" dirty="0"/>
              <a:t>Source: Petroleum Planning &amp; Analysis Cell, </a:t>
            </a:r>
            <a:r>
              <a:rPr lang="en-IN" sz="1400" dirty="0" err="1"/>
              <a:t>MoP&amp;NG</a:t>
            </a:r>
            <a:endParaRPr lang="en-IN" sz="1400" dirty="0"/>
          </a:p>
        </p:txBody>
      </p:sp>
      <p:sp>
        <p:nvSpPr>
          <p:cNvPr id="9" name="Slide Number Placeholder 2">
            <a:extLst>
              <a:ext uri="{FF2B5EF4-FFF2-40B4-BE49-F238E27FC236}">
                <a16:creationId xmlns="" xmlns:a16="http://schemas.microsoft.com/office/drawing/2014/main" id="{47B5561D-779F-40D7-8645-7A4FCD306F3C}"/>
              </a:ext>
            </a:extLst>
          </p:cNvPr>
          <p:cNvSpPr txBox="1">
            <a:spLocks/>
          </p:cNvSpPr>
          <p:nvPr/>
        </p:nvSpPr>
        <p:spPr>
          <a:xfrm>
            <a:off x="8128000" y="6470704"/>
            <a:ext cx="730250" cy="27432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7D7BFAD-9C33-4274-A8AE-456BBC893817}" type="slidenum">
              <a:rPr lang="en-IN" sz="1000" smtClean="0">
                <a:latin typeface="+mj-lt"/>
              </a:rPr>
              <a:pPr/>
              <a:t>8</a:t>
            </a:fld>
            <a:endParaRPr lang="en-IN" sz="1000" dirty="0">
              <a:latin typeface="+mj-lt"/>
            </a:endParaRPr>
          </a:p>
        </p:txBody>
      </p:sp>
    </p:spTree>
    <p:extLst>
      <p:ext uri="{BB962C8B-B14F-4D97-AF65-F5344CB8AC3E}">
        <p14:creationId xmlns:p14="http://schemas.microsoft.com/office/powerpoint/2010/main" val="1245958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7047E65-B5F0-40EA-B657-5EEFC24B8973}"/>
              </a:ext>
            </a:extLst>
          </p:cNvPr>
          <p:cNvSpPr>
            <a:spLocks noGrp="1"/>
          </p:cNvSpPr>
          <p:nvPr>
            <p:ph type="title"/>
          </p:nvPr>
        </p:nvSpPr>
        <p:spPr>
          <a:xfrm>
            <a:off x="296466" y="188640"/>
            <a:ext cx="8233314" cy="1080120"/>
          </a:xfrm>
        </p:spPr>
        <p:txBody>
          <a:bodyPr vert="horz" lIns="91440" tIns="45720" rIns="91440" bIns="45720" rtlCol="0" anchor="ctr">
            <a:normAutofit/>
          </a:bodyPr>
          <a:lstStyle/>
          <a:p>
            <a:r>
              <a:rPr lang="en-IN" altLang="en-US" sz="3200" b="1" cap="none" dirty="0">
                <a:latin typeface="Segoe UI" panose="020B0502040204020203" pitchFamily="34" charset="0"/>
                <a:cs typeface="Segoe UI" panose="020B0502040204020203" pitchFamily="34" charset="0"/>
              </a:rPr>
              <a:t>Inflation below 12-month target for CPI but on the rise now</a:t>
            </a:r>
            <a:endParaRPr lang="en-IN" sz="3200" b="1" cap="none" dirty="0">
              <a:latin typeface="Segoe UI" panose="020B0502040204020203" pitchFamily="34" charset="0"/>
              <a:cs typeface="Segoe UI" panose="020B0502040204020203" pitchFamily="34" charset="0"/>
            </a:endParaRPr>
          </a:p>
        </p:txBody>
      </p:sp>
      <p:graphicFrame>
        <p:nvGraphicFramePr>
          <p:cNvPr id="7" name="Content Placeholder 6">
            <a:extLst>
              <a:ext uri="{FF2B5EF4-FFF2-40B4-BE49-F238E27FC236}">
                <a16:creationId xmlns="" xmlns:a16="http://schemas.microsoft.com/office/drawing/2014/main" id="{FFB98AE5-E7AB-454A-9F5C-464FA5CF7987}"/>
              </a:ext>
            </a:extLst>
          </p:cNvPr>
          <p:cNvGraphicFramePr>
            <a:graphicFrameLocks noGrp="1"/>
          </p:cNvGraphicFramePr>
          <p:nvPr>
            <p:ph idx="1"/>
            <p:extLst/>
          </p:nvPr>
        </p:nvGraphicFramePr>
        <p:xfrm>
          <a:off x="296466" y="1484784"/>
          <a:ext cx="8379990" cy="4968552"/>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 xmlns:a16="http://schemas.microsoft.com/office/drawing/2014/main" id="{58848E98-130A-4DDC-AE51-D7B7D3C1A057}"/>
              </a:ext>
            </a:extLst>
          </p:cNvPr>
          <p:cNvSpPr txBox="1"/>
          <p:nvPr/>
        </p:nvSpPr>
        <p:spPr>
          <a:xfrm>
            <a:off x="395536" y="6555631"/>
            <a:ext cx="7200800" cy="307777"/>
          </a:xfrm>
          <a:prstGeom prst="rect">
            <a:avLst/>
          </a:prstGeom>
          <a:noFill/>
        </p:spPr>
        <p:txBody>
          <a:bodyPr wrap="square" rtlCol="0">
            <a:spAutoFit/>
          </a:bodyPr>
          <a:lstStyle>
            <a:defPPr>
              <a:defRPr lang="en-US"/>
            </a:defPPr>
            <a:lvl1pPr>
              <a:defRPr sz="1400"/>
            </a:lvl1pPr>
          </a:lstStyle>
          <a:p>
            <a:r>
              <a:rPr lang="en-IN" dirty="0"/>
              <a:t>Source: Department of Industrial Policy &amp; Promotion and Central Statistics Office</a:t>
            </a:r>
          </a:p>
        </p:txBody>
      </p:sp>
      <p:sp>
        <p:nvSpPr>
          <p:cNvPr id="5" name="Slide Number Placeholder 2">
            <a:extLst>
              <a:ext uri="{FF2B5EF4-FFF2-40B4-BE49-F238E27FC236}">
                <a16:creationId xmlns="" xmlns:a16="http://schemas.microsoft.com/office/drawing/2014/main" id="{9B22C3A0-B59C-4E70-82CF-DC6A285F49B0}"/>
              </a:ext>
            </a:extLst>
          </p:cNvPr>
          <p:cNvSpPr txBox="1">
            <a:spLocks/>
          </p:cNvSpPr>
          <p:nvPr/>
        </p:nvSpPr>
        <p:spPr>
          <a:xfrm>
            <a:off x="8128000" y="6470704"/>
            <a:ext cx="730250" cy="27432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7D7BFAD-9C33-4274-A8AE-456BBC893817}" type="slidenum">
              <a:rPr lang="en-IN" sz="1000" smtClean="0"/>
              <a:pPr/>
              <a:t>9</a:t>
            </a:fld>
            <a:endParaRPr lang="en-IN" sz="1000" dirty="0"/>
          </a:p>
        </p:txBody>
      </p:sp>
    </p:spTree>
    <p:extLst>
      <p:ext uri="{BB962C8B-B14F-4D97-AF65-F5344CB8AC3E}">
        <p14:creationId xmlns:p14="http://schemas.microsoft.com/office/powerpoint/2010/main" val="22934594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17835</TotalTime>
  <Words>1786</Words>
  <Application>Microsoft Office PowerPoint</Application>
  <PresentationFormat>On-screen Show (4:3)</PresentationFormat>
  <Paragraphs>439</Paragraphs>
  <Slides>38</Slides>
  <Notes>20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38</vt:i4>
      </vt:variant>
    </vt:vector>
  </HeadingPairs>
  <TitlesOfParts>
    <vt:vector size="50" baseType="lpstr">
      <vt:lpstr>Arial</vt:lpstr>
      <vt:lpstr>Arial Black</vt:lpstr>
      <vt:lpstr>Bahnschrift</vt:lpstr>
      <vt:lpstr>Bell MT</vt:lpstr>
      <vt:lpstr>Calibri</vt:lpstr>
      <vt:lpstr>Cambria</vt:lpstr>
      <vt:lpstr>Nunito</vt:lpstr>
      <vt:lpstr>Segoe UI</vt:lpstr>
      <vt:lpstr>Times New Roman</vt:lpstr>
      <vt:lpstr>Wingdings</vt:lpstr>
      <vt:lpstr>Wingdings 3</vt:lpstr>
      <vt:lpstr>Office Theme</vt:lpstr>
      <vt:lpstr>Emerging India in a Changing Global Economy: Challenges and Opportunities </vt:lpstr>
      <vt:lpstr>Agenda </vt:lpstr>
      <vt:lpstr>India’s Economic Indicators</vt:lpstr>
      <vt:lpstr>India’s temporary “Decoupling” – Until 2016, India’s growth accelerated while growth in other countries decelerated</vt:lpstr>
      <vt:lpstr>Brighter Growth Prospects for Global Economy</vt:lpstr>
      <vt:lpstr>Growth Rates of India, China and Other Emerging and Developing Economies</vt:lpstr>
      <vt:lpstr>Agenda </vt:lpstr>
      <vt:lpstr>Oil Price Scenario:  Earlier Terms of Trade gains have reversed</vt:lpstr>
      <vt:lpstr>Inflation below 12-month target for CPI but on the rise now</vt:lpstr>
      <vt:lpstr>The Rupee Strengthened Effective Exchange Rates of Indian Rupee</vt:lpstr>
      <vt:lpstr>Investment Saving Scenario (per cent of GDP)</vt:lpstr>
      <vt:lpstr>Growth of Credit to Industry </vt:lpstr>
      <vt:lpstr>Fiscal Consolidation? Deficits of the Central Govt (% of GDP) </vt:lpstr>
      <vt:lpstr>Exports of Goods and Services: slowdown (per cent of GDP)</vt:lpstr>
      <vt:lpstr>Rising Current Account Deficit</vt:lpstr>
      <vt:lpstr>Foreign Exchange Reserves ($ bn)</vt:lpstr>
      <vt:lpstr>Asia’s Rising Share in India’s Goods Exports (per cent of total)</vt:lpstr>
      <vt:lpstr>Asia’s Share in Goods Exports  Selected Countries (per cent of total)</vt:lpstr>
      <vt:lpstr>Total Trade (Merchandise) of India with the World</vt:lpstr>
      <vt:lpstr>Total Trade (Services) of India with the World</vt:lpstr>
      <vt:lpstr>Bilateral Trade (Merchandise) between India and other Countries </vt:lpstr>
      <vt:lpstr>Bilateral Trade (Services) between India and other Countries</vt:lpstr>
      <vt:lpstr>Trade in Services</vt:lpstr>
      <vt:lpstr>Agenda </vt:lpstr>
      <vt:lpstr>Protectionist measures by different countries</vt:lpstr>
      <vt:lpstr>India’s position in world trade</vt:lpstr>
      <vt:lpstr>Trade related logistics</vt:lpstr>
      <vt:lpstr>Challenges with exports and way ahead</vt:lpstr>
      <vt:lpstr>Future Prospects</vt:lpstr>
      <vt:lpstr>PowerPoint Presentation</vt:lpstr>
      <vt:lpstr>The demographic profile </vt:lpstr>
      <vt:lpstr>The previous paradigm driving the Jobs Agenda</vt:lpstr>
      <vt:lpstr>The Rise of Informality in India </vt:lpstr>
      <vt:lpstr>Challenges and Opportunities for India</vt:lpstr>
      <vt:lpstr>Priority Sectors in India for Investment</vt:lpstr>
      <vt:lpstr>Doubling farmers’ incomes:  Focus on 4 “I”s</vt:lpstr>
      <vt:lpstr>PowerPoint Presentation</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Emerging India in a Changing Global Economy: Challenges and Opportunities</dc:title>
  <dc:creator>AKSHAYA</dc:creator>
  <cp:lastModifiedBy>Teresa Durham</cp:lastModifiedBy>
  <cp:revision>328</cp:revision>
  <dcterms:created xsi:type="dcterms:W3CDTF">2018-07-24T05:41:39Z</dcterms:created>
  <dcterms:modified xsi:type="dcterms:W3CDTF">2018-11-01T22:20:59Z</dcterms:modified>
</cp:coreProperties>
</file>