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684" r:id="rId1"/>
  </p:sldMasterIdLst>
  <p:notesMasterIdLst>
    <p:notesMasterId r:id="rId13"/>
  </p:notesMasterIdLst>
  <p:sldIdLst>
    <p:sldId id="256" r:id="rId2"/>
    <p:sldId id="344" r:id="rId3"/>
    <p:sldId id="264" r:id="rId4"/>
    <p:sldId id="263" r:id="rId5"/>
    <p:sldId id="258" r:id="rId6"/>
    <p:sldId id="349" r:id="rId7"/>
    <p:sldId id="348" r:id="rId8"/>
    <p:sldId id="350" r:id="rId9"/>
    <p:sldId id="259" r:id="rId10"/>
    <p:sldId id="319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0"/>
    <p:restoredTop sz="94611"/>
  </p:normalViewPr>
  <p:slideViewPr>
    <p:cSldViewPr snapToGrid="0" snapToObjects="1">
      <p:cViewPr varScale="1">
        <p:scale>
          <a:sx n="122" d="100"/>
          <a:sy n="122" d="100"/>
        </p:scale>
        <p:origin x="8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%20HD:Users:adcosta:Dropbox:ROUTLEDGE%20TALENT%20BOOK:FIGURES/TABLES:Fig%205.1%20structure%20of%20indian%20econom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45559785159299E-2"/>
          <c:y val="7.4229939121503899E-2"/>
          <c:w val="0.78641382906606905"/>
          <c:h val="0.674968438259397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Agriculture etc.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Sheet1!$A$6:$A$67</c:f>
              <c:strCache>
                <c:ptCount val="62"/>
                <c:pt idx="0">
                  <c:v>1950-51</c:v>
                </c:pt>
                <c:pt idx="1">
                  <c:v>1951-52</c:v>
                </c:pt>
                <c:pt idx="2">
                  <c:v>1952-53</c:v>
                </c:pt>
                <c:pt idx="3">
                  <c:v>1953-54</c:v>
                </c:pt>
                <c:pt idx="4">
                  <c:v>1954-55</c:v>
                </c:pt>
                <c:pt idx="5">
                  <c:v>1955-56</c:v>
                </c:pt>
                <c:pt idx="6">
                  <c:v>1956-57</c:v>
                </c:pt>
                <c:pt idx="7">
                  <c:v>1957-58</c:v>
                </c:pt>
                <c:pt idx="8">
                  <c:v>1958-59</c:v>
                </c:pt>
                <c:pt idx="9">
                  <c:v>1959-60</c:v>
                </c:pt>
                <c:pt idx="10">
                  <c:v>1960-61</c:v>
                </c:pt>
                <c:pt idx="11">
                  <c:v>1961-62</c:v>
                </c:pt>
                <c:pt idx="12">
                  <c:v>1962-63</c:v>
                </c:pt>
                <c:pt idx="13">
                  <c:v>1963-64</c:v>
                </c:pt>
                <c:pt idx="14">
                  <c:v>1964-65</c:v>
                </c:pt>
                <c:pt idx="15">
                  <c:v>1965-66</c:v>
                </c:pt>
                <c:pt idx="16">
                  <c:v>1966-67</c:v>
                </c:pt>
                <c:pt idx="17">
                  <c:v>1967-68</c:v>
                </c:pt>
                <c:pt idx="18">
                  <c:v>1968-69</c:v>
                </c:pt>
                <c:pt idx="19">
                  <c:v>1969-70</c:v>
                </c:pt>
                <c:pt idx="20">
                  <c:v>1970-71</c:v>
                </c:pt>
                <c:pt idx="21">
                  <c:v>1971-72</c:v>
                </c:pt>
                <c:pt idx="22">
                  <c:v>1972-73</c:v>
                </c:pt>
                <c:pt idx="23">
                  <c:v>1973-74</c:v>
                </c:pt>
                <c:pt idx="24">
                  <c:v>1974-75</c:v>
                </c:pt>
                <c:pt idx="25">
                  <c:v>1975-76</c:v>
                </c:pt>
                <c:pt idx="26">
                  <c:v>1976-77</c:v>
                </c:pt>
                <c:pt idx="27">
                  <c:v>1977-78</c:v>
                </c:pt>
                <c:pt idx="28">
                  <c:v>1978-79</c:v>
                </c:pt>
                <c:pt idx="29">
                  <c:v>1979-80</c:v>
                </c:pt>
                <c:pt idx="30">
                  <c:v>1980-81</c:v>
                </c:pt>
                <c:pt idx="31">
                  <c:v>1981-82</c:v>
                </c:pt>
                <c:pt idx="32">
                  <c:v>1982-83</c:v>
                </c:pt>
                <c:pt idx="33">
                  <c:v>1983-84</c:v>
                </c:pt>
                <c:pt idx="34">
                  <c:v>1984-85</c:v>
                </c:pt>
                <c:pt idx="35">
                  <c:v>1985-86</c:v>
                </c:pt>
                <c:pt idx="36">
                  <c:v>1986-87</c:v>
                </c:pt>
                <c:pt idx="37">
                  <c:v>1987-88</c:v>
                </c:pt>
                <c:pt idx="38">
                  <c:v>1988-89</c:v>
                </c:pt>
                <c:pt idx="39">
                  <c:v>1989-90</c:v>
                </c:pt>
                <c:pt idx="40">
                  <c:v>1990-91</c:v>
                </c:pt>
                <c:pt idx="41">
                  <c:v>1991-92</c:v>
                </c:pt>
                <c:pt idx="42">
                  <c:v>1992-93</c:v>
                </c:pt>
                <c:pt idx="43">
                  <c:v>1993-94</c:v>
                </c:pt>
                <c:pt idx="44">
                  <c:v>1994-95</c:v>
                </c:pt>
                <c:pt idx="45">
                  <c:v>1995-96</c:v>
                </c:pt>
                <c:pt idx="46">
                  <c:v>1996-97</c:v>
                </c:pt>
                <c:pt idx="47">
                  <c:v>1997-98</c:v>
                </c:pt>
                <c:pt idx="48">
                  <c:v>1998-99</c:v>
                </c:pt>
                <c:pt idx="49">
                  <c:v>1999-00</c:v>
                </c:pt>
                <c:pt idx="50">
                  <c:v>2000-01</c:v>
                </c:pt>
                <c:pt idx="51">
                  <c:v>2001-02</c:v>
                </c:pt>
                <c:pt idx="52">
                  <c:v>2002-03</c:v>
                </c:pt>
                <c:pt idx="53">
                  <c:v>2003-04</c:v>
                </c:pt>
                <c:pt idx="54">
                  <c:v>2004-05</c:v>
                </c:pt>
                <c:pt idx="55">
                  <c:v>2005-06</c:v>
                </c:pt>
                <c:pt idx="56">
                  <c:v>2006-07</c:v>
                </c:pt>
                <c:pt idx="57">
                  <c:v>2007-08</c:v>
                </c:pt>
                <c:pt idx="58">
                  <c:v>2008-09</c:v>
                </c:pt>
                <c:pt idx="59">
                  <c:v>2009-10</c:v>
                </c:pt>
                <c:pt idx="60">
                  <c:v>2010-11</c:v>
                </c:pt>
                <c:pt idx="61">
                  <c:v>2011-12</c:v>
                </c:pt>
              </c:strCache>
            </c:strRef>
          </c:cat>
          <c:val>
            <c:numRef>
              <c:f>Sheet1!$B$6:$B$67</c:f>
              <c:numCache>
                <c:formatCode>General</c:formatCode>
                <c:ptCount val="62"/>
                <c:pt idx="0">
                  <c:v>53.7</c:v>
                </c:pt>
                <c:pt idx="1">
                  <c:v>53.5</c:v>
                </c:pt>
                <c:pt idx="2">
                  <c:v>53.6</c:v>
                </c:pt>
                <c:pt idx="3">
                  <c:v>54.3</c:v>
                </c:pt>
                <c:pt idx="4">
                  <c:v>53.7</c:v>
                </c:pt>
                <c:pt idx="5">
                  <c:v>51.9</c:v>
                </c:pt>
                <c:pt idx="6">
                  <c:v>51.8</c:v>
                </c:pt>
                <c:pt idx="7">
                  <c:v>50.3</c:v>
                </c:pt>
                <c:pt idx="8">
                  <c:v>51.3</c:v>
                </c:pt>
                <c:pt idx="9">
                  <c:v>49.8</c:v>
                </c:pt>
                <c:pt idx="10">
                  <c:v>49.8</c:v>
                </c:pt>
                <c:pt idx="11">
                  <c:v>48.5</c:v>
                </c:pt>
                <c:pt idx="12">
                  <c:v>46.8</c:v>
                </c:pt>
                <c:pt idx="13">
                  <c:v>45.6</c:v>
                </c:pt>
                <c:pt idx="14">
                  <c:v>46.1</c:v>
                </c:pt>
                <c:pt idx="15">
                  <c:v>43.1</c:v>
                </c:pt>
                <c:pt idx="16">
                  <c:v>42.2</c:v>
                </c:pt>
                <c:pt idx="17">
                  <c:v>44.5</c:v>
                </c:pt>
                <c:pt idx="18">
                  <c:v>43.4</c:v>
                </c:pt>
                <c:pt idx="19">
                  <c:v>43.3</c:v>
                </c:pt>
                <c:pt idx="20">
                  <c:v>43.9</c:v>
                </c:pt>
                <c:pt idx="21">
                  <c:v>42.7</c:v>
                </c:pt>
                <c:pt idx="22">
                  <c:v>40.9</c:v>
                </c:pt>
                <c:pt idx="23">
                  <c:v>41.8</c:v>
                </c:pt>
                <c:pt idx="24">
                  <c:v>40.9</c:v>
                </c:pt>
                <c:pt idx="25">
                  <c:v>42.3</c:v>
                </c:pt>
                <c:pt idx="26">
                  <c:v>39.6</c:v>
                </c:pt>
                <c:pt idx="27">
                  <c:v>40.4</c:v>
                </c:pt>
                <c:pt idx="28">
                  <c:v>39.200000000000003</c:v>
                </c:pt>
                <c:pt idx="29">
                  <c:v>36.4</c:v>
                </c:pt>
                <c:pt idx="30">
                  <c:v>38.300000000000011</c:v>
                </c:pt>
                <c:pt idx="31">
                  <c:v>38.1</c:v>
                </c:pt>
                <c:pt idx="32">
                  <c:v>37.300000000000011</c:v>
                </c:pt>
                <c:pt idx="33">
                  <c:v>37.9</c:v>
                </c:pt>
                <c:pt idx="34" formatCode="0.0">
                  <c:v>37</c:v>
                </c:pt>
                <c:pt idx="35">
                  <c:v>35.800000000000011</c:v>
                </c:pt>
                <c:pt idx="36">
                  <c:v>34.5</c:v>
                </c:pt>
                <c:pt idx="37" formatCode="0.0">
                  <c:v>33</c:v>
                </c:pt>
                <c:pt idx="38">
                  <c:v>34.6</c:v>
                </c:pt>
                <c:pt idx="39">
                  <c:v>33.200000000000003</c:v>
                </c:pt>
                <c:pt idx="40" formatCode="0.0">
                  <c:v>33</c:v>
                </c:pt>
                <c:pt idx="41">
                  <c:v>32.1</c:v>
                </c:pt>
                <c:pt idx="42">
                  <c:v>32.300000000000011</c:v>
                </c:pt>
                <c:pt idx="43">
                  <c:v>31.5</c:v>
                </c:pt>
                <c:pt idx="44">
                  <c:v>31.1</c:v>
                </c:pt>
                <c:pt idx="45" formatCode="0.0">
                  <c:v>29</c:v>
                </c:pt>
                <c:pt idx="46">
                  <c:v>29.3</c:v>
                </c:pt>
                <c:pt idx="47">
                  <c:v>27.7</c:v>
                </c:pt>
                <c:pt idx="48">
                  <c:v>27.5</c:v>
                </c:pt>
                <c:pt idx="49">
                  <c:v>26.3</c:v>
                </c:pt>
                <c:pt idx="50">
                  <c:v>25.3</c:v>
                </c:pt>
                <c:pt idx="51">
                  <c:v>25.3</c:v>
                </c:pt>
                <c:pt idx="52">
                  <c:v>23.1</c:v>
                </c:pt>
                <c:pt idx="53">
                  <c:v>23.1</c:v>
                </c:pt>
                <c:pt idx="54">
                  <c:v>21.9</c:v>
                </c:pt>
                <c:pt idx="55">
                  <c:v>20.9</c:v>
                </c:pt>
                <c:pt idx="56" formatCode="0.0">
                  <c:v>20</c:v>
                </c:pt>
                <c:pt idx="57">
                  <c:v>19.3</c:v>
                </c:pt>
                <c:pt idx="58">
                  <c:v>18.100000000000001</c:v>
                </c:pt>
                <c:pt idx="59">
                  <c:v>16.899999999999999</c:v>
                </c:pt>
                <c:pt idx="60">
                  <c:v>16.7</c:v>
                </c:pt>
                <c:pt idx="61">
                  <c:v>16.2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85-CB47-B694-19B6F73C85A3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Manufacturing etc.</c:v>
                </c:pt>
              </c:strCache>
            </c:strRef>
          </c:tx>
          <c:spPr>
            <a:ln w="19050"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Sheet1!$A$6:$A$67</c:f>
              <c:strCache>
                <c:ptCount val="62"/>
                <c:pt idx="0">
                  <c:v>1950-51</c:v>
                </c:pt>
                <c:pt idx="1">
                  <c:v>1951-52</c:v>
                </c:pt>
                <c:pt idx="2">
                  <c:v>1952-53</c:v>
                </c:pt>
                <c:pt idx="3">
                  <c:v>1953-54</c:v>
                </c:pt>
                <c:pt idx="4">
                  <c:v>1954-55</c:v>
                </c:pt>
                <c:pt idx="5">
                  <c:v>1955-56</c:v>
                </c:pt>
                <c:pt idx="6">
                  <c:v>1956-57</c:v>
                </c:pt>
                <c:pt idx="7">
                  <c:v>1957-58</c:v>
                </c:pt>
                <c:pt idx="8">
                  <c:v>1958-59</c:v>
                </c:pt>
                <c:pt idx="9">
                  <c:v>1959-60</c:v>
                </c:pt>
                <c:pt idx="10">
                  <c:v>1960-61</c:v>
                </c:pt>
                <c:pt idx="11">
                  <c:v>1961-62</c:v>
                </c:pt>
                <c:pt idx="12">
                  <c:v>1962-63</c:v>
                </c:pt>
                <c:pt idx="13">
                  <c:v>1963-64</c:v>
                </c:pt>
                <c:pt idx="14">
                  <c:v>1964-65</c:v>
                </c:pt>
                <c:pt idx="15">
                  <c:v>1965-66</c:v>
                </c:pt>
                <c:pt idx="16">
                  <c:v>1966-67</c:v>
                </c:pt>
                <c:pt idx="17">
                  <c:v>1967-68</c:v>
                </c:pt>
                <c:pt idx="18">
                  <c:v>1968-69</c:v>
                </c:pt>
                <c:pt idx="19">
                  <c:v>1969-70</c:v>
                </c:pt>
                <c:pt idx="20">
                  <c:v>1970-71</c:v>
                </c:pt>
                <c:pt idx="21">
                  <c:v>1971-72</c:v>
                </c:pt>
                <c:pt idx="22">
                  <c:v>1972-73</c:v>
                </c:pt>
                <c:pt idx="23">
                  <c:v>1973-74</c:v>
                </c:pt>
                <c:pt idx="24">
                  <c:v>1974-75</c:v>
                </c:pt>
                <c:pt idx="25">
                  <c:v>1975-76</c:v>
                </c:pt>
                <c:pt idx="26">
                  <c:v>1976-77</c:v>
                </c:pt>
                <c:pt idx="27">
                  <c:v>1977-78</c:v>
                </c:pt>
                <c:pt idx="28">
                  <c:v>1978-79</c:v>
                </c:pt>
                <c:pt idx="29">
                  <c:v>1979-80</c:v>
                </c:pt>
                <c:pt idx="30">
                  <c:v>1980-81</c:v>
                </c:pt>
                <c:pt idx="31">
                  <c:v>1981-82</c:v>
                </c:pt>
                <c:pt idx="32">
                  <c:v>1982-83</c:v>
                </c:pt>
                <c:pt idx="33">
                  <c:v>1983-84</c:v>
                </c:pt>
                <c:pt idx="34">
                  <c:v>1984-85</c:v>
                </c:pt>
                <c:pt idx="35">
                  <c:v>1985-86</c:v>
                </c:pt>
                <c:pt idx="36">
                  <c:v>1986-87</c:v>
                </c:pt>
                <c:pt idx="37">
                  <c:v>1987-88</c:v>
                </c:pt>
                <c:pt idx="38">
                  <c:v>1988-89</c:v>
                </c:pt>
                <c:pt idx="39">
                  <c:v>1989-90</c:v>
                </c:pt>
                <c:pt idx="40">
                  <c:v>1990-91</c:v>
                </c:pt>
                <c:pt idx="41">
                  <c:v>1991-92</c:v>
                </c:pt>
                <c:pt idx="42">
                  <c:v>1992-93</c:v>
                </c:pt>
                <c:pt idx="43">
                  <c:v>1993-94</c:v>
                </c:pt>
                <c:pt idx="44">
                  <c:v>1994-95</c:v>
                </c:pt>
                <c:pt idx="45">
                  <c:v>1995-96</c:v>
                </c:pt>
                <c:pt idx="46">
                  <c:v>1996-97</c:v>
                </c:pt>
                <c:pt idx="47">
                  <c:v>1997-98</c:v>
                </c:pt>
                <c:pt idx="48">
                  <c:v>1998-99</c:v>
                </c:pt>
                <c:pt idx="49">
                  <c:v>1999-00</c:v>
                </c:pt>
                <c:pt idx="50">
                  <c:v>2000-01</c:v>
                </c:pt>
                <c:pt idx="51">
                  <c:v>2001-02</c:v>
                </c:pt>
                <c:pt idx="52">
                  <c:v>2002-03</c:v>
                </c:pt>
                <c:pt idx="53">
                  <c:v>2003-04</c:v>
                </c:pt>
                <c:pt idx="54">
                  <c:v>2004-05</c:v>
                </c:pt>
                <c:pt idx="55">
                  <c:v>2005-06</c:v>
                </c:pt>
                <c:pt idx="56">
                  <c:v>2006-07</c:v>
                </c:pt>
                <c:pt idx="57">
                  <c:v>2007-08</c:v>
                </c:pt>
                <c:pt idx="58">
                  <c:v>2008-09</c:v>
                </c:pt>
                <c:pt idx="59">
                  <c:v>2009-10</c:v>
                </c:pt>
                <c:pt idx="60">
                  <c:v>2010-11</c:v>
                </c:pt>
                <c:pt idx="61">
                  <c:v>2011-12</c:v>
                </c:pt>
              </c:strCache>
            </c:strRef>
          </c:cat>
          <c:val>
            <c:numRef>
              <c:f>Sheet1!$C$6:$C$67</c:f>
              <c:numCache>
                <c:formatCode>General</c:formatCode>
                <c:ptCount val="62"/>
                <c:pt idx="0">
                  <c:v>14.4</c:v>
                </c:pt>
                <c:pt idx="1">
                  <c:v>14.7</c:v>
                </c:pt>
                <c:pt idx="2">
                  <c:v>14.2</c:v>
                </c:pt>
                <c:pt idx="3">
                  <c:v>14.2</c:v>
                </c:pt>
                <c:pt idx="4">
                  <c:v>14.8</c:v>
                </c:pt>
                <c:pt idx="5">
                  <c:v>16.2</c:v>
                </c:pt>
                <c:pt idx="6">
                  <c:v>16.7</c:v>
                </c:pt>
                <c:pt idx="7">
                  <c:v>16.600000000000001</c:v>
                </c:pt>
                <c:pt idx="8">
                  <c:v>16.5</c:v>
                </c:pt>
                <c:pt idx="9">
                  <c:v>17.3</c:v>
                </c:pt>
                <c:pt idx="10">
                  <c:v>17.899999999999999</c:v>
                </c:pt>
                <c:pt idx="11">
                  <c:v>18.600000000000001</c:v>
                </c:pt>
                <c:pt idx="12">
                  <c:v>19.3</c:v>
                </c:pt>
                <c:pt idx="13">
                  <c:v>20.399999999999999</c:v>
                </c:pt>
                <c:pt idx="14">
                  <c:v>20.3</c:v>
                </c:pt>
                <c:pt idx="15">
                  <c:v>21.8</c:v>
                </c:pt>
                <c:pt idx="16">
                  <c:v>22.4</c:v>
                </c:pt>
                <c:pt idx="17">
                  <c:v>21.4</c:v>
                </c:pt>
                <c:pt idx="18">
                  <c:v>21.9</c:v>
                </c:pt>
                <c:pt idx="19">
                  <c:v>22.1</c:v>
                </c:pt>
                <c:pt idx="20">
                  <c:v>21.4</c:v>
                </c:pt>
                <c:pt idx="21">
                  <c:v>21.7</c:v>
                </c:pt>
                <c:pt idx="22">
                  <c:v>22.6</c:v>
                </c:pt>
                <c:pt idx="23">
                  <c:v>21.7</c:v>
                </c:pt>
                <c:pt idx="24">
                  <c:v>21.7</c:v>
                </c:pt>
                <c:pt idx="25">
                  <c:v>21.2</c:v>
                </c:pt>
                <c:pt idx="26">
                  <c:v>22.8</c:v>
                </c:pt>
                <c:pt idx="27">
                  <c:v>22.8</c:v>
                </c:pt>
                <c:pt idx="28">
                  <c:v>23.2</c:v>
                </c:pt>
                <c:pt idx="29">
                  <c:v>23.6</c:v>
                </c:pt>
                <c:pt idx="30" formatCode="0.0">
                  <c:v>23</c:v>
                </c:pt>
                <c:pt idx="31">
                  <c:v>23.4</c:v>
                </c:pt>
                <c:pt idx="32">
                  <c:v>22.8</c:v>
                </c:pt>
                <c:pt idx="33">
                  <c:v>22.9</c:v>
                </c:pt>
                <c:pt idx="34" formatCode="0.0">
                  <c:v>23</c:v>
                </c:pt>
                <c:pt idx="35">
                  <c:v>23.1</c:v>
                </c:pt>
                <c:pt idx="36">
                  <c:v>23.2</c:v>
                </c:pt>
                <c:pt idx="37">
                  <c:v>23.7</c:v>
                </c:pt>
                <c:pt idx="38">
                  <c:v>23.3</c:v>
                </c:pt>
                <c:pt idx="39">
                  <c:v>23.8</c:v>
                </c:pt>
                <c:pt idx="40">
                  <c:v>24.1</c:v>
                </c:pt>
                <c:pt idx="41">
                  <c:v>23.8</c:v>
                </c:pt>
                <c:pt idx="42">
                  <c:v>23.4</c:v>
                </c:pt>
                <c:pt idx="43">
                  <c:v>23.5</c:v>
                </c:pt>
                <c:pt idx="44">
                  <c:v>24.1</c:v>
                </c:pt>
                <c:pt idx="45">
                  <c:v>25.1</c:v>
                </c:pt>
                <c:pt idx="46" formatCode="0.0">
                  <c:v>25</c:v>
                </c:pt>
                <c:pt idx="47">
                  <c:v>24.7</c:v>
                </c:pt>
                <c:pt idx="48">
                  <c:v>24.2</c:v>
                </c:pt>
                <c:pt idx="49">
                  <c:v>23.8</c:v>
                </c:pt>
                <c:pt idx="50">
                  <c:v>24.3</c:v>
                </c:pt>
                <c:pt idx="51">
                  <c:v>23.7</c:v>
                </c:pt>
                <c:pt idx="52">
                  <c:v>24.4</c:v>
                </c:pt>
                <c:pt idx="53">
                  <c:v>24.4</c:v>
                </c:pt>
                <c:pt idx="54">
                  <c:v>25.1</c:v>
                </c:pt>
                <c:pt idx="55">
                  <c:v>25.3</c:v>
                </c:pt>
                <c:pt idx="56">
                  <c:v>26.1</c:v>
                </c:pt>
                <c:pt idx="57">
                  <c:v>27.5</c:v>
                </c:pt>
                <c:pt idx="58">
                  <c:v>25.8</c:v>
                </c:pt>
                <c:pt idx="59">
                  <c:v>25.9</c:v>
                </c:pt>
                <c:pt idx="60" formatCode="0.0">
                  <c:v>26</c:v>
                </c:pt>
                <c:pt idx="61">
                  <c:v>25.4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C85-CB47-B694-19B6F73C85A3}"/>
            </c:ext>
          </c:extLst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Services</c:v>
                </c:pt>
              </c:strCache>
            </c:strRef>
          </c:tx>
          <c:spPr>
            <a:ln w="19050" cmpd="sng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Sheet1!$A$6:$A$67</c:f>
              <c:strCache>
                <c:ptCount val="62"/>
                <c:pt idx="0">
                  <c:v>1950-51</c:v>
                </c:pt>
                <c:pt idx="1">
                  <c:v>1951-52</c:v>
                </c:pt>
                <c:pt idx="2">
                  <c:v>1952-53</c:v>
                </c:pt>
                <c:pt idx="3">
                  <c:v>1953-54</c:v>
                </c:pt>
                <c:pt idx="4">
                  <c:v>1954-55</c:v>
                </c:pt>
                <c:pt idx="5">
                  <c:v>1955-56</c:v>
                </c:pt>
                <c:pt idx="6">
                  <c:v>1956-57</c:v>
                </c:pt>
                <c:pt idx="7">
                  <c:v>1957-58</c:v>
                </c:pt>
                <c:pt idx="8">
                  <c:v>1958-59</c:v>
                </c:pt>
                <c:pt idx="9">
                  <c:v>1959-60</c:v>
                </c:pt>
                <c:pt idx="10">
                  <c:v>1960-61</c:v>
                </c:pt>
                <c:pt idx="11">
                  <c:v>1961-62</c:v>
                </c:pt>
                <c:pt idx="12">
                  <c:v>1962-63</c:v>
                </c:pt>
                <c:pt idx="13">
                  <c:v>1963-64</c:v>
                </c:pt>
                <c:pt idx="14">
                  <c:v>1964-65</c:v>
                </c:pt>
                <c:pt idx="15">
                  <c:v>1965-66</c:v>
                </c:pt>
                <c:pt idx="16">
                  <c:v>1966-67</c:v>
                </c:pt>
                <c:pt idx="17">
                  <c:v>1967-68</c:v>
                </c:pt>
                <c:pt idx="18">
                  <c:v>1968-69</c:v>
                </c:pt>
                <c:pt idx="19">
                  <c:v>1969-70</c:v>
                </c:pt>
                <c:pt idx="20">
                  <c:v>1970-71</c:v>
                </c:pt>
                <c:pt idx="21">
                  <c:v>1971-72</c:v>
                </c:pt>
                <c:pt idx="22">
                  <c:v>1972-73</c:v>
                </c:pt>
                <c:pt idx="23">
                  <c:v>1973-74</c:v>
                </c:pt>
                <c:pt idx="24">
                  <c:v>1974-75</c:v>
                </c:pt>
                <c:pt idx="25">
                  <c:v>1975-76</c:v>
                </c:pt>
                <c:pt idx="26">
                  <c:v>1976-77</c:v>
                </c:pt>
                <c:pt idx="27">
                  <c:v>1977-78</c:v>
                </c:pt>
                <c:pt idx="28">
                  <c:v>1978-79</c:v>
                </c:pt>
                <c:pt idx="29">
                  <c:v>1979-80</c:v>
                </c:pt>
                <c:pt idx="30">
                  <c:v>1980-81</c:v>
                </c:pt>
                <c:pt idx="31">
                  <c:v>1981-82</c:v>
                </c:pt>
                <c:pt idx="32">
                  <c:v>1982-83</c:v>
                </c:pt>
                <c:pt idx="33">
                  <c:v>1983-84</c:v>
                </c:pt>
                <c:pt idx="34">
                  <c:v>1984-85</c:v>
                </c:pt>
                <c:pt idx="35">
                  <c:v>1985-86</c:v>
                </c:pt>
                <c:pt idx="36">
                  <c:v>1986-87</c:v>
                </c:pt>
                <c:pt idx="37">
                  <c:v>1987-88</c:v>
                </c:pt>
                <c:pt idx="38">
                  <c:v>1988-89</c:v>
                </c:pt>
                <c:pt idx="39">
                  <c:v>1989-90</c:v>
                </c:pt>
                <c:pt idx="40">
                  <c:v>1990-91</c:v>
                </c:pt>
                <c:pt idx="41">
                  <c:v>1991-92</c:v>
                </c:pt>
                <c:pt idx="42">
                  <c:v>1992-93</c:v>
                </c:pt>
                <c:pt idx="43">
                  <c:v>1993-94</c:v>
                </c:pt>
                <c:pt idx="44">
                  <c:v>1994-95</c:v>
                </c:pt>
                <c:pt idx="45">
                  <c:v>1995-96</c:v>
                </c:pt>
                <c:pt idx="46">
                  <c:v>1996-97</c:v>
                </c:pt>
                <c:pt idx="47">
                  <c:v>1997-98</c:v>
                </c:pt>
                <c:pt idx="48">
                  <c:v>1998-99</c:v>
                </c:pt>
                <c:pt idx="49">
                  <c:v>1999-00</c:v>
                </c:pt>
                <c:pt idx="50">
                  <c:v>2000-01</c:v>
                </c:pt>
                <c:pt idx="51">
                  <c:v>2001-02</c:v>
                </c:pt>
                <c:pt idx="52">
                  <c:v>2002-03</c:v>
                </c:pt>
                <c:pt idx="53">
                  <c:v>2003-04</c:v>
                </c:pt>
                <c:pt idx="54">
                  <c:v>2004-05</c:v>
                </c:pt>
                <c:pt idx="55">
                  <c:v>2005-06</c:v>
                </c:pt>
                <c:pt idx="56">
                  <c:v>2006-07</c:v>
                </c:pt>
                <c:pt idx="57">
                  <c:v>2007-08</c:v>
                </c:pt>
                <c:pt idx="58">
                  <c:v>2008-09</c:v>
                </c:pt>
                <c:pt idx="59">
                  <c:v>2009-10</c:v>
                </c:pt>
                <c:pt idx="60">
                  <c:v>2010-11</c:v>
                </c:pt>
                <c:pt idx="61">
                  <c:v>2011-12</c:v>
                </c:pt>
              </c:strCache>
            </c:strRef>
          </c:cat>
          <c:val>
            <c:numRef>
              <c:f>Sheet1!$D$6:$D$67</c:f>
              <c:numCache>
                <c:formatCode>General</c:formatCode>
                <c:ptCount val="62"/>
                <c:pt idx="0">
                  <c:v>31.9</c:v>
                </c:pt>
                <c:pt idx="1">
                  <c:v>31.8</c:v>
                </c:pt>
                <c:pt idx="2">
                  <c:v>32.200000000000003</c:v>
                </c:pt>
                <c:pt idx="3">
                  <c:v>31.5</c:v>
                </c:pt>
                <c:pt idx="4">
                  <c:v>31.5</c:v>
                </c:pt>
                <c:pt idx="5">
                  <c:v>31.9</c:v>
                </c:pt>
                <c:pt idx="6">
                  <c:v>31.5</c:v>
                </c:pt>
                <c:pt idx="7">
                  <c:v>33.1</c:v>
                </c:pt>
                <c:pt idx="8">
                  <c:v>32.200000000000003</c:v>
                </c:pt>
                <c:pt idx="9">
                  <c:v>32.900000000000013</c:v>
                </c:pt>
                <c:pt idx="10">
                  <c:v>32.300000000000011</c:v>
                </c:pt>
                <c:pt idx="11">
                  <c:v>32.9</c:v>
                </c:pt>
                <c:pt idx="12">
                  <c:v>33.900000000000013</c:v>
                </c:pt>
                <c:pt idx="13" formatCode="0.0">
                  <c:v>34</c:v>
                </c:pt>
                <c:pt idx="14">
                  <c:v>33.6</c:v>
                </c:pt>
                <c:pt idx="15">
                  <c:v>35.1</c:v>
                </c:pt>
                <c:pt idx="16">
                  <c:v>35.4</c:v>
                </c:pt>
                <c:pt idx="17">
                  <c:v>34.1</c:v>
                </c:pt>
                <c:pt idx="18">
                  <c:v>34.700000000000003</c:v>
                </c:pt>
                <c:pt idx="19">
                  <c:v>34.6</c:v>
                </c:pt>
                <c:pt idx="20">
                  <c:v>34.700000000000003</c:v>
                </c:pt>
                <c:pt idx="21">
                  <c:v>35.6</c:v>
                </c:pt>
                <c:pt idx="22">
                  <c:v>36.5</c:v>
                </c:pt>
                <c:pt idx="23">
                  <c:v>36.5</c:v>
                </c:pt>
                <c:pt idx="24">
                  <c:v>37.400000000000013</c:v>
                </c:pt>
                <c:pt idx="25">
                  <c:v>36.5</c:v>
                </c:pt>
                <c:pt idx="26">
                  <c:v>37.6</c:v>
                </c:pt>
                <c:pt idx="27">
                  <c:v>36.800000000000011</c:v>
                </c:pt>
                <c:pt idx="28">
                  <c:v>37.6</c:v>
                </c:pt>
                <c:pt idx="29" formatCode="0.0">
                  <c:v>40</c:v>
                </c:pt>
                <c:pt idx="30">
                  <c:v>38.700000000000003</c:v>
                </c:pt>
                <c:pt idx="31">
                  <c:v>38.5</c:v>
                </c:pt>
                <c:pt idx="32">
                  <c:v>39.900000000000013</c:v>
                </c:pt>
                <c:pt idx="33">
                  <c:v>39.200000000000003</c:v>
                </c:pt>
                <c:pt idx="34" formatCode="0.0">
                  <c:v>40</c:v>
                </c:pt>
                <c:pt idx="35">
                  <c:v>41.1</c:v>
                </c:pt>
                <c:pt idx="36">
                  <c:v>42.3</c:v>
                </c:pt>
                <c:pt idx="37">
                  <c:v>43.3</c:v>
                </c:pt>
                <c:pt idx="38">
                  <c:v>42.100000000000009</c:v>
                </c:pt>
                <c:pt idx="39" formatCode="0.0">
                  <c:v>43</c:v>
                </c:pt>
                <c:pt idx="40">
                  <c:v>42.9</c:v>
                </c:pt>
                <c:pt idx="41">
                  <c:v>44.100000000000009</c:v>
                </c:pt>
                <c:pt idx="42">
                  <c:v>44.3</c:v>
                </c:pt>
                <c:pt idx="43" formatCode="0.0">
                  <c:v>45</c:v>
                </c:pt>
                <c:pt idx="44">
                  <c:v>44.8</c:v>
                </c:pt>
                <c:pt idx="45">
                  <c:v>45.9</c:v>
                </c:pt>
                <c:pt idx="46">
                  <c:v>45.7</c:v>
                </c:pt>
                <c:pt idx="47">
                  <c:v>47.6</c:v>
                </c:pt>
                <c:pt idx="48">
                  <c:v>48.3</c:v>
                </c:pt>
                <c:pt idx="49">
                  <c:v>49.900000000000013</c:v>
                </c:pt>
                <c:pt idx="50">
                  <c:v>50.400000000000013</c:v>
                </c:pt>
                <c:pt idx="51" formatCode="0.0">
                  <c:v>51</c:v>
                </c:pt>
                <c:pt idx="52">
                  <c:v>52.500000000000007</c:v>
                </c:pt>
                <c:pt idx="53">
                  <c:v>52.500000000000007</c:v>
                </c:pt>
                <c:pt idx="54" formatCode="0.0">
                  <c:v>53</c:v>
                </c:pt>
                <c:pt idx="55">
                  <c:v>53.8</c:v>
                </c:pt>
                <c:pt idx="56">
                  <c:v>53.9</c:v>
                </c:pt>
                <c:pt idx="57">
                  <c:v>53.2</c:v>
                </c:pt>
                <c:pt idx="58">
                  <c:v>56.1</c:v>
                </c:pt>
                <c:pt idx="59">
                  <c:v>57.2</c:v>
                </c:pt>
                <c:pt idx="60">
                  <c:v>57.3</c:v>
                </c:pt>
                <c:pt idx="61">
                  <c:v>58.4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C85-CB47-B694-19B6F73C85A3}"/>
            </c:ext>
          </c:extLst>
        </c:ser>
        <c:ser>
          <c:idx val="3"/>
          <c:order val="3"/>
          <c:tx>
            <c:strRef>
              <c:f>Sheet1!$E$5</c:f>
              <c:strCache>
                <c:ptCount val="1"/>
                <c:pt idx="0">
                  <c:v>F, I, R, BS</c:v>
                </c:pt>
              </c:strCache>
            </c:strRef>
          </c:tx>
          <c:spPr>
            <a:ln w="28575" cmpd="sng">
              <a:solidFill>
                <a:srgbClr val="000000"/>
              </a:solidFill>
              <a:prstDash val="dot"/>
            </a:ln>
          </c:spPr>
          <c:marker>
            <c:symbol val="none"/>
          </c:marker>
          <c:cat>
            <c:strRef>
              <c:f>Sheet1!$A$6:$A$67</c:f>
              <c:strCache>
                <c:ptCount val="62"/>
                <c:pt idx="0">
                  <c:v>1950-51</c:v>
                </c:pt>
                <c:pt idx="1">
                  <c:v>1951-52</c:v>
                </c:pt>
                <c:pt idx="2">
                  <c:v>1952-53</c:v>
                </c:pt>
                <c:pt idx="3">
                  <c:v>1953-54</c:v>
                </c:pt>
                <c:pt idx="4">
                  <c:v>1954-55</c:v>
                </c:pt>
                <c:pt idx="5">
                  <c:v>1955-56</c:v>
                </c:pt>
                <c:pt idx="6">
                  <c:v>1956-57</c:v>
                </c:pt>
                <c:pt idx="7">
                  <c:v>1957-58</c:v>
                </c:pt>
                <c:pt idx="8">
                  <c:v>1958-59</c:v>
                </c:pt>
                <c:pt idx="9">
                  <c:v>1959-60</c:v>
                </c:pt>
                <c:pt idx="10">
                  <c:v>1960-61</c:v>
                </c:pt>
                <c:pt idx="11">
                  <c:v>1961-62</c:v>
                </c:pt>
                <c:pt idx="12">
                  <c:v>1962-63</c:v>
                </c:pt>
                <c:pt idx="13">
                  <c:v>1963-64</c:v>
                </c:pt>
                <c:pt idx="14">
                  <c:v>1964-65</c:v>
                </c:pt>
                <c:pt idx="15">
                  <c:v>1965-66</c:v>
                </c:pt>
                <c:pt idx="16">
                  <c:v>1966-67</c:v>
                </c:pt>
                <c:pt idx="17">
                  <c:v>1967-68</c:v>
                </c:pt>
                <c:pt idx="18">
                  <c:v>1968-69</c:v>
                </c:pt>
                <c:pt idx="19">
                  <c:v>1969-70</c:v>
                </c:pt>
                <c:pt idx="20">
                  <c:v>1970-71</c:v>
                </c:pt>
                <c:pt idx="21">
                  <c:v>1971-72</c:v>
                </c:pt>
                <c:pt idx="22">
                  <c:v>1972-73</c:v>
                </c:pt>
                <c:pt idx="23">
                  <c:v>1973-74</c:v>
                </c:pt>
                <c:pt idx="24">
                  <c:v>1974-75</c:v>
                </c:pt>
                <c:pt idx="25">
                  <c:v>1975-76</c:v>
                </c:pt>
                <c:pt idx="26">
                  <c:v>1976-77</c:v>
                </c:pt>
                <c:pt idx="27">
                  <c:v>1977-78</c:v>
                </c:pt>
                <c:pt idx="28">
                  <c:v>1978-79</c:v>
                </c:pt>
                <c:pt idx="29">
                  <c:v>1979-80</c:v>
                </c:pt>
                <c:pt idx="30">
                  <c:v>1980-81</c:v>
                </c:pt>
                <c:pt idx="31">
                  <c:v>1981-82</c:v>
                </c:pt>
                <c:pt idx="32">
                  <c:v>1982-83</c:v>
                </c:pt>
                <c:pt idx="33">
                  <c:v>1983-84</c:v>
                </c:pt>
                <c:pt idx="34">
                  <c:v>1984-85</c:v>
                </c:pt>
                <c:pt idx="35">
                  <c:v>1985-86</c:v>
                </c:pt>
                <c:pt idx="36">
                  <c:v>1986-87</c:v>
                </c:pt>
                <c:pt idx="37">
                  <c:v>1987-88</c:v>
                </c:pt>
                <c:pt idx="38">
                  <c:v>1988-89</c:v>
                </c:pt>
                <c:pt idx="39">
                  <c:v>1989-90</c:v>
                </c:pt>
                <c:pt idx="40">
                  <c:v>1990-91</c:v>
                </c:pt>
                <c:pt idx="41">
                  <c:v>1991-92</c:v>
                </c:pt>
                <c:pt idx="42">
                  <c:v>1992-93</c:v>
                </c:pt>
                <c:pt idx="43">
                  <c:v>1993-94</c:v>
                </c:pt>
                <c:pt idx="44">
                  <c:v>1994-95</c:v>
                </c:pt>
                <c:pt idx="45">
                  <c:v>1995-96</c:v>
                </c:pt>
                <c:pt idx="46">
                  <c:v>1996-97</c:v>
                </c:pt>
                <c:pt idx="47">
                  <c:v>1997-98</c:v>
                </c:pt>
                <c:pt idx="48">
                  <c:v>1998-99</c:v>
                </c:pt>
                <c:pt idx="49">
                  <c:v>1999-00</c:v>
                </c:pt>
                <c:pt idx="50">
                  <c:v>2000-01</c:v>
                </c:pt>
                <c:pt idx="51">
                  <c:v>2001-02</c:v>
                </c:pt>
                <c:pt idx="52">
                  <c:v>2002-03</c:v>
                </c:pt>
                <c:pt idx="53">
                  <c:v>2003-04</c:v>
                </c:pt>
                <c:pt idx="54">
                  <c:v>2004-05</c:v>
                </c:pt>
                <c:pt idx="55">
                  <c:v>2005-06</c:v>
                </c:pt>
                <c:pt idx="56">
                  <c:v>2006-07</c:v>
                </c:pt>
                <c:pt idx="57">
                  <c:v>2007-08</c:v>
                </c:pt>
                <c:pt idx="58">
                  <c:v>2008-09</c:v>
                </c:pt>
                <c:pt idx="59">
                  <c:v>2009-10</c:v>
                </c:pt>
                <c:pt idx="60">
                  <c:v>2010-11</c:v>
                </c:pt>
                <c:pt idx="61">
                  <c:v>2011-12</c:v>
                </c:pt>
              </c:strCache>
            </c:strRef>
          </c:cat>
          <c:val>
            <c:numRef>
              <c:f>Sheet1!$E$6:$E$67</c:f>
              <c:numCache>
                <c:formatCode>General</c:formatCode>
                <c:ptCount val="62"/>
                <c:pt idx="0">
                  <c:v>8.3000000000000007</c:v>
                </c:pt>
                <c:pt idx="1">
                  <c:v>8.3000000000000007</c:v>
                </c:pt>
                <c:pt idx="2">
                  <c:v>8.4</c:v>
                </c:pt>
                <c:pt idx="3">
                  <c:v>8.1</c:v>
                </c:pt>
                <c:pt idx="4" formatCode="0.0">
                  <c:v>8</c:v>
                </c:pt>
                <c:pt idx="5">
                  <c:v>9.9</c:v>
                </c:pt>
                <c:pt idx="6">
                  <c:v>9.7000000000000011</c:v>
                </c:pt>
                <c:pt idx="7">
                  <c:v>10.3</c:v>
                </c:pt>
                <c:pt idx="8">
                  <c:v>9.9</c:v>
                </c:pt>
                <c:pt idx="9" formatCode="0.0">
                  <c:v>8</c:v>
                </c:pt>
                <c:pt idx="10">
                  <c:v>7.6</c:v>
                </c:pt>
                <c:pt idx="11">
                  <c:v>7.7</c:v>
                </c:pt>
                <c:pt idx="12">
                  <c:v>7.8</c:v>
                </c:pt>
                <c:pt idx="13">
                  <c:v>7.7</c:v>
                </c:pt>
                <c:pt idx="14">
                  <c:v>7.3</c:v>
                </c:pt>
                <c:pt idx="15">
                  <c:v>7.8</c:v>
                </c:pt>
                <c:pt idx="16">
                  <c:v>7.9</c:v>
                </c:pt>
                <c:pt idx="17">
                  <c:v>7.5</c:v>
                </c:pt>
                <c:pt idx="18">
                  <c:v>7.6</c:v>
                </c:pt>
                <c:pt idx="19">
                  <c:v>7.5</c:v>
                </c:pt>
                <c:pt idx="20">
                  <c:v>7.4</c:v>
                </c:pt>
                <c:pt idx="21">
                  <c:v>7.7</c:v>
                </c:pt>
                <c:pt idx="22" formatCode="0.0">
                  <c:v>8</c:v>
                </c:pt>
                <c:pt idx="23">
                  <c:v>7.9</c:v>
                </c:pt>
                <c:pt idx="24">
                  <c:v>7.8</c:v>
                </c:pt>
                <c:pt idx="25">
                  <c:v>7.6</c:v>
                </c:pt>
                <c:pt idx="26">
                  <c:v>8.1</c:v>
                </c:pt>
                <c:pt idx="27">
                  <c:v>7.9</c:v>
                </c:pt>
                <c:pt idx="28" formatCode="0.0">
                  <c:v>8</c:v>
                </c:pt>
                <c:pt idx="29">
                  <c:v>8.6</c:v>
                </c:pt>
                <c:pt idx="30">
                  <c:v>8.1</c:v>
                </c:pt>
                <c:pt idx="31">
                  <c:v>8.3000000000000007</c:v>
                </c:pt>
                <c:pt idx="32">
                  <c:v>8.9</c:v>
                </c:pt>
                <c:pt idx="33" formatCode="0.0">
                  <c:v>9</c:v>
                </c:pt>
                <c:pt idx="34">
                  <c:v>9.3000000000000007</c:v>
                </c:pt>
                <c:pt idx="35">
                  <c:v>9.8000000000000007</c:v>
                </c:pt>
                <c:pt idx="36">
                  <c:v>10.4</c:v>
                </c:pt>
                <c:pt idx="37">
                  <c:v>10.8</c:v>
                </c:pt>
                <c:pt idx="38">
                  <c:v>10.8</c:v>
                </c:pt>
                <c:pt idx="39">
                  <c:v>11.4</c:v>
                </c:pt>
                <c:pt idx="40">
                  <c:v>11.5</c:v>
                </c:pt>
                <c:pt idx="41">
                  <c:v>12.6</c:v>
                </c:pt>
                <c:pt idx="42">
                  <c:v>12.6</c:v>
                </c:pt>
                <c:pt idx="43">
                  <c:v>13.2</c:v>
                </c:pt>
                <c:pt idx="44" formatCode="0.0">
                  <c:v>12.9</c:v>
                </c:pt>
                <c:pt idx="45" formatCode="0.0">
                  <c:v>13</c:v>
                </c:pt>
                <c:pt idx="46">
                  <c:v>12.8</c:v>
                </c:pt>
                <c:pt idx="47">
                  <c:v>13.7</c:v>
                </c:pt>
                <c:pt idx="48">
                  <c:v>13.9</c:v>
                </c:pt>
                <c:pt idx="49" formatCode="0.0">
                  <c:v>14</c:v>
                </c:pt>
                <c:pt idx="50">
                  <c:v>14.1</c:v>
                </c:pt>
                <c:pt idx="51">
                  <c:v>14.3</c:v>
                </c:pt>
                <c:pt idx="52">
                  <c:v>14.8</c:v>
                </c:pt>
                <c:pt idx="53">
                  <c:v>14.5</c:v>
                </c:pt>
                <c:pt idx="54">
                  <c:v>14.7</c:v>
                </c:pt>
                <c:pt idx="55">
                  <c:v>15.1</c:v>
                </c:pt>
                <c:pt idx="56">
                  <c:v>15.7</c:v>
                </c:pt>
                <c:pt idx="57">
                  <c:v>16.100000000000001</c:v>
                </c:pt>
                <c:pt idx="58">
                  <c:v>16.899999999999999</c:v>
                </c:pt>
                <c:pt idx="59">
                  <c:v>17.100000000000001</c:v>
                </c:pt>
                <c:pt idx="60">
                  <c:v>17.2</c:v>
                </c:pt>
                <c:pt idx="61">
                  <c:v>18.100000000000001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C85-CB47-B694-19B6F73C8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984472"/>
        <c:axId val="187984864"/>
      </c:lineChart>
      <c:catAx>
        <c:axId val="187984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984864"/>
        <c:crosses val="autoZero"/>
        <c:auto val="1"/>
        <c:lblAlgn val="ctr"/>
        <c:lblOffset val="100"/>
        <c:noMultiLvlLbl val="0"/>
      </c:catAx>
      <c:valAx>
        <c:axId val="18798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984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0.12805</cdr:x>
      <cdr:y>0</cdr:y>
    </cdr:from>
    <cdr:to>
      <cdr:x>0.91069</cdr:x>
      <cdr:y>0.07751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141648" y="0"/>
          <a:ext cx="6977490" cy="474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/>
            <a:t>The Changing Structure of the Indian Economy (% share of GDP)</a:t>
          </a:r>
        </a:p>
        <a:p xmlns:a="http://schemas.openxmlformats.org/drawingml/2006/main">
          <a:pPr algn="ctr"/>
          <a:endParaRPr lang="en-US" sz="1800" b="1" dirty="0"/>
        </a:p>
      </cdr:txBody>
    </cdr:sp>
  </cdr:relSizeAnchor>
  <cdr:relSizeAnchor xmlns:cdr="http://schemas.openxmlformats.org/drawingml/2006/chartDrawing">
    <cdr:from>
      <cdr:x>0.05128</cdr:x>
      <cdr:y>0.8635</cdr:y>
    </cdr:from>
    <cdr:to>
      <cdr:x>1</cdr:x>
      <cdr:y>1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457200" y="4338320"/>
          <a:ext cx="8458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Source: Ministry</a:t>
          </a:r>
          <a:r>
            <a:rPr lang="en-US" sz="1000" baseline="0"/>
            <a:t> of Finance, Government of India, </a:t>
          </a:r>
          <a:r>
            <a:rPr lang="en-US" sz="1000"/>
            <a:t>Economic</a:t>
          </a:r>
          <a:r>
            <a:rPr lang="en-US" sz="1000" baseline="0"/>
            <a:t> Survey, various years, http://indiabudget.nic.in/survey.asp</a:t>
          </a:r>
        </a:p>
        <a:p xmlns:a="http://schemas.openxmlformats.org/drawingml/2006/main">
          <a:r>
            <a:rPr lang="en-US" sz="1000" baseline="0"/>
            <a:t>Note: F = finance, I = insurance, R = real estate, and BS = business services are a subset "services" category. For definitions of the different </a:t>
          </a:r>
        </a:p>
        <a:p xmlns:a="http://schemas.openxmlformats.org/drawingml/2006/main">
          <a:r>
            <a:rPr lang="en-US" sz="1000" baseline="0"/>
            <a:t>categories see Economic Survey.</a:t>
          </a:r>
          <a:endParaRPr lang="en-US" sz="1000"/>
        </a:p>
        <a:p xmlns:a="http://schemas.openxmlformats.org/drawingml/2006/main">
          <a:endParaRPr lang="en-US" sz="10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306AA-134D-F849-8D9C-594E86C1272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4AB2B-25EC-4547-BA81-C340F6A7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3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36EB42-4D2E-3B4F-9B1A-3A8C41D147E5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43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497-AEF1-F74D-A55B-54E07FABA64E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1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C8B3-1E1B-E44D-BEB8-4FE2AC441603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8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744-7FB7-1F4F-9FF5-EDF4D34AE090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B9FB-140F-6A4F-BC27-D7EBF2250A94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98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D4-4FBA-BF49-BA0F-60586D33F54B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7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D491-3D88-DE41-A19D-8C2451FBCF0E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7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3CD1-33FD-AA43-91B9-B12563EFD2E1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4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F163-4C7F-0847-894F-4134EBDEC839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9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53E4-6086-4549-9079-CC373B56D43E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6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CFF-6DCD-8848-84BA-5DFCF5E7222B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1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7FE833-F1E1-A448-977D-98526EFF3493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4DC68-8857-E145-B9CF-E33FF4625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9" y="4660135"/>
            <a:ext cx="7700791" cy="176304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Complexities of Late Development: A Macro View of India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CC0AAD-8F2A-DF4B-B9B9-21B1753E4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0953" y="4660135"/>
            <a:ext cx="3646583" cy="21152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Anthony P. D’Costa, Chair and Professor of Contemporary Indian Studies</a:t>
            </a:r>
          </a:p>
          <a:p>
            <a:r>
              <a:rPr lang="en-US" dirty="0"/>
              <a:t>Director of Development Studies</a:t>
            </a:r>
          </a:p>
          <a:p>
            <a:r>
              <a:rPr lang="en-US" dirty="0"/>
              <a:t>University of Melbourne</a:t>
            </a:r>
          </a:p>
          <a:p>
            <a:r>
              <a:rPr lang="en-US" dirty="0"/>
              <a:t>(Presented at Looking at India from the South Pacific Symposium, NZIRI, University of Victoria, Wellington August 27, 2018).</a:t>
            </a:r>
          </a:p>
        </p:txBody>
      </p:sp>
    </p:spTree>
    <p:extLst>
      <p:ext uri="{BB962C8B-B14F-4D97-AF65-F5344CB8AC3E}">
        <p14:creationId xmlns:p14="http://schemas.microsoft.com/office/powerpoint/2010/main" val="267303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1638300" y="446616"/>
          <a:ext cx="8915400" cy="612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46B37F6-274E-AF40-A87F-AB63FFC7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6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A50331-CE70-3C49-A32D-5C6269C5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59" y="0"/>
            <a:ext cx="1053408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E895D5-4982-B34F-A232-05412D04A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53" y="0"/>
            <a:ext cx="1107149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3E74C8B-741F-0C4C-8A84-C282D7EF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4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6801"/>
            <a:ext cx="9144000" cy="4700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5837" y="6376707"/>
            <a:ext cx="683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ASSOCHAM/PwC “Innovation-driven Growth in India” (2015).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9099" y="281026"/>
            <a:ext cx="6932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INDIA: Expectations and Reality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40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64" y="267159"/>
            <a:ext cx="9601200" cy="1120966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Contract Workers in All Manufacturing: 2000-12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65" y="1473203"/>
            <a:ext cx="8895398" cy="4321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0929" y="5710296"/>
            <a:ext cx="68502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Das, D.K., </a:t>
            </a:r>
            <a:r>
              <a:rPr lang="en-US" sz="1400" dirty="0" err="1"/>
              <a:t>Choudhury</a:t>
            </a:r>
            <a:r>
              <a:rPr lang="en-US" sz="1400" dirty="0"/>
              <a:t>, H., and Singh, J. (2015). “Contract </a:t>
            </a:r>
            <a:r>
              <a:rPr lang="en-US" sz="1400" dirty="0" err="1"/>
              <a:t>Labour</a:t>
            </a:r>
            <a:r>
              <a:rPr lang="en-US" sz="1400" dirty="0"/>
              <a:t> (Regulation </a:t>
            </a:r>
          </a:p>
          <a:p>
            <a:r>
              <a:rPr lang="en-US" sz="1400" dirty="0"/>
              <a:t>and Abolition) Act 1970 and </a:t>
            </a:r>
            <a:r>
              <a:rPr lang="en-US" sz="1400" dirty="0" err="1"/>
              <a:t>Labour</a:t>
            </a:r>
            <a:r>
              <a:rPr lang="en-US" sz="1400" dirty="0"/>
              <a:t> Market Flexibility: An Exploratory Assessment of</a:t>
            </a:r>
          </a:p>
          <a:p>
            <a:r>
              <a:rPr lang="en-US" sz="1400" dirty="0"/>
              <a:t>Contract </a:t>
            </a:r>
            <a:r>
              <a:rPr lang="en-US" sz="1400" dirty="0" err="1"/>
              <a:t>Labour</a:t>
            </a:r>
            <a:r>
              <a:rPr lang="en-US" sz="1400" dirty="0"/>
              <a:t> Use in India’s Formal Manufacturing,” ICRIER Working Paper 300, p.20.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867C97-4CC7-3C47-8B7C-FDBD44B7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6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12E5367-91AE-2647-B75F-42174677AE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1112" y="2119946"/>
          <a:ext cx="9629776" cy="3652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036">
                  <a:extLst>
                    <a:ext uri="{9D8B030D-6E8A-4147-A177-3AD203B41FA5}">
                      <a16:colId xmlns:a16="http://schemas.microsoft.com/office/drawing/2014/main" xmlns="" val="18375862"/>
                    </a:ext>
                  </a:extLst>
                </a:gridCol>
                <a:gridCol w="1375036">
                  <a:extLst>
                    <a:ext uri="{9D8B030D-6E8A-4147-A177-3AD203B41FA5}">
                      <a16:colId xmlns:a16="http://schemas.microsoft.com/office/drawing/2014/main" xmlns="" val="2157806501"/>
                    </a:ext>
                  </a:extLst>
                </a:gridCol>
                <a:gridCol w="1375036">
                  <a:extLst>
                    <a:ext uri="{9D8B030D-6E8A-4147-A177-3AD203B41FA5}">
                      <a16:colId xmlns:a16="http://schemas.microsoft.com/office/drawing/2014/main" xmlns="" val="3466403088"/>
                    </a:ext>
                  </a:extLst>
                </a:gridCol>
                <a:gridCol w="1376167">
                  <a:extLst>
                    <a:ext uri="{9D8B030D-6E8A-4147-A177-3AD203B41FA5}">
                      <a16:colId xmlns:a16="http://schemas.microsoft.com/office/drawing/2014/main" xmlns="" val="3061349428"/>
                    </a:ext>
                  </a:extLst>
                </a:gridCol>
                <a:gridCol w="1376167">
                  <a:extLst>
                    <a:ext uri="{9D8B030D-6E8A-4147-A177-3AD203B41FA5}">
                      <a16:colId xmlns:a16="http://schemas.microsoft.com/office/drawing/2014/main" xmlns="" val="1291555806"/>
                    </a:ext>
                  </a:extLst>
                </a:gridCol>
                <a:gridCol w="1376167">
                  <a:extLst>
                    <a:ext uri="{9D8B030D-6E8A-4147-A177-3AD203B41FA5}">
                      <a16:colId xmlns:a16="http://schemas.microsoft.com/office/drawing/2014/main" xmlns="" val="216512078"/>
                    </a:ext>
                  </a:extLst>
                </a:gridCol>
                <a:gridCol w="1376167">
                  <a:extLst>
                    <a:ext uri="{9D8B030D-6E8A-4147-A177-3AD203B41FA5}">
                      <a16:colId xmlns:a16="http://schemas.microsoft.com/office/drawing/2014/main" xmlns="" val="3811291609"/>
                    </a:ext>
                  </a:extLst>
                </a:gridCol>
              </a:tblGrid>
              <a:tr h="877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Organized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Unorganized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7257371"/>
                  </a:ext>
                </a:extLst>
              </a:tr>
              <a:tr h="632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2011-12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2004-05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2011-12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2004-05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2011-12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2004-05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8271294"/>
                  </a:ext>
                </a:extLst>
              </a:tr>
              <a:tr h="632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Formal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45.4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52.0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8.1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7.3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489537"/>
                  </a:ext>
                </a:extLst>
              </a:tr>
              <a:tr h="877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Informal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54.6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48.0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99.6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99.7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91.9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92.7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5309589"/>
                  </a:ext>
                </a:extLst>
              </a:tr>
              <a:tr h="632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17.3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13.0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82.7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87.0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726412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67F0F7A-D46B-7440-811D-3BA00A176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4" y="6395650"/>
            <a:ext cx="40073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Aayog in Economic Survey 2014-15, p. 136.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779306-287C-B549-8A98-4FCEDC99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cap="none" dirty="0">
                <a:latin typeface="Arial" panose="020B0604020202020204" pitchFamily="34" charset="0"/>
                <a:ea typeface="Times New Roman" panose="02020603050405020304" pitchFamily="18" charset="0"/>
              </a:rPr>
              <a:t>The Persistence of the Informal Sector in India (% Employment)</a:t>
            </a:r>
            <a:r>
              <a:rPr lang="en-US" altLang="en-US" sz="1800" cap="none" dirty="0">
                <a:latin typeface="Arial" panose="020B0604020202020204" pitchFamily="34" charset="0"/>
              </a:rPr>
              <a:t/>
            </a:r>
            <a:br>
              <a:rPr lang="en-US" altLang="en-US" sz="1800" cap="none" dirty="0"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01A7453-643A-3C4E-BDF2-CA3B1EF3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37C9610-E1F7-7244-A8D7-A0E676DD1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30787"/>
              </p:ext>
            </p:extLst>
          </p:nvPr>
        </p:nvGraphicFramePr>
        <p:xfrm>
          <a:off x="2478794" y="1788303"/>
          <a:ext cx="811086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863">
                  <a:extLst>
                    <a:ext uri="{9D8B030D-6E8A-4147-A177-3AD203B41FA5}">
                      <a16:colId xmlns:a16="http://schemas.microsoft.com/office/drawing/2014/main" xmlns="" val="1394775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0191122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1173208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043156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HD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06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ighlight>
                            <a:srgbClr val="FFFF00"/>
                          </a:highlight>
                        </a:rPr>
                        <a:t>66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06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97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478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0.577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790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230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70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0.624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799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851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4575533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14E7CBA5-C793-D941-9857-76412680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5545"/>
          </a:xfrm>
        </p:spPr>
        <p:txBody>
          <a:bodyPr/>
          <a:lstStyle/>
          <a:p>
            <a:r>
              <a:rPr lang="en-US" dirty="0"/>
              <a:t>Changing Social Development (HDI)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6680D2F-D8EE-C949-95A3-3CBE68D4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D38408-1633-A445-8B53-2FF104E4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87" y="0"/>
            <a:ext cx="1064762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6827F54-D330-3A42-95C1-0EF812EB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89036C-E73F-3A4E-B631-4FCEAEAD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" y="1028700"/>
            <a:ext cx="10901680" cy="5303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A505643-51C1-4341-9497-C8253BE5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75687-EBDA-0A46-8CC1-9DF9B0CB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0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F0F3B7-645A-4141-A7A5-8F5D84DC3A39}"/>
              </a:ext>
            </a:extLst>
          </p:cNvPr>
          <p:cNvCxnSpPr/>
          <p:nvPr/>
        </p:nvCxnSpPr>
        <p:spPr>
          <a:xfrm>
            <a:off x="2684585" y="1805354"/>
            <a:ext cx="0" cy="384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7693667-5AA4-314C-905E-4A1C4B637619}"/>
              </a:ext>
            </a:extLst>
          </p:cNvPr>
          <p:cNvCxnSpPr>
            <a:cxnSpLocks/>
          </p:cNvCxnSpPr>
          <p:nvPr/>
        </p:nvCxnSpPr>
        <p:spPr>
          <a:xfrm>
            <a:off x="2719754" y="5650523"/>
            <a:ext cx="69271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CC633A4-E4FB-DA41-9678-90EB6B4A64B2}"/>
              </a:ext>
            </a:extLst>
          </p:cNvPr>
          <p:cNvCxnSpPr/>
          <p:nvPr/>
        </p:nvCxnSpPr>
        <p:spPr>
          <a:xfrm>
            <a:off x="2719754" y="6049108"/>
            <a:ext cx="21804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36D206-FC85-6244-AC65-31A7D135F870}"/>
              </a:ext>
            </a:extLst>
          </p:cNvPr>
          <p:cNvSpPr txBox="1"/>
          <p:nvPr/>
        </p:nvSpPr>
        <p:spPr>
          <a:xfrm>
            <a:off x="5275385" y="584981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1F45C58-0D65-8941-AAE2-D7D0C88104CC}"/>
              </a:ext>
            </a:extLst>
          </p:cNvPr>
          <p:cNvCxnSpPr>
            <a:cxnSpLocks/>
          </p:cNvCxnSpPr>
          <p:nvPr/>
        </p:nvCxnSpPr>
        <p:spPr>
          <a:xfrm flipV="1">
            <a:off x="6049108" y="6034481"/>
            <a:ext cx="3597812" cy="14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048C13B-9802-BF47-8BA1-DFB447861C45}"/>
              </a:ext>
            </a:extLst>
          </p:cNvPr>
          <p:cNvCxnSpPr/>
          <p:nvPr/>
        </p:nvCxnSpPr>
        <p:spPr>
          <a:xfrm flipV="1">
            <a:off x="1746738" y="3892062"/>
            <a:ext cx="0" cy="1641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F43920-1AE5-3F4E-BE36-FB78A71E5FBA}"/>
              </a:ext>
            </a:extLst>
          </p:cNvPr>
          <p:cNvSpPr txBox="1"/>
          <p:nvPr/>
        </p:nvSpPr>
        <p:spPr>
          <a:xfrm>
            <a:off x="1091270" y="3358606"/>
            <a:ext cx="131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INEQUALITY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5851FD4-14A1-BD46-9EC8-B851608A59F4}"/>
              </a:ext>
            </a:extLst>
          </p:cNvPr>
          <p:cNvCxnSpPr/>
          <p:nvPr/>
        </p:nvCxnSpPr>
        <p:spPr>
          <a:xfrm flipV="1">
            <a:off x="1746738" y="1805354"/>
            <a:ext cx="0" cy="1301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xmlns="" id="{ABBD3DF8-F604-E447-9270-A29FF804CD67}"/>
              </a:ext>
            </a:extLst>
          </p:cNvPr>
          <p:cNvCxnSpPr>
            <a:cxnSpLocks/>
          </p:cNvCxnSpPr>
          <p:nvPr/>
        </p:nvCxnSpPr>
        <p:spPr>
          <a:xfrm flipV="1">
            <a:off x="3008356" y="4378184"/>
            <a:ext cx="1920240" cy="57607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BDCD399F-0DF9-2645-8A9C-D0B7159548C6}"/>
              </a:ext>
            </a:extLst>
          </p:cNvPr>
          <p:cNvCxnSpPr>
            <a:cxnSpLocks/>
          </p:cNvCxnSpPr>
          <p:nvPr/>
        </p:nvCxnSpPr>
        <p:spPr>
          <a:xfrm flipV="1">
            <a:off x="5213252" y="3830047"/>
            <a:ext cx="1920240" cy="57607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xmlns="" id="{63E439E7-EDD7-4149-9A26-AA3266F86DB7}"/>
              </a:ext>
            </a:extLst>
          </p:cNvPr>
          <p:cNvCxnSpPr>
            <a:cxnSpLocks/>
          </p:cNvCxnSpPr>
          <p:nvPr/>
        </p:nvCxnSpPr>
        <p:spPr>
          <a:xfrm flipV="1">
            <a:off x="7418148" y="3297574"/>
            <a:ext cx="1920240" cy="57607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D4E1357-589C-2F4D-87DF-321CFEB394D1}"/>
              </a:ext>
            </a:extLst>
          </p:cNvPr>
          <p:cNvSpPr txBox="1"/>
          <p:nvPr/>
        </p:nvSpPr>
        <p:spPr>
          <a:xfrm>
            <a:off x="3126758" y="5266566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Colonial Phase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CDDE4B2-780B-1D47-B71B-2536540956A0}"/>
              </a:ext>
            </a:extLst>
          </p:cNvPr>
          <p:cNvSpPr txBox="1"/>
          <p:nvPr/>
        </p:nvSpPr>
        <p:spPr>
          <a:xfrm>
            <a:off x="5213252" y="4805902"/>
            <a:ext cx="163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State-led Phase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B1A3136-0590-1349-9B05-CEC6D1006F11}"/>
              </a:ext>
            </a:extLst>
          </p:cNvPr>
          <p:cNvSpPr txBox="1"/>
          <p:nvPr/>
        </p:nvSpPr>
        <p:spPr>
          <a:xfrm>
            <a:off x="7200314" y="4459959"/>
            <a:ext cx="14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Reform Phase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A74DA38-D224-ED47-905A-E1536D9934E3}"/>
              </a:ext>
            </a:extLst>
          </p:cNvPr>
          <p:cNvSpPr txBox="1"/>
          <p:nvPr/>
        </p:nvSpPr>
        <p:spPr>
          <a:xfrm>
            <a:off x="2537616" y="545514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Inequality Arising from the Interfacing of Late Industrialization with Globalization</a:t>
            </a:r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F73BDD4-8DFE-524C-ABF7-C17EB4C42E66}"/>
              </a:ext>
            </a:extLst>
          </p:cNvPr>
          <p:cNvSpPr txBox="1"/>
          <p:nvPr/>
        </p:nvSpPr>
        <p:spPr>
          <a:xfrm>
            <a:off x="3200540" y="4956813"/>
            <a:ext cx="101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Few Rich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A7CB840-7A97-C74A-A294-5C3F85CFED02}"/>
              </a:ext>
            </a:extLst>
          </p:cNvPr>
          <p:cNvSpPr txBox="1"/>
          <p:nvPr/>
        </p:nvSpPr>
        <p:spPr>
          <a:xfrm>
            <a:off x="5236248" y="4459959"/>
            <a:ext cx="158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Few More Rich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A59D83D-CC30-E54E-B7C2-263C92A16568}"/>
              </a:ext>
            </a:extLst>
          </p:cNvPr>
          <p:cNvSpPr txBox="1"/>
          <p:nvPr/>
        </p:nvSpPr>
        <p:spPr>
          <a:xfrm>
            <a:off x="7236056" y="4125481"/>
            <a:ext cx="172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More Rich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7431A86-0296-1E43-ACDE-29C2392ADD22}"/>
              </a:ext>
            </a:extLst>
          </p:cNvPr>
          <p:cNvSpPr/>
          <p:nvPr/>
        </p:nvSpPr>
        <p:spPr>
          <a:xfrm>
            <a:off x="3323969" y="1446948"/>
            <a:ext cx="6113946" cy="17008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DD5CE49-8811-2E4F-AB93-5935310FD99C}"/>
              </a:ext>
            </a:extLst>
          </p:cNvPr>
          <p:cNvSpPr txBox="1"/>
          <p:nvPr/>
        </p:nvSpPr>
        <p:spPr>
          <a:xfrm>
            <a:off x="4970962" y="1836467"/>
            <a:ext cx="284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Capitalist World Economy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5927A3C-501A-5441-BFB4-C7258DE59747}"/>
              </a:ext>
            </a:extLst>
          </p:cNvPr>
          <p:cNvSpPr txBox="1"/>
          <p:nvPr/>
        </p:nvSpPr>
        <p:spPr>
          <a:xfrm>
            <a:off x="2958346" y="3934166"/>
            <a:ext cx="179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Circumscribed by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ED2E158-F84D-6845-8792-6C5943F5291B}"/>
              </a:ext>
            </a:extLst>
          </p:cNvPr>
          <p:cNvSpPr txBox="1"/>
          <p:nvPr/>
        </p:nvSpPr>
        <p:spPr>
          <a:xfrm>
            <a:off x="4970962" y="3508493"/>
            <a:ext cx="15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Insulated from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3EFC367-2D4C-7948-8113-2A63CB3B7C41}"/>
              </a:ext>
            </a:extLst>
          </p:cNvPr>
          <p:cNvSpPr txBox="1"/>
          <p:nvPr/>
        </p:nvSpPr>
        <p:spPr>
          <a:xfrm>
            <a:off x="7070062" y="3169660"/>
            <a:ext cx="14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Engaging with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33431B2F-A146-C84A-90AC-50EA8246C639}"/>
              </a:ext>
            </a:extLst>
          </p:cNvPr>
          <p:cNvCxnSpPr/>
          <p:nvPr/>
        </p:nvCxnSpPr>
        <p:spPr>
          <a:xfrm flipH="1">
            <a:off x="3323968" y="2236577"/>
            <a:ext cx="1433525" cy="164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01AB78EF-4216-A842-8D75-FE31EDC46843}"/>
              </a:ext>
            </a:extLst>
          </p:cNvPr>
          <p:cNvCxnSpPr>
            <a:endCxn id="44" idx="0"/>
          </p:cNvCxnSpPr>
          <p:nvPr/>
        </p:nvCxnSpPr>
        <p:spPr>
          <a:xfrm flipH="1">
            <a:off x="3857920" y="2236577"/>
            <a:ext cx="1042326" cy="169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5DBFF2BB-2043-B941-960C-8D60DB84E615}"/>
              </a:ext>
            </a:extLst>
          </p:cNvPr>
          <p:cNvCxnSpPr/>
          <p:nvPr/>
        </p:nvCxnSpPr>
        <p:spPr>
          <a:xfrm>
            <a:off x="5071898" y="3306082"/>
            <a:ext cx="15241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CA4ED7D6-1532-B545-93ED-4EF172C03066}"/>
              </a:ext>
            </a:extLst>
          </p:cNvPr>
          <p:cNvCxnSpPr/>
          <p:nvPr/>
        </p:nvCxnSpPr>
        <p:spPr>
          <a:xfrm>
            <a:off x="5041092" y="3489664"/>
            <a:ext cx="1554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DB2126C9-2058-964C-9EC0-DC491F188B7F}"/>
              </a:ext>
            </a:extLst>
          </p:cNvPr>
          <p:cNvCxnSpPr>
            <a:cxnSpLocks/>
          </p:cNvCxnSpPr>
          <p:nvPr/>
        </p:nvCxnSpPr>
        <p:spPr>
          <a:xfrm flipV="1">
            <a:off x="7382256" y="2455985"/>
            <a:ext cx="1" cy="830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8B5D2415-2518-0B45-95D0-2FD74AF0A446}"/>
              </a:ext>
            </a:extLst>
          </p:cNvPr>
          <p:cNvCxnSpPr>
            <a:cxnSpLocks/>
          </p:cNvCxnSpPr>
          <p:nvPr/>
        </p:nvCxnSpPr>
        <p:spPr>
          <a:xfrm flipH="1" flipV="1">
            <a:off x="7520179" y="2455985"/>
            <a:ext cx="610294" cy="79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2FE45180-0343-ED45-8330-B149B7F93435}"/>
              </a:ext>
            </a:extLst>
          </p:cNvPr>
          <p:cNvCxnSpPr>
            <a:cxnSpLocks/>
          </p:cNvCxnSpPr>
          <p:nvPr/>
        </p:nvCxnSpPr>
        <p:spPr>
          <a:xfrm flipV="1">
            <a:off x="3067322" y="3493731"/>
            <a:ext cx="6688574" cy="165367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883599F-BD57-8D4E-998B-80A3E6535D1C}"/>
              </a:ext>
            </a:extLst>
          </p:cNvPr>
          <p:cNvSpPr txBox="1"/>
          <p:nvPr/>
        </p:nvSpPr>
        <p:spPr>
          <a:xfrm>
            <a:off x="9864267" y="3254074"/>
            <a:ext cx="131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INEQUALITY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5FAD7E-2483-0442-AED7-8750A001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08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{98EFECFA-E9AA-1F43-8AD0-6E9D8FAC3BB3}tf10001061</Template>
  <TotalTime>921</TotalTime>
  <Words>329</Words>
  <Application>Microsoft Office PowerPoint</Application>
  <PresentationFormat>Widescreen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 The Complexities of Late Development: A Macro View of India  </vt:lpstr>
      <vt:lpstr>PowerPoint Presentation</vt:lpstr>
      <vt:lpstr>Contract Workers in All Manufacturing: 2000-12</vt:lpstr>
      <vt:lpstr>The Persistence of the Informal Sector in India (% Employment) </vt:lpstr>
      <vt:lpstr>Changing Social Development (HDI)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D'Costa</dc:creator>
  <cp:lastModifiedBy>Teresa Durham</cp:lastModifiedBy>
  <cp:revision>18</cp:revision>
  <cp:lastPrinted>2018-08-23T04:46:30Z</cp:lastPrinted>
  <dcterms:created xsi:type="dcterms:W3CDTF">2018-08-13T01:39:34Z</dcterms:created>
  <dcterms:modified xsi:type="dcterms:W3CDTF">2018-11-01T22:28:58Z</dcterms:modified>
</cp:coreProperties>
</file>