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5.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charts/chart25.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charts/chart26.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5.xml" ContentType="application/vnd.openxmlformats-officedocument.drawingml.chartshapes+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6.xml" ContentType="application/vnd.openxmlformats-officedocument.drawingml.chartshapes+xml"/>
  <Override PartName="/ppt/charts/chart31.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7.xml" ContentType="application/vnd.openxmlformats-officedocument.drawingml.chartshapes+xml"/>
  <Override PartName="/ppt/charts/chart32.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8.xml" ContentType="application/vnd.openxmlformats-officedocument.drawingml.chartshapes+xml"/>
  <Override PartName="/ppt/charts/chart33.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9.xml" ContentType="application/vnd.openxmlformats-officedocument.drawingml.chartshapes+xml"/>
  <Override PartName="/ppt/charts/chart34.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0.xml" ContentType="application/vnd.openxmlformats-officedocument.drawingml.chartshapes+xml"/>
  <Override PartName="/ppt/charts/chart35.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1.xml" ContentType="application/vnd.openxmlformats-officedocument.drawingml.chartshapes+xml"/>
  <Override PartName="/ppt/charts/chart36.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2.xml" ContentType="application/vnd.openxmlformats-officedocument.drawingml.chartshapes+xml"/>
  <Override PartName="/ppt/charts/chart37.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3.xml" ContentType="application/vnd.openxmlformats-officedocument.drawingml.chartshapes+xml"/>
  <Override PartName="/ppt/charts/chart3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1"/>
  </p:notesMasterIdLst>
  <p:handoutMasterIdLst>
    <p:handoutMasterId r:id="rId62"/>
  </p:handoutMasterIdLst>
  <p:sldIdLst>
    <p:sldId id="270" r:id="rId6"/>
    <p:sldId id="315" r:id="rId7"/>
    <p:sldId id="273" r:id="rId8"/>
    <p:sldId id="275" r:id="rId9"/>
    <p:sldId id="276" r:id="rId10"/>
    <p:sldId id="300" r:id="rId11"/>
    <p:sldId id="296" r:id="rId12"/>
    <p:sldId id="293" r:id="rId13"/>
    <p:sldId id="301" r:id="rId14"/>
    <p:sldId id="304" r:id="rId15"/>
    <p:sldId id="306" r:id="rId16"/>
    <p:sldId id="307" r:id="rId17"/>
    <p:sldId id="305" r:id="rId18"/>
    <p:sldId id="290" r:id="rId19"/>
    <p:sldId id="295" r:id="rId20"/>
    <p:sldId id="289" r:id="rId21"/>
    <p:sldId id="308" r:id="rId22"/>
    <p:sldId id="316" r:id="rId23"/>
    <p:sldId id="317" r:id="rId24"/>
    <p:sldId id="319" r:id="rId25"/>
    <p:sldId id="353" r:id="rId26"/>
    <p:sldId id="354" r:id="rId27"/>
    <p:sldId id="349" r:id="rId28"/>
    <p:sldId id="348" r:id="rId29"/>
    <p:sldId id="350" r:id="rId30"/>
    <p:sldId id="331" r:id="rId31"/>
    <p:sldId id="333" r:id="rId32"/>
    <p:sldId id="339" r:id="rId33"/>
    <p:sldId id="318" r:id="rId34"/>
    <p:sldId id="330" r:id="rId35"/>
    <p:sldId id="343" r:id="rId36"/>
    <p:sldId id="323" r:id="rId37"/>
    <p:sldId id="324" r:id="rId38"/>
    <p:sldId id="321" r:id="rId39"/>
    <p:sldId id="345" r:id="rId40"/>
    <p:sldId id="344" r:id="rId41"/>
    <p:sldId id="347" r:id="rId42"/>
    <p:sldId id="325" r:id="rId43"/>
    <p:sldId id="351" r:id="rId44"/>
    <p:sldId id="327" r:id="rId45"/>
    <p:sldId id="340" r:id="rId46"/>
    <p:sldId id="342" r:id="rId47"/>
    <p:sldId id="320" r:id="rId48"/>
    <p:sldId id="322" r:id="rId49"/>
    <p:sldId id="328" r:id="rId50"/>
    <p:sldId id="326" r:id="rId51"/>
    <p:sldId id="332" r:id="rId52"/>
    <p:sldId id="334" r:id="rId53"/>
    <p:sldId id="346" r:id="rId54"/>
    <p:sldId id="352" r:id="rId55"/>
    <p:sldId id="280" r:id="rId56"/>
    <p:sldId id="281" r:id="rId57"/>
    <p:sldId id="311" r:id="rId58"/>
    <p:sldId id="313" r:id="rId59"/>
    <p:sldId id="262" r:id="rId60"/>
  </p:sldIdLst>
  <p:sldSz cx="9906000" cy="6858000" type="A4"/>
  <p:notesSz cx="6807200" cy="9939338"/>
  <p:defaultTextStyle>
    <a:defPPr>
      <a:defRPr lang="en-US"/>
    </a:defPPr>
    <a:lvl1pPr marL="0" algn="l" defTabSz="633039" rtl="0" eaLnBrk="1" latinLnBrk="0" hangingPunct="1">
      <a:defRPr sz="1246" kern="1200">
        <a:solidFill>
          <a:schemeClr val="tx1"/>
        </a:solidFill>
        <a:latin typeface="+mn-lt"/>
        <a:ea typeface="+mn-ea"/>
        <a:cs typeface="+mn-cs"/>
      </a:defRPr>
    </a:lvl1pPr>
    <a:lvl2pPr marL="316520" algn="l" defTabSz="633039" rtl="0" eaLnBrk="1" latinLnBrk="0" hangingPunct="1">
      <a:defRPr sz="1246" kern="1200">
        <a:solidFill>
          <a:schemeClr val="tx1"/>
        </a:solidFill>
        <a:latin typeface="+mn-lt"/>
        <a:ea typeface="+mn-ea"/>
        <a:cs typeface="+mn-cs"/>
      </a:defRPr>
    </a:lvl2pPr>
    <a:lvl3pPr marL="633039" algn="l" defTabSz="633039" rtl="0" eaLnBrk="1" latinLnBrk="0" hangingPunct="1">
      <a:defRPr sz="1246" kern="1200">
        <a:solidFill>
          <a:schemeClr val="tx1"/>
        </a:solidFill>
        <a:latin typeface="+mn-lt"/>
        <a:ea typeface="+mn-ea"/>
        <a:cs typeface="+mn-cs"/>
      </a:defRPr>
    </a:lvl3pPr>
    <a:lvl4pPr marL="949559" algn="l" defTabSz="633039" rtl="0" eaLnBrk="1" latinLnBrk="0" hangingPunct="1">
      <a:defRPr sz="1246" kern="1200">
        <a:solidFill>
          <a:schemeClr val="tx1"/>
        </a:solidFill>
        <a:latin typeface="+mn-lt"/>
        <a:ea typeface="+mn-ea"/>
        <a:cs typeface="+mn-cs"/>
      </a:defRPr>
    </a:lvl4pPr>
    <a:lvl5pPr marL="1266078" algn="l" defTabSz="633039" rtl="0" eaLnBrk="1" latinLnBrk="0" hangingPunct="1">
      <a:defRPr sz="1246" kern="1200">
        <a:solidFill>
          <a:schemeClr val="tx1"/>
        </a:solidFill>
        <a:latin typeface="+mn-lt"/>
        <a:ea typeface="+mn-ea"/>
        <a:cs typeface="+mn-cs"/>
      </a:defRPr>
    </a:lvl5pPr>
    <a:lvl6pPr marL="1582598" algn="l" defTabSz="633039" rtl="0" eaLnBrk="1" latinLnBrk="0" hangingPunct="1">
      <a:defRPr sz="1246" kern="1200">
        <a:solidFill>
          <a:schemeClr val="tx1"/>
        </a:solidFill>
        <a:latin typeface="+mn-lt"/>
        <a:ea typeface="+mn-ea"/>
        <a:cs typeface="+mn-cs"/>
      </a:defRPr>
    </a:lvl6pPr>
    <a:lvl7pPr marL="1899117" algn="l" defTabSz="633039" rtl="0" eaLnBrk="1" latinLnBrk="0" hangingPunct="1">
      <a:defRPr sz="1246" kern="1200">
        <a:solidFill>
          <a:schemeClr val="tx1"/>
        </a:solidFill>
        <a:latin typeface="+mn-lt"/>
        <a:ea typeface="+mn-ea"/>
        <a:cs typeface="+mn-cs"/>
      </a:defRPr>
    </a:lvl7pPr>
    <a:lvl8pPr marL="2215637" algn="l" defTabSz="633039" rtl="0" eaLnBrk="1" latinLnBrk="0" hangingPunct="1">
      <a:defRPr sz="1246" kern="1200">
        <a:solidFill>
          <a:schemeClr val="tx1"/>
        </a:solidFill>
        <a:latin typeface="+mn-lt"/>
        <a:ea typeface="+mn-ea"/>
        <a:cs typeface="+mn-cs"/>
      </a:defRPr>
    </a:lvl8pPr>
    <a:lvl9pPr marL="2532156" algn="l" defTabSz="633039" rtl="0" eaLnBrk="1" latinLnBrk="0" hangingPunct="1">
      <a:defRPr sz="12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120" userDrawn="1">
          <p15:clr>
            <a:srgbClr val="A4A3A4"/>
          </p15:clr>
        </p15:guide>
        <p15:guide id="3" orient="horz" pos="40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homas (MBAKL)" initials="JT(" lastIdx="2" clrIdx="0">
    <p:extLst>
      <p:ext uri="{19B8F6BF-5375-455C-9EA6-DF929625EA0E}">
        <p15:presenceInfo xmlns:p15="http://schemas.microsoft.com/office/powerpoint/2012/main" userId="S-1-5-21-3432221409-3570315047-4101495255-11718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CE"/>
    <a:srgbClr val="5792B2"/>
    <a:srgbClr val="075F8D"/>
    <a:srgbClr val="0870A4"/>
    <a:srgbClr val="ADCAD9"/>
    <a:srgbClr val="BFBFBF"/>
    <a:srgbClr val="A4C1D0"/>
    <a:srgbClr val="7F7F7F"/>
    <a:srgbClr val="538EAE"/>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3" autoAdjust="0"/>
    <p:restoredTop sz="94383" autoAdjust="0"/>
  </p:normalViewPr>
  <p:slideViewPr>
    <p:cSldViewPr snapToGrid="0">
      <p:cViewPr varScale="1">
        <p:scale>
          <a:sx n="108" d="100"/>
          <a:sy n="108" d="100"/>
        </p:scale>
        <p:origin x="114" y="102"/>
      </p:cViewPr>
      <p:guideLst>
        <p:guide orient="horz" pos="686"/>
        <p:guide pos="3120"/>
        <p:guide orient="horz" pos="40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6588"/>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17.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18.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19.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21.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22.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_rels/chart23.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24.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25.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26.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27.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14.xml"/><Relationship Id="rId1" Type="http://schemas.microsoft.com/office/2011/relationships/chartStyle" Target="style14.xml"/></Relationships>
</file>

<file path=ppt/charts/_rels/chart28.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9.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6.xml"/></Relationships>
</file>

<file path=ppt/charts/_rels/chart31.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7.xml"/></Relationships>
</file>

<file path=ppt/charts/_rels/chart32.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8.xml"/></Relationships>
</file>

<file path=ppt/charts/_rels/chart33.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9.xml"/></Relationships>
</file>

<file path=ppt/charts/_rels/chart34.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0.xml"/></Relationships>
</file>

<file path=ppt/charts/_rels/chart35.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1.xml"/></Relationships>
</file>

<file path=ppt/charts/_rels/chart36.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2.xml"/></Relationships>
</file>

<file path=ppt/charts/_rels/chart37.xml.rels><?xml version="1.0" encoding="UTF-8" standalone="yes"?>
<Relationships xmlns="http://schemas.openxmlformats.org/package/2006/relationships"><Relationship Id="rId3" Type="http://schemas.openxmlformats.org/officeDocument/2006/relationships/oleObject" Target="file:///\\STAFF\DATA\FCA\FCA-SOG\Institute%20for%20Governance%20and%20Policy%20Studies\IGPS%20Research\Trust%20Survey\Kate%20Trust%20(version%202).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3.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chapplsi\AppData\Roaming\Microsoft\Excel\Copy%20of%20Public%20Trust%20research%20March%202019A%20excel%20data%20(version%203)%20(version%201).xlsb" TargetMode="External"/><Relationship Id="rId2" Type="http://schemas.microsoft.com/office/2011/relationships/chartColorStyle" Target="colors25.xml"/><Relationship Id="rId1" Type="http://schemas.microsoft.com/office/2011/relationships/chartStyle" Target="style2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242867709471786E-2"/>
          <c:y val="8.2371346003749943E-2"/>
          <c:w val="0.93055551515905988"/>
          <c:h val="0.58659941695205176"/>
        </c:manualLayout>
      </c:layout>
      <c:barChart>
        <c:barDir val="bar"/>
        <c:grouping val="percentStacked"/>
        <c:varyColors val="0"/>
        <c:ser>
          <c:idx val="0"/>
          <c:order val="0"/>
          <c:tx>
            <c:strRef>
              <c:f>Sheet1!$B$1</c:f>
              <c:strCache>
                <c:ptCount val="1"/>
                <c:pt idx="0">
                  <c:v>10 (Completely)</c:v>
                </c:pt>
              </c:strCache>
            </c:strRef>
          </c:tx>
          <c:spPr>
            <a:solidFill>
              <a:srgbClr val="075F8D"/>
            </a:solidFill>
            <a:ln w="0" cap="flat" cmpd="sng" algn="ctr">
              <a:solidFill>
                <a:sysClr val="window" lastClr="FFFFFF"/>
              </a:solidFill>
              <a:prstDash val="solid"/>
            </a:ln>
            <a:effectLst/>
          </c:spPr>
          <c:invertIfNegative val="0"/>
          <c:dLbls>
            <c:spPr>
              <a:noFill/>
              <a:ln>
                <a:noFill/>
              </a:ln>
              <a:effectLst/>
            </c:spPr>
            <c:txPr>
              <a:bodyPr/>
              <a:lstStyle/>
              <a:p>
                <a:pPr>
                  <a:defRPr>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2018</c:v>
                </c:pt>
                <c:pt idx="1">
                  <c:v>2019</c:v>
                </c:pt>
              </c:numCache>
            </c:numRef>
          </c:cat>
          <c:val>
            <c:numRef>
              <c:f>Sheet1!$B$2:$B$3</c:f>
              <c:numCache>
                <c:formatCode>0%</c:formatCode>
                <c:ptCount val="2"/>
                <c:pt idx="0">
                  <c:v>0.01</c:v>
                </c:pt>
                <c:pt idx="1">
                  <c:v>0.01</c:v>
                </c:pt>
              </c:numCache>
            </c:numRef>
          </c:val>
          <c:extLst>
            <c:ext xmlns:c16="http://schemas.microsoft.com/office/drawing/2014/chart" uri="{C3380CC4-5D6E-409C-BE32-E72D297353CC}">
              <c16:uniqueId val="{00000000-2A14-45B5-821E-1162BBC41748}"/>
            </c:ext>
          </c:extLst>
        </c:ser>
        <c:ser>
          <c:idx val="1"/>
          <c:order val="1"/>
          <c:tx>
            <c:strRef>
              <c:f>Sheet1!$C$1</c:f>
              <c:strCache>
                <c:ptCount val="1"/>
                <c:pt idx="0">
                  <c:v>9</c:v>
                </c:pt>
              </c:strCache>
            </c:strRef>
          </c:tx>
          <c:spPr>
            <a:solidFill>
              <a:srgbClr val="075F8D">
                <a:alpha val="80000"/>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2018</c:v>
                </c:pt>
                <c:pt idx="1">
                  <c:v>2019</c:v>
                </c:pt>
              </c:numCache>
            </c:numRef>
          </c:cat>
          <c:val>
            <c:numRef>
              <c:f>Sheet1!$C$2:$C$3</c:f>
              <c:numCache>
                <c:formatCode>0%</c:formatCode>
                <c:ptCount val="2"/>
                <c:pt idx="0">
                  <c:v>0.04</c:v>
                </c:pt>
                <c:pt idx="1">
                  <c:v>0.06</c:v>
                </c:pt>
              </c:numCache>
            </c:numRef>
          </c:val>
          <c:extLst>
            <c:ext xmlns:c16="http://schemas.microsoft.com/office/drawing/2014/chart" uri="{C3380CC4-5D6E-409C-BE32-E72D297353CC}">
              <c16:uniqueId val="{00000001-2A14-45B5-821E-1162BBC41748}"/>
            </c:ext>
          </c:extLst>
        </c:ser>
        <c:ser>
          <c:idx val="2"/>
          <c:order val="2"/>
          <c:tx>
            <c:strRef>
              <c:f>Sheet1!$D$1</c:f>
              <c:strCache>
                <c:ptCount val="1"/>
                <c:pt idx="0">
                  <c:v>8</c:v>
                </c:pt>
              </c:strCache>
            </c:strRef>
          </c:tx>
          <c:spPr>
            <a:solidFill>
              <a:srgbClr val="075F8D">
                <a:alpha val="60000"/>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2018</c:v>
                </c:pt>
                <c:pt idx="1">
                  <c:v>2019</c:v>
                </c:pt>
              </c:numCache>
            </c:numRef>
          </c:cat>
          <c:val>
            <c:numRef>
              <c:f>Sheet1!$D$2:$D$3</c:f>
              <c:numCache>
                <c:formatCode>0%</c:formatCode>
                <c:ptCount val="2"/>
                <c:pt idx="0">
                  <c:v>0.17</c:v>
                </c:pt>
                <c:pt idx="1">
                  <c:v>0.2</c:v>
                </c:pt>
              </c:numCache>
            </c:numRef>
          </c:val>
          <c:extLst>
            <c:ext xmlns:c16="http://schemas.microsoft.com/office/drawing/2014/chart" uri="{C3380CC4-5D6E-409C-BE32-E72D297353CC}">
              <c16:uniqueId val="{00000002-2A14-45B5-821E-1162BBC41748}"/>
            </c:ext>
          </c:extLst>
        </c:ser>
        <c:ser>
          <c:idx val="3"/>
          <c:order val="3"/>
          <c:tx>
            <c:strRef>
              <c:f>Sheet1!$E$1</c:f>
              <c:strCache>
                <c:ptCount val="1"/>
                <c:pt idx="0">
                  <c:v>7</c:v>
                </c:pt>
              </c:strCache>
            </c:strRef>
          </c:tx>
          <c:spPr>
            <a:solidFill>
              <a:srgbClr val="075F8D">
                <a:alpha val="40000"/>
              </a:srgbClr>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2018</c:v>
                </c:pt>
                <c:pt idx="1">
                  <c:v>2019</c:v>
                </c:pt>
              </c:numCache>
            </c:numRef>
          </c:cat>
          <c:val>
            <c:numRef>
              <c:f>Sheet1!$E$2:$E$3</c:f>
              <c:numCache>
                <c:formatCode>0%</c:formatCode>
                <c:ptCount val="2"/>
                <c:pt idx="0">
                  <c:v>0.26</c:v>
                </c:pt>
                <c:pt idx="1">
                  <c:v>0.28000000000000003</c:v>
                </c:pt>
              </c:numCache>
            </c:numRef>
          </c:val>
          <c:extLst>
            <c:ext xmlns:c16="http://schemas.microsoft.com/office/drawing/2014/chart" uri="{C3380CC4-5D6E-409C-BE32-E72D297353CC}">
              <c16:uniqueId val="{00000003-2A14-45B5-821E-1162BBC41748}"/>
            </c:ext>
          </c:extLst>
        </c:ser>
        <c:ser>
          <c:idx val="4"/>
          <c:order val="4"/>
          <c:tx>
            <c:strRef>
              <c:f>Sheet1!$F$1</c:f>
              <c:strCache>
                <c:ptCount val="1"/>
                <c:pt idx="0">
                  <c:v>6</c:v>
                </c:pt>
              </c:strCache>
            </c:strRef>
          </c:tx>
          <c:spPr>
            <a:solidFill>
              <a:srgbClr val="78A2CE">
                <a:lumMod val="40000"/>
                <a:lumOff val="60000"/>
              </a:srgbClr>
            </a:solidFill>
            <a:ln w="0">
              <a:solidFill>
                <a:sysClr val="window" lastClr="FFFFFF"/>
              </a:solidFill>
            </a:ln>
            <a:effectLst/>
          </c:spPr>
          <c:invertIfNegative val="0"/>
          <c:dPt>
            <c:idx val="0"/>
            <c:invertIfNegative val="0"/>
            <c:bubble3D val="0"/>
            <c:extLst>
              <c:ext xmlns:c16="http://schemas.microsoft.com/office/drawing/2014/chart" uri="{C3380CC4-5D6E-409C-BE32-E72D297353CC}">
                <c16:uniqueId val="{00000005-2A14-45B5-821E-1162BBC41748}"/>
              </c:ext>
            </c:extLst>
          </c:dPt>
          <c:dLbls>
            <c:dLbl>
              <c:idx val="5"/>
              <c:layout>
                <c:manualLayout>
                  <c:x val="9.24947322307848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14-45B5-821E-1162BBC41748}"/>
                </c:ext>
              </c:extLst>
            </c:dLbl>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2018</c:v>
                </c:pt>
                <c:pt idx="1">
                  <c:v>2019</c:v>
                </c:pt>
              </c:numCache>
            </c:numRef>
          </c:cat>
          <c:val>
            <c:numRef>
              <c:f>Sheet1!$F$2:$F$3</c:f>
              <c:numCache>
                <c:formatCode>0%</c:formatCode>
                <c:ptCount val="2"/>
                <c:pt idx="0">
                  <c:v>0.19</c:v>
                </c:pt>
                <c:pt idx="1">
                  <c:v>0.17</c:v>
                </c:pt>
              </c:numCache>
            </c:numRef>
          </c:val>
          <c:extLst>
            <c:ext xmlns:c16="http://schemas.microsoft.com/office/drawing/2014/chart" uri="{C3380CC4-5D6E-409C-BE32-E72D297353CC}">
              <c16:uniqueId val="{00000007-2A14-45B5-821E-1162BBC41748}"/>
            </c:ext>
          </c:extLst>
        </c:ser>
        <c:ser>
          <c:idx val="5"/>
          <c:order val="5"/>
          <c:tx>
            <c:strRef>
              <c:f>Sheet1!$G$1</c:f>
              <c:strCache>
                <c:ptCount val="1"/>
                <c:pt idx="0">
                  <c:v>5</c:v>
                </c:pt>
              </c:strCache>
            </c:strRef>
          </c:tx>
          <c:spPr>
            <a:solidFill>
              <a:srgbClr val="075F8D">
                <a:alpha val="14902"/>
              </a:srgb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2018</c:v>
                </c:pt>
                <c:pt idx="1">
                  <c:v>2019</c:v>
                </c:pt>
              </c:numCache>
            </c:numRef>
          </c:cat>
          <c:val>
            <c:numRef>
              <c:f>Sheet1!$G$2:$G$3</c:f>
              <c:numCache>
                <c:formatCode>0%</c:formatCode>
                <c:ptCount val="2"/>
                <c:pt idx="0">
                  <c:v>0.18</c:v>
                </c:pt>
                <c:pt idx="1">
                  <c:v>0.15</c:v>
                </c:pt>
              </c:numCache>
            </c:numRef>
          </c:val>
          <c:extLst>
            <c:ext xmlns:c16="http://schemas.microsoft.com/office/drawing/2014/chart" uri="{C3380CC4-5D6E-409C-BE32-E72D297353CC}">
              <c16:uniqueId val="{00000008-2A14-45B5-821E-1162BBC41748}"/>
            </c:ext>
          </c:extLst>
        </c:ser>
        <c:ser>
          <c:idx val="6"/>
          <c:order val="6"/>
          <c:tx>
            <c:strRef>
              <c:f>Sheet1!$H$1</c:f>
              <c:strCache>
                <c:ptCount val="1"/>
                <c:pt idx="0">
                  <c:v>4</c:v>
                </c:pt>
              </c:strCache>
            </c:strRef>
          </c:tx>
          <c:spPr>
            <a:solidFill>
              <a:srgbClr val="075F8D">
                <a:alpha val="10196"/>
              </a:srgbClr>
            </a:solidFill>
            <a:ln>
              <a:solidFill>
                <a:sysClr val="window" lastClr="FFFFFF"/>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14-45B5-821E-1162BBC4174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A14-45B5-821E-1162BBC417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c:f>
              <c:numCache>
                <c:formatCode>General</c:formatCode>
                <c:ptCount val="2"/>
                <c:pt idx="0">
                  <c:v>2018</c:v>
                </c:pt>
                <c:pt idx="1">
                  <c:v>2019</c:v>
                </c:pt>
              </c:numCache>
            </c:numRef>
          </c:cat>
          <c:val>
            <c:numRef>
              <c:f>Sheet1!$H$2:$H$3</c:f>
              <c:numCache>
                <c:formatCode>0%</c:formatCode>
                <c:ptCount val="2"/>
                <c:pt idx="0">
                  <c:v>0.08</c:v>
                </c:pt>
                <c:pt idx="1">
                  <c:v>7.0000000000000007E-2</c:v>
                </c:pt>
              </c:numCache>
            </c:numRef>
          </c:val>
          <c:extLst>
            <c:ext xmlns:c16="http://schemas.microsoft.com/office/drawing/2014/chart" uri="{C3380CC4-5D6E-409C-BE32-E72D297353CC}">
              <c16:uniqueId val="{0000000A-2A14-45B5-821E-1162BBC41748}"/>
            </c:ext>
          </c:extLst>
        </c:ser>
        <c:ser>
          <c:idx val="7"/>
          <c:order val="7"/>
          <c:tx>
            <c:strRef>
              <c:f>Sheet1!$I$1</c:f>
              <c:strCache>
                <c:ptCount val="1"/>
                <c:pt idx="0">
                  <c:v>3</c:v>
                </c:pt>
              </c:strCache>
            </c:strRef>
          </c:tx>
          <c:spPr>
            <a:solidFill>
              <a:srgbClr val="7F7F7F">
                <a:alpha val="40000"/>
              </a:srgb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2018</c:v>
                </c:pt>
                <c:pt idx="1">
                  <c:v>2019</c:v>
                </c:pt>
              </c:numCache>
            </c:numRef>
          </c:cat>
          <c:val>
            <c:numRef>
              <c:f>Sheet1!$I$2:$I$3</c:f>
              <c:numCache>
                <c:formatCode>0%</c:formatCode>
                <c:ptCount val="2"/>
                <c:pt idx="0">
                  <c:v>0.04</c:v>
                </c:pt>
                <c:pt idx="1">
                  <c:v>0.04</c:v>
                </c:pt>
              </c:numCache>
            </c:numRef>
          </c:val>
          <c:extLst>
            <c:ext xmlns:c16="http://schemas.microsoft.com/office/drawing/2014/chart" uri="{C3380CC4-5D6E-409C-BE32-E72D297353CC}">
              <c16:uniqueId val="{0000000B-2A14-45B5-821E-1162BBC41748}"/>
            </c:ext>
          </c:extLst>
        </c:ser>
        <c:ser>
          <c:idx val="8"/>
          <c:order val="8"/>
          <c:tx>
            <c:strRef>
              <c:f>Sheet1!$J$1</c:f>
              <c:strCache>
                <c:ptCount val="1"/>
                <c:pt idx="0">
                  <c:v>2</c:v>
                </c:pt>
              </c:strCache>
            </c:strRef>
          </c:tx>
          <c:spPr>
            <a:solidFill>
              <a:srgbClr val="7F7F7F">
                <a:alpha val="60000"/>
              </a:srgb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2018</c:v>
                </c:pt>
                <c:pt idx="1">
                  <c:v>2019</c:v>
                </c:pt>
              </c:numCache>
            </c:numRef>
          </c:cat>
          <c:val>
            <c:numRef>
              <c:f>Sheet1!$J$2:$J$3</c:f>
              <c:numCache>
                <c:formatCode>0%</c:formatCode>
                <c:ptCount val="2"/>
                <c:pt idx="0">
                  <c:v>0.02</c:v>
                </c:pt>
                <c:pt idx="1">
                  <c:v>0.02</c:v>
                </c:pt>
              </c:numCache>
            </c:numRef>
          </c:val>
          <c:extLst>
            <c:ext xmlns:c16="http://schemas.microsoft.com/office/drawing/2014/chart" uri="{C3380CC4-5D6E-409C-BE32-E72D297353CC}">
              <c16:uniqueId val="{0000000C-2A14-45B5-821E-1162BBC41748}"/>
            </c:ext>
          </c:extLst>
        </c:ser>
        <c:ser>
          <c:idx val="9"/>
          <c:order val="9"/>
          <c:tx>
            <c:strRef>
              <c:f>Sheet1!$K$1</c:f>
              <c:strCache>
                <c:ptCount val="1"/>
                <c:pt idx="0">
                  <c:v>1</c:v>
                </c:pt>
              </c:strCache>
            </c:strRef>
          </c:tx>
          <c:spPr>
            <a:solidFill>
              <a:srgbClr val="7F7F7F">
                <a:alpha val="80000"/>
              </a:srgb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2018</c:v>
                </c:pt>
                <c:pt idx="1">
                  <c:v>2019</c:v>
                </c:pt>
              </c:numCache>
            </c:numRef>
          </c:cat>
          <c:val>
            <c:numRef>
              <c:f>Sheet1!$K$2:$K$3</c:f>
              <c:numCache>
                <c:formatCode>0%</c:formatCode>
                <c:ptCount val="2"/>
                <c:pt idx="0">
                  <c:v>0.01</c:v>
                </c:pt>
                <c:pt idx="1">
                  <c:v>0.01</c:v>
                </c:pt>
              </c:numCache>
            </c:numRef>
          </c:val>
          <c:extLst>
            <c:ext xmlns:c16="http://schemas.microsoft.com/office/drawing/2014/chart" uri="{C3380CC4-5D6E-409C-BE32-E72D297353CC}">
              <c16:uniqueId val="{0000000D-2A14-45B5-821E-1162BBC41748}"/>
            </c:ext>
          </c:extLst>
        </c:ser>
        <c:ser>
          <c:idx val="10"/>
          <c:order val="10"/>
          <c:tx>
            <c:strRef>
              <c:f>Sheet1!$L$1</c:f>
              <c:strCache>
                <c:ptCount val="1"/>
                <c:pt idx="0">
                  <c:v>0 (Not at all)</c:v>
                </c:pt>
              </c:strCache>
            </c:strRef>
          </c:tx>
          <c:spPr>
            <a:solidFill>
              <a:srgbClr val="7F7F7F"/>
            </a:solidFill>
            <a:ln>
              <a:solidFill>
                <a:sysClr val="window" lastClr="FFFFFF"/>
              </a:solidFill>
            </a:ln>
            <a:effectLst/>
          </c:spPr>
          <c:invertIfNegative val="0"/>
          <c:cat>
            <c:numRef>
              <c:f>Sheet1!$A$2:$A$3</c:f>
              <c:numCache>
                <c:formatCode>General</c:formatCode>
                <c:ptCount val="2"/>
                <c:pt idx="0">
                  <c:v>2018</c:v>
                </c:pt>
                <c:pt idx="1">
                  <c:v>2019</c:v>
                </c:pt>
              </c:numCache>
            </c:numRef>
          </c:cat>
          <c:val>
            <c:numRef>
              <c:f>Sheet1!$L$2:$L$3</c:f>
              <c:numCache>
                <c:formatCode>0%</c:formatCode>
                <c:ptCount val="2"/>
                <c:pt idx="0">
                  <c:v>0.01</c:v>
                </c:pt>
                <c:pt idx="1">
                  <c:v>0</c:v>
                </c:pt>
              </c:numCache>
            </c:numRef>
          </c:val>
          <c:extLst>
            <c:ext xmlns:c16="http://schemas.microsoft.com/office/drawing/2014/chart" uri="{C3380CC4-5D6E-409C-BE32-E72D297353CC}">
              <c16:uniqueId val="{0000000F-2A14-45B5-821E-1162BBC41748}"/>
            </c:ext>
          </c:extLst>
        </c:ser>
        <c:dLbls>
          <c:showLegendKey val="0"/>
          <c:showVal val="0"/>
          <c:showCatName val="0"/>
          <c:showSerName val="0"/>
          <c:showPercent val="0"/>
          <c:showBubbleSize val="0"/>
        </c:dLbls>
        <c:gapWidth val="50"/>
        <c:overlap val="100"/>
        <c:axId val="759779520"/>
        <c:axId val="759780080"/>
      </c:barChart>
      <c:catAx>
        <c:axId val="759779520"/>
        <c:scaling>
          <c:orientation val="minMax"/>
        </c:scaling>
        <c:delete val="0"/>
        <c:axPos val="l"/>
        <c:numFmt formatCode="General" sourceLinked="1"/>
        <c:majorTickMark val="out"/>
        <c:minorTickMark val="none"/>
        <c:tickLblPos val="nextTo"/>
        <c:txPr>
          <a:bodyPr/>
          <a:lstStyle/>
          <a:p>
            <a:pPr>
              <a:defRPr>
                <a:solidFill>
                  <a:schemeClr val="tx1">
                    <a:lumMod val="75000"/>
                    <a:lumOff val="25000"/>
                  </a:schemeClr>
                </a:solidFill>
              </a:defRPr>
            </a:pPr>
            <a:endParaRPr lang="en-US"/>
          </a:p>
        </c:txPr>
        <c:crossAx val="759780080"/>
        <c:crosses val="autoZero"/>
        <c:auto val="1"/>
        <c:lblAlgn val="ctr"/>
        <c:lblOffset val="100"/>
        <c:noMultiLvlLbl val="0"/>
      </c:catAx>
      <c:valAx>
        <c:axId val="759780080"/>
        <c:scaling>
          <c:orientation val="minMax"/>
          <c:max val="1"/>
        </c:scaling>
        <c:delete val="1"/>
        <c:axPos val="t"/>
        <c:numFmt formatCode="0%" sourceLinked="1"/>
        <c:majorTickMark val="out"/>
        <c:minorTickMark val="none"/>
        <c:tickLblPos val="nextTo"/>
        <c:crossAx val="759779520"/>
        <c:crosses val="max"/>
        <c:crossBetween val="between"/>
        <c:majorUnit val="0.2"/>
      </c:valAx>
      <c:spPr>
        <a:noFill/>
      </c:spPr>
    </c:plotArea>
    <c:legend>
      <c:legendPos val="b"/>
      <c:layout>
        <c:manualLayout>
          <c:xMode val="edge"/>
          <c:yMode val="edge"/>
          <c:x val="0"/>
          <c:y val="0.80250612509543162"/>
          <c:w val="1"/>
          <c:h val="7.8777353033188627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txPr>
    <a:bodyPr/>
    <a:lstStyle/>
    <a:p>
      <a:pPr>
        <a:defRPr sz="1000">
          <a:latin typeface="+mn-lt"/>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4178420168216"/>
          <c:y val="1.961813780102523E-2"/>
          <c:w val="0.70176900910600259"/>
          <c:h val="0.98038191379445072"/>
        </c:manualLayout>
      </c:layout>
      <c:doughnutChart>
        <c:varyColors val="1"/>
        <c:ser>
          <c:idx val="0"/>
          <c:order val="0"/>
          <c:tx>
            <c:strRef>
              <c:f>Sheet1!$B$1</c:f>
              <c:strCache>
                <c:ptCount val="1"/>
                <c:pt idx="0">
                  <c:v>Sales</c:v>
                </c:pt>
              </c:strCache>
            </c:strRef>
          </c:tx>
          <c:spPr>
            <a:ln w="0">
              <a:solidFill>
                <a:schemeClr val="bg1"/>
              </a:solidFill>
            </a:ln>
          </c:spPr>
          <c:dPt>
            <c:idx val="0"/>
            <c:bubble3D val="0"/>
            <c:spPr>
              <a:solidFill>
                <a:srgbClr val="075F8D"/>
              </a:solidFill>
              <a:ln w="0">
                <a:solidFill>
                  <a:schemeClr val="bg1"/>
                </a:solidFill>
              </a:ln>
            </c:spPr>
            <c:extLst>
              <c:ext xmlns:c16="http://schemas.microsoft.com/office/drawing/2014/chart" uri="{C3380CC4-5D6E-409C-BE32-E72D297353CC}">
                <c16:uniqueId val="{00000001-CD07-4D7F-8ED1-A4DCF4EFF64F}"/>
              </c:ext>
            </c:extLst>
          </c:dPt>
          <c:dPt>
            <c:idx val="1"/>
            <c:bubble3D val="0"/>
            <c:spPr>
              <a:solidFill>
                <a:srgbClr val="538EAE"/>
              </a:solidFill>
              <a:ln w="0">
                <a:solidFill>
                  <a:schemeClr val="bg1"/>
                </a:solidFill>
              </a:ln>
            </c:spPr>
            <c:extLst>
              <c:ext xmlns:c16="http://schemas.microsoft.com/office/drawing/2014/chart" uri="{C3380CC4-5D6E-409C-BE32-E72D297353CC}">
                <c16:uniqueId val="{00000003-CD07-4D7F-8ED1-A4DCF4EFF64F}"/>
              </c:ext>
            </c:extLst>
          </c:dPt>
          <c:dPt>
            <c:idx val="2"/>
            <c:bubble3D val="0"/>
            <c:spPr>
              <a:solidFill>
                <a:srgbClr val="A3C0CF"/>
              </a:solidFill>
              <a:ln w="0">
                <a:solidFill>
                  <a:schemeClr val="bg1"/>
                </a:solidFill>
              </a:ln>
            </c:spPr>
            <c:extLst>
              <c:ext xmlns:c16="http://schemas.microsoft.com/office/drawing/2014/chart" uri="{C3380CC4-5D6E-409C-BE32-E72D297353CC}">
                <c16:uniqueId val="{00000005-CD07-4D7F-8ED1-A4DCF4EFF64F}"/>
              </c:ext>
            </c:extLst>
          </c:dPt>
          <c:dPt>
            <c:idx val="3"/>
            <c:bubble3D val="0"/>
            <c:spPr>
              <a:solidFill>
                <a:srgbClr val="BFBFBF"/>
              </a:solidFill>
              <a:ln w="0">
                <a:solidFill>
                  <a:schemeClr val="bg1"/>
                </a:solidFill>
              </a:ln>
            </c:spPr>
            <c:extLst>
              <c:ext xmlns:c16="http://schemas.microsoft.com/office/drawing/2014/chart" uri="{C3380CC4-5D6E-409C-BE32-E72D297353CC}">
                <c16:uniqueId val="{00000007-CD07-4D7F-8ED1-A4DCF4EFF64F}"/>
              </c:ext>
            </c:extLst>
          </c:dPt>
          <c:dPt>
            <c:idx val="4"/>
            <c:bubble3D val="0"/>
            <c:spPr>
              <a:solidFill>
                <a:srgbClr val="BFBFBF"/>
              </a:solidFill>
              <a:ln w="0">
                <a:solidFill>
                  <a:schemeClr val="bg1"/>
                </a:solidFill>
              </a:ln>
            </c:spPr>
            <c:extLst>
              <c:ext xmlns:c16="http://schemas.microsoft.com/office/drawing/2014/chart" uri="{C3380CC4-5D6E-409C-BE32-E72D297353CC}">
                <c16:uniqueId val="{00000009-CD07-4D7F-8ED1-A4DCF4EFF64F}"/>
              </c:ext>
            </c:extLst>
          </c:dPt>
          <c:dPt>
            <c:idx val="5"/>
            <c:bubble3D val="0"/>
            <c:spPr>
              <a:solidFill>
                <a:srgbClr val="7F7F7F"/>
              </a:solidFill>
              <a:ln w="0">
                <a:solidFill>
                  <a:schemeClr val="bg1"/>
                </a:solidFill>
              </a:ln>
            </c:spPr>
            <c:extLst>
              <c:ext xmlns:c16="http://schemas.microsoft.com/office/drawing/2014/chart" uri="{C3380CC4-5D6E-409C-BE32-E72D297353CC}">
                <c16:uniqueId val="{0000000B-CD07-4D7F-8ED1-A4DCF4EFF64F}"/>
              </c:ext>
            </c:extLst>
          </c:dPt>
          <c:dLbls>
            <c:dLbl>
              <c:idx val="1"/>
              <c:spPr/>
              <c:txPr>
                <a:bodyPr/>
                <a:lstStyle/>
                <a:p>
                  <a:pPr>
                    <a:defRPr sz="12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D07-4D7F-8ED1-A4DCF4EFF64F}"/>
                </c:ext>
              </c:extLst>
            </c:dLbl>
            <c:dLbl>
              <c:idx val="2"/>
              <c:spPr>
                <a:noFill/>
                <a:ln>
                  <a:noFill/>
                </a:ln>
                <a:effectLst/>
              </c:spPr>
              <c:txPr>
                <a:bodyPr/>
                <a:lstStyle/>
                <a:p>
                  <a:pPr>
                    <a:defRPr sz="1200">
                      <a:solidFill>
                        <a:schemeClr val="tx1">
                          <a:lumMod val="85000"/>
                          <a:lumOff val="1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D07-4D7F-8ED1-A4DCF4EFF64F}"/>
                </c:ext>
              </c:extLst>
            </c:dLbl>
            <c:dLbl>
              <c:idx val="3"/>
              <c:spPr>
                <a:noFill/>
                <a:ln>
                  <a:noFill/>
                </a:ln>
                <a:effectLst/>
              </c:spPr>
              <c:txPr>
                <a:bodyPr/>
                <a:lstStyle/>
                <a:p>
                  <a:pPr>
                    <a:defRPr sz="1200">
                      <a:solidFill>
                        <a:schemeClr val="tx1">
                          <a:lumMod val="85000"/>
                          <a:lumOff val="1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D07-4D7F-8ED1-A4DCF4EFF64F}"/>
                </c:ext>
              </c:extLst>
            </c:dLbl>
            <c:dLbl>
              <c:idx val="4"/>
              <c:spPr>
                <a:noFill/>
                <a:ln>
                  <a:noFill/>
                </a:ln>
                <a:effectLst/>
              </c:spPr>
              <c:txPr>
                <a:bodyPr/>
                <a:lstStyle/>
                <a:p>
                  <a:pPr>
                    <a:defRPr sz="1200">
                      <a:solidFill>
                        <a:schemeClr val="tx1">
                          <a:lumMod val="85000"/>
                          <a:lumOff val="1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CD07-4D7F-8ED1-A4DCF4EFF64F}"/>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A great deal</c:v>
                </c:pt>
                <c:pt idx="1">
                  <c:v>A reasonable amount</c:v>
                </c:pt>
                <c:pt idx="2">
                  <c:v>Not much</c:v>
                </c:pt>
                <c:pt idx="3">
                  <c:v>Very little/none</c:v>
                </c:pt>
              </c:strCache>
            </c:strRef>
          </c:cat>
          <c:val>
            <c:numRef>
              <c:f>Sheet1!$B$2:$B$5</c:f>
              <c:numCache>
                <c:formatCode>0%</c:formatCode>
                <c:ptCount val="4"/>
                <c:pt idx="0">
                  <c:v>0.04</c:v>
                </c:pt>
                <c:pt idx="1">
                  <c:v>0.35</c:v>
                </c:pt>
                <c:pt idx="2">
                  <c:v>0.39</c:v>
                </c:pt>
                <c:pt idx="3">
                  <c:v>0.22</c:v>
                </c:pt>
              </c:numCache>
            </c:numRef>
          </c:val>
          <c:extLst>
            <c:ext xmlns:c16="http://schemas.microsoft.com/office/drawing/2014/chart" uri="{C3380CC4-5D6E-409C-BE32-E72D297353CC}">
              <c16:uniqueId val="{0000000C-CD07-4D7F-8ED1-A4DCF4EFF64F}"/>
            </c:ext>
          </c:extLst>
        </c:ser>
        <c:dLbls>
          <c:showLegendKey val="0"/>
          <c:showVal val="0"/>
          <c:showCatName val="0"/>
          <c:showSerName val="0"/>
          <c:showPercent val="0"/>
          <c:showBubbleSize val="0"/>
          <c:showLeaderLines val="1"/>
        </c:dLbls>
        <c:firstSliceAng val="0"/>
        <c:holeSize val="66"/>
      </c:doughnutChart>
      <c:spPr>
        <a:noFill/>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4178420168216"/>
          <c:y val="1.961813780102523E-2"/>
          <c:w val="0.70176900910600259"/>
          <c:h val="0.98038191379445072"/>
        </c:manualLayout>
      </c:layout>
      <c:doughnutChart>
        <c:varyColors val="1"/>
        <c:ser>
          <c:idx val="0"/>
          <c:order val="0"/>
          <c:tx>
            <c:strRef>
              <c:f>Sheet1!$B$1</c:f>
              <c:strCache>
                <c:ptCount val="1"/>
                <c:pt idx="0">
                  <c:v>Sales</c:v>
                </c:pt>
              </c:strCache>
            </c:strRef>
          </c:tx>
          <c:spPr>
            <a:ln w="0">
              <a:solidFill>
                <a:schemeClr val="bg1"/>
              </a:solidFill>
            </a:ln>
          </c:spPr>
          <c:dPt>
            <c:idx val="0"/>
            <c:bubble3D val="0"/>
            <c:spPr>
              <a:solidFill>
                <a:srgbClr val="075F8D"/>
              </a:solidFill>
              <a:ln w="0">
                <a:solidFill>
                  <a:schemeClr val="bg1"/>
                </a:solidFill>
              </a:ln>
            </c:spPr>
            <c:extLst>
              <c:ext xmlns:c16="http://schemas.microsoft.com/office/drawing/2014/chart" uri="{C3380CC4-5D6E-409C-BE32-E72D297353CC}">
                <c16:uniqueId val="{00000001-8509-4B69-A7CD-5F21046510CF}"/>
              </c:ext>
            </c:extLst>
          </c:dPt>
          <c:dPt>
            <c:idx val="1"/>
            <c:bubble3D val="0"/>
            <c:spPr>
              <a:solidFill>
                <a:srgbClr val="538EAE"/>
              </a:solidFill>
              <a:ln w="0">
                <a:solidFill>
                  <a:schemeClr val="bg1"/>
                </a:solidFill>
              </a:ln>
            </c:spPr>
            <c:extLst>
              <c:ext xmlns:c16="http://schemas.microsoft.com/office/drawing/2014/chart" uri="{C3380CC4-5D6E-409C-BE32-E72D297353CC}">
                <c16:uniqueId val="{00000003-8509-4B69-A7CD-5F21046510CF}"/>
              </c:ext>
            </c:extLst>
          </c:dPt>
          <c:dPt>
            <c:idx val="2"/>
            <c:bubble3D val="0"/>
            <c:spPr>
              <a:solidFill>
                <a:srgbClr val="A3C0CF"/>
              </a:solidFill>
              <a:ln w="0">
                <a:solidFill>
                  <a:schemeClr val="bg1"/>
                </a:solidFill>
              </a:ln>
            </c:spPr>
            <c:extLst>
              <c:ext xmlns:c16="http://schemas.microsoft.com/office/drawing/2014/chart" uri="{C3380CC4-5D6E-409C-BE32-E72D297353CC}">
                <c16:uniqueId val="{00000005-8509-4B69-A7CD-5F21046510CF}"/>
              </c:ext>
            </c:extLst>
          </c:dPt>
          <c:dPt>
            <c:idx val="3"/>
            <c:bubble3D val="0"/>
            <c:spPr>
              <a:solidFill>
                <a:srgbClr val="BFBFBF"/>
              </a:solidFill>
              <a:ln w="0">
                <a:solidFill>
                  <a:schemeClr val="bg1"/>
                </a:solidFill>
              </a:ln>
            </c:spPr>
            <c:extLst>
              <c:ext xmlns:c16="http://schemas.microsoft.com/office/drawing/2014/chart" uri="{C3380CC4-5D6E-409C-BE32-E72D297353CC}">
                <c16:uniqueId val="{00000007-8509-4B69-A7CD-5F21046510CF}"/>
              </c:ext>
            </c:extLst>
          </c:dPt>
          <c:dPt>
            <c:idx val="4"/>
            <c:bubble3D val="0"/>
            <c:spPr>
              <a:solidFill>
                <a:srgbClr val="BFBFBF"/>
              </a:solidFill>
              <a:ln w="0">
                <a:solidFill>
                  <a:schemeClr val="bg1"/>
                </a:solidFill>
              </a:ln>
            </c:spPr>
            <c:extLst>
              <c:ext xmlns:c16="http://schemas.microsoft.com/office/drawing/2014/chart" uri="{C3380CC4-5D6E-409C-BE32-E72D297353CC}">
                <c16:uniqueId val="{00000009-8509-4B69-A7CD-5F21046510CF}"/>
              </c:ext>
            </c:extLst>
          </c:dPt>
          <c:dPt>
            <c:idx val="5"/>
            <c:bubble3D val="0"/>
            <c:spPr>
              <a:solidFill>
                <a:srgbClr val="7F7F7F"/>
              </a:solidFill>
              <a:ln w="0">
                <a:solidFill>
                  <a:schemeClr val="bg1"/>
                </a:solidFill>
              </a:ln>
            </c:spPr>
            <c:extLst>
              <c:ext xmlns:c16="http://schemas.microsoft.com/office/drawing/2014/chart" uri="{C3380CC4-5D6E-409C-BE32-E72D297353CC}">
                <c16:uniqueId val="{0000000B-8509-4B69-A7CD-5F21046510CF}"/>
              </c:ext>
            </c:extLst>
          </c:dPt>
          <c:dLbls>
            <c:dLbl>
              <c:idx val="1"/>
              <c:spPr/>
              <c:txPr>
                <a:bodyPr/>
                <a:lstStyle/>
                <a:p>
                  <a:pPr>
                    <a:defRPr sz="12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509-4B69-A7CD-5F21046510CF}"/>
                </c:ext>
              </c:extLst>
            </c:dLbl>
            <c:dLbl>
              <c:idx val="2"/>
              <c:spPr>
                <a:noFill/>
                <a:ln>
                  <a:noFill/>
                </a:ln>
                <a:effectLst/>
              </c:spPr>
              <c:txPr>
                <a:bodyPr/>
                <a:lstStyle/>
                <a:p>
                  <a:pPr>
                    <a:defRPr sz="1200">
                      <a:solidFill>
                        <a:schemeClr val="tx1">
                          <a:lumMod val="85000"/>
                          <a:lumOff val="1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509-4B69-A7CD-5F21046510CF}"/>
                </c:ext>
              </c:extLst>
            </c:dLbl>
            <c:dLbl>
              <c:idx val="3"/>
              <c:spPr>
                <a:noFill/>
                <a:ln>
                  <a:noFill/>
                </a:ln>
                <a:effectLst/>
              </c:spPr>
              <c:txPr>
                <a:bodyPr/>
                <a:lstStyle/>
                <a:p>
                  <a:pPr>
                    <a:defRPr sz="1200">
                      <a:solidFill>
                        <a:schemeClr val="tx1">
                          <a:lumMod val="85000"/>
                          <a:lumOff val="1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8509-4B69-A7CD-5F21046510CF}"/>
                </c:ext>
              </c:extLst>
            </c:dLbl>
            <c:dLbl>
              <c:idx val="4"/>
              <c:spPr>
                <a:noFill/>
                <a:ln>
                  <a:noFill/>
                </a:ln>
                <a:effectLst/>
              </c:spPr>
              <c:txPr>
                <a:bodyPr/>
                <a:lstStyle/>
                <a:p>
                  <a:pPr>
                    <a:defRPr sz="1200">
                      <a:solidFill>
                        <a:schemeClr val="tx1">
                          <a:lumMod val="85000"/>
                          <a:lumOff val="1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8509-4B69-A7CD-5F21046510CF}"/>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A great deal</c:v>
                </c:pt>
                <c:pt idx="1">
                  <c:v>A reasonable amount</c:v>
                </c:pt>
                <c:pt idx="2">
                  <c:v>Not much</c:v>
                </c:pt>
                <c:pt idx="3">
                  <c:v>Very little/none</c:v>
                </c:pt>
              </c:strCache>
            </c:strRef>
          </c:cat>
          <c:val>
            <c:numRef>
              <c:f>Sheet1!$B$2:$B$5</c:f>
              <c:numCache>
                <c:formatCode>0%</c:formatCode>
                <c:ptCount val="4"/>
                <c:pt idx="0">
                  <c:v>0.05</c:v>
                </c:pt>
                <c:pt idx="1">
                  <c:v>0.45</c:v>
                </c:pt>
                <c:pt idx="2">
                  <c:v>0.4</c:v>
                </c:pt>
                <c:pt idx="3">
                  <c:v>0.11</c:v>
                </c:pt>
              </c:numCache>
            </c:numRef>
          </c:val>
          <c:extLst>
            <c:ext xmlns:c16="http://schemas.microsoft.com/office/drawing/2014/chart" uri="{C3380CC4-5D6E-409C-BE32-E72D297353CC}">
              <c16:uniqueId val="{0000000C-8509-4B69-A7CD-5F21046510CF}"/>
            </c:ext>
          </c:extLst>
        </c:ser>
        <c:dLbls>
          <c:showLegendKey val="0"/>
          <c:showVal val="0"/>
          <c:showCatName val="0"/>
          <c:showSerName val="0"/>
          <c:showPercent val="0"/>
          <c:showBubbleSize val="0"/>
          <c:showLeaderLines val="1"/>
        </c:dLbls>
        <c:firstSliceAng val="0"/>
        <c:holeSize val="66"/>
      </c:doughnutChart>
      <c:spPr>
        <a:noFill/>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4178420168216"/>
          <c:y val="1.961813780102523E-2"/>
          <c:w val="0.70176900910600259"/>
          <c:h val="0.98038191379445072"/>
        </c:manualLayout>
      </c:layout>
      <c:doughnutChart>
        <c:varyColors val="1"/>
        <c:ser>
          <c:idx val="0"/>
          <c:order val="0"/>
          <c:tx>
            <c:strRef>
              <c:f>Sheet1!$B$1</c:f>
              <c:strCache>
                <c:ptCount val="1"/>
                <c:pt idx="0">
                  <c:v>Sales</c:v>
                </c:pt>
              </c:strCache>
            </c:strRef>
          </c:tx>
          <c:spPr>
            <a:ln w="0">
              <a:solidFill>
                <a:schemeClr val="bg1"/>
              </a:solidFill>
            </a:ln>
          </c:spPr>
          <c:dPt>
            <c:idx val="0"/>
            <c:bubble3D val="0"/>
            <c:spPr>
              <a:solidFill>
                <a:srgbClr val="075F8D"/>
              </a:solidFill>
              <a:ln w="0">
                <a:solidFill>
                  <a:schemeClr val="bg1"/>
                </a:solidFill>
              </a:ln>
            </c:spPr>
            <c:extLst>
              <c:ext xmlns:c16="http://schemas.microsoft.com/office/drawing/2014/chart" uri="{C3380CC4-5D6E-409C-BE32-E72D297353CC}">
                <c16:uniqueId val="{00000001-8165-4546-8FCB-0A5825E1BBB6}"/>
              </c:ext>
            </c:extLst>
          </c:dPt>
          <c:dPt>
            <c:idx val="1"/>
            <c:bubble3D val="0"/>
            <c:spPr>
              <a:solidFill>
                <a:srgbClr val="538EAE"/>
              </a:solidFill>
              <a:ln w="0">
                <a:solidFill>
                  <a:schemeClr val="bg1"/>
                </a:solidFill>
              </a:ln>
            </c:spPr>
            <c:extLst>
              <c:ext xmlns:c16="http://schemas.microsoft.com/office/drawing/2014/chart" uri="{C3380CC4-5D6E-409C-BE32-E72D297353CC}">
                <c16:uniqueId val="{00000003-8165-4546-8FCB-0A5825E1BBB6}"/>
              </c:ext>
            </c:extLst>
          </c:dPt>
          <c:dPt>
            <c:idx val="2"/>
            <c:bubble3D val="0"/>
            <c:spPr>
              <a:solidFill>
                <a:srgbClr val="A3C0CF"/>
              </a:solidFill>
              <a:ln w="0">
                <a:solidFill>
                  <a:schemeClr val="bg1"/>
                </a:solidFill>
              </a:ln>
            </c:spPr>
            <c:extLst>
              <c:ext xmlns:c16="http://schemas.microsoft.com/office/drawing/2014/chart" uri="{C3380CC4-5D6E-409C-BE32-E72D297353CC}">
                <c16:uniqueId val="{00000005-8165-4546-8FCB-0A5825E1BBB6}"/>
              </c:ext>
            </c:extLst>
          </c:dPt>
          <c:dPt>
            <c:idx val="3"/>
            <c:bubble3D val="0"/>
            <c:spPr>
              <a:solidFill>
                <a:srgbClr val="BFBFBF"/>
              </a:solidFill>
              <a:ln w="0">
                <a:solidFill>
                  <a:schemeClr val="bg1"/>
                </a:solidFill>
              </a:ln>
            </c:spPr>
            <c:extLst>
              <c:ext xmlns:c16="http://schemas.microsoft.com/office/drawing/2014/chart" uri="{C3380CC4-5D6E-409C-BE32-E72D297353CC}">
                <c16:uniqueId val="{00000007-8165-4546-8FCB-0A5825E1BBB6}"/>
              </c:ext>
            </c:extLst>
          </c:dPt>
          <c:dPt>
            <c:idx val="4"/>
            <c:bubble3D val="0"/>
            <c:spPr>
              <a:solidFill>
                <a:srgbClr val="BFBFBF"/>
              </a:solidFill>
              <a:ln w="0">
                <a:solidFill>
                  <a:schemeClr val="bg1"/>
                </a:solidFill>
              </a:ln>
            </c:spPr>
            <c:extLst>
              <c:ext xmlns:c16="http://schemas.microsoft.com/office/drawing/2014/chart" uri="{C3380CC4-5D6E-409C-BE32-E72D297353CC}">
                <c16:uniqueId val="{00000009-8165-4546-8FCB-0A5825E1BBB6}"/>
              </c:ext>
            </c:extLst>
          </c:dPt>
          <c:dPt>
            <c:idx val="5"/>
            <c:bubble3D val="0"/>
            <c:spPr>
              <a:solidFill>
                <a:srgbClr val="7F7F7F"/>
              </a:solidFill>
              <a:ln w="0">
                <a:solidFill>
                  <a:schemeClr val="bg1"/>
                </a:solidFill>
              </a:ln>
            </c:spPr>
            <c:extLst>
              <c:ext xmlns:c16="http://schemas.microsoft.com/office/drawing/2014/chart" uri="{C3380CC4-5D6E-409C-BE32-E72D297353CC}">
                <c16:uniqueId val="{0000000B-8165-4546-8FCB-0A5825E1BBB6}"/>
              </c:ext>
            </c:extLst>
          </c:dPt>
          <c:dLbls>
            <c:dLbl>
              <c:idx val="1"/>
              <c:spPr/>
              <c:txPr>
                <a:bodyPr/>
                <a:lstStyle/>
                <a:p>
                  <a:pPr>
                    <a:defRPr sz="12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165-4546-8FCB-0A5825E1BBB6}"/>
                </c:ext>
              </c:extLst>
            </c:dLbl>
            <c:dLbl>
              <c:idx val="2"/>
              <c:spPr>
                <a:noFill/>
                <a:ln>
                  <a:noFill/>
                </a:ln>
                <a:effectLst/>
              </c:spPr>
              <c:txPr>
                <a:bodyPr/>
                <a:lstStyle/>
                <a:p>
                  <a:pPr>
                    <a:defRPr sz="1200">
                      <a:solidFill>
                        <a:schemeClr val="tx1">
                          <a:lumMod val="85000"/>
                          <a:lumOff val="1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165-4546-8FCB-0A5825E1BBB6}"/>
                </c:ext>
              </c:extLst>
            </c:dLbl>
            <c:dLbl>
              <c:idx val="3"/>
              <c:spPr>
                <a:noFill/>
                <a:ln>
                  <a:noFill/>
                </a:ln>
                <a:effectLst/>
              </c:spPr>
              <c:txPr>
                <a:bodyPr/>
                <a:lstStyle/>
                <a:p>
                  <a:pPr>
                    <a:defRPr sz="1200">
                      <a:solidFill>
                        <a:schemeClr val="tx1">
                          <a:lumMod val="85000"/>
                          <a:lumOff val="1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8165-4546-8FCB-0A5825E1BBB6}"/>
                </c:ext>
              </c:extLst>
            </c:dLbl>
            <c:dLbl>
              <c:idx val="4"/>
              <c:spPr>
                <a:noFill/>
                <a:ln>
                  <a:noFill/>
                </a:ln>
                <a:effectLst/>
              </c:spPr>
              <c:txPr>
                <a:bodyPr/>
                <a:lstStyle/>
                <a:p>
                  <a:pPr>
                    <a:defRPr sz="1200">
                      <a:solidFill>
                        <a:schemeClr val="tx1">
                          <a:lumMod val="85000"/>
                          <a:lumOff val="1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8165-4546-8FCB-0A5825E1BBB6}"/>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A great deal</c:v>
                </c:pt>
                <c:pt idx="1">
                  <c:v>A reasonable amount</c:v>
                </c:pt>
                <c:pt idx="2">
                  <c:v>Not much</c:v>
                </c:pt>
                <c:pt idx="3">
                  <c:v>Very little/none</c:v>
                </c:pt>
              </c:strCache>
            </c:strRef>
          </c:cat>
          <c:val>
            <c:numRef>
              <c:f>Sheet1!$B$2:$B$5</c:f>
              <c:numCache>
                <c:formatCode>0%</c:formatCode>
                <c:ptCount val="4"/>
                <c:pt idx="0">
                  <c:v>0.04</c:v>
                </c:pt>
                <c:pt idx="1">
                  <c:v>0.46</c:v>
                </c:pt>
                <c:pt idx="2">
                  <c:v>0.4</c:v>
                </c:pt>
                <c:pt idx="3">
                  <c:v>0.1</c:v>
                </c:pt>
              </c:numCache>
            </c:numRef>
          </c:val>
          <c:extLst>
            <c:ext xmlns:c16="http://schemas.microsoft.com/office/drawing/2014/chart" uri="{C3380CC4-5D6E-409C-BE32-E72D297353CC}">
              <c16:uniqueId val="{0000000C-8165-4546-8FCB-0A5825E1BBB6}"/>
            </c:ext>
          </c:extLst>
        </c:ser>
        <c:dLbls>
          <c:showLegendKey val="0"/>
          <c:showVal val="0"/>
          <c:showCatName val="0"/>
          <c:showSerName val="0"/>
          <c:showPercent val="0"/>
          <c:showBubbleSize val="0"/>
          <c:showLeaderLines val="1"/>
        </c:dLbls>
        <c:firstSliceAng val="0"/>
        <c:holeSize val="66"/>
      </c:doughnutChart>
      <c:spPr>
        <a:noFill/>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4178420168216"/>
          <c:y val="1.961813780102523E-2"/>
          <c:w val="0.70176900910600259"/>
          <c:h val="0.98038191379445072"/>
        </c:manualLayout>
      </c:layout>
      <c:doughnutChart>
        <c:varyColors val="1"/>
        <c:ser>
          <c:idx val="0"/>
          <c:order val="0"/>
          <c:tx>
            <c:strRef>
              <c:f>Sheet1!$B$1</c:f>
              <c:strCache>
                <c:ptCount val="1"/>
                <c:pt idx="0">
                  <c:v>Sales</c:v>
                </c:pt>
              </c:strCache>
            </c:strRef>
          </c:tx>
          <c:spPr>
            <a:ln w="0">
              <a:solidFill>
                <a:schemeClr val="bg1"/>
              </a:solidFill>
            </a:ln>
          </c:spPr>
          <c:dPt>
            <c:idx val="0"/>
            <c:bubble3D val="0"/>
            <c:spPr>
              <a:solidFill>
                <a:srgbClr val="5792B2"/>
              </a:solidFill>
              <a:ln w="0">
                <a:solidFill>
                  <a:schemeClr val="bg1"/>
                </a:solidFill>
              </a:ln>
            </c:spPr>
            <c:extLst>
              <c:ext xmlns:c16="http://schemas.microsoft.com/office/drawing/2014/chart" uri="{C3380CC4-5D6E-409C-BE32-E72D297353CC}">
                <c16:uniqueId val="{00000001-D963-4E71-9F13-569512DF7886}"/>
              </c:ext>
            </c:extLst>
          </c:dPt>
          <c:dPt>
            <c:idx val="1"/>
            <c:bubble3D val="0"/>
            <c:spPr>
              <a:solidFill>
                <a:schemeClr val="bg1">
                  <a:lumMod val="75000"/>
                </a:schemeClr>
              </a:solidFill>
              <a:ln w="0">
                <a:solidFill>
                  <a:schemeClr val="bg1"/>
                </a:solidFill>
              </a:ln>
            </c:spPr>
            <c:extLst>
              <c:ext xmlns:c16="http://schemas.microsoft.com/office/drawing/2014/chart" uri="{C3380CC4-5D6E-409C-BE32-E72D297353CC}">
                <c16:uniqueId val="{00000003-D963-4E71-9F13-569512DF7886}"/>
              </c:ext>
            </c:extLst>
          </c:dPt>
          <c:dPt>
            <c:idx val="2"/>
            <c:bubble3D val="0"/>
            <c:spPr>
              <a:solidFill>
                <a:srgbClr val="A3C0CF"/>
              </a:solidFill>
              <a:ln w="0">
                <a:solidFill>
                  <a:schemeClr val="bg1"/>
                </a:solidFill>
              </a:ln>
            </c:spPr>
            <c:extLst>
              <c:ext xmlns:c16="http://schemas.microsoft.com/office/drawing/2014/chart" uri="{C3380CC4-5D6E-409C-BE32-E72D297353CC}">
                <c16:uniqueId val="{00000005-D963-4E71-9F13-569512DF7886}"/>
              </c:ext>
            </c:extLst>
          </c:dPt>
          <c:dPt>
            <c:idx val="3"/>
            <c:bubble3D val="0"/>
            <c:spPr>
              <a:solidFill>
                <a:srgbClr val="BFBFBF"/>
              </a:solidFill>
              <a:ln w="0">
                <a:solidFill>
                  <a:schemeClr val="bg1"/>
                </a:solidFill>
              </a:ln>
            </c:spPr>
            <c:extLst>
              <c:ext xmlns:c16="http://schemas.microsoft.com/office/drawing/2014/chart" uri="{C3380CC4-5D6E-409C-BE32-E72D297353CC}">
                <c16:uniqueId val="{00000007-D963-4E71-9F13-569512DF7886}"/>
              </c:ext>
            </c:extLst>
          </c:dPt>
          <c:dPt>
            <c:idx val="4"/>
            <c:bubble3D val="0"/>
            <c:spPr>
              <a:solidFill>
                <a:srgbClr val="BFBFBF"/>
              </a:solidFill>
              <a:ln w="0">
                <a:solidFill>
                  <a:schemeClr val="bg1"/>
                </a:solidFill>
              </a:ln>
            </c:spPr>
            <c:extLst>
              <c:ext xmlns:c16="http://schemas.microsoft.com/office/drawing/2014/chart" uri="{C3380CC4-5D6E-409C-BE32-E72D297353CC}">
                <c16:uniqueId val="{00000009-D963-4E71-9F13-569512DF7886}"/>
              </c:ext>
            </c:extLst>
          </c:dPt>
          <c:dPt>
            <c:idx val="5"/>
            <c:bubble3D val="0"/>
            <c:spPr>
              <a:solidFill>
                <a:srgbClr val="7F7F7F"/>
              </a:solidFill>
              <a:ln w="0">
                <a:solidFill>
                  <a:schemeClr val="bg1"/>
                </a:solidFill>
              </a:ln>
            </c:spPr>
            <c:extLst>
              <c:ext xmlns:c16="http://schemas.microsoft.com/office/drawing/2014/chart" uri="{C3380CC4-5D6E-409C-BE32-E72D297353CC}">
                <c16:uniqueId val="{0000000B-D963-4E71-9F13-569512DF7886}"/>
              </c:ext>
            </c:extLst>
          </c:dPt>
          <c:dLbls>
            <c:dLbl>
              <c:idx val="1"/>
              <c:spPr/>
              <c:txPr>
                <a:bodyPr/>
                <a:lstStyle/>
                <a:p>
                  <a:pPr>
                    <a:defRPr sz="1200">
                      <a:solidFill>
                        <a:schemeClr val="tx1">
                          <a:lumMod val="75000"/>
                          <a:lumOff val="2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963-4E71-9F13-569512DF7886}"/>
                </c:ext>
              </c:extLst>
            </c:dLbl>
            <c:dLbl>
              <c:idx val="3"/>
              <c:spPr>
                <a:noFill/>
                <a:ln>
                  <a:noFill/>
                </a:ln>
                <a:effectLst/>
              </c:spPr>
              <c:txPr>
                <a:bodyPr/>
                <a:lstStyle/>
                <a:p>
                  <a:pPr>
                    <a:defRPr sz="1200">
                      <a:solidFill>
                        <a:schemeClr val="tx1">
                          <a:lumMod val="85000"/>
                          <a:lumOff val="1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963-4E71-9F13-569512DF7886}"/>
                </c:ext>
              </c:extLst>
            </c:dLbl>
            <c:dLbl>
              <c:idx val="4"/>
              <c:spPr>
                <a:noFill/>
                <a:ln>
                  <a:noFill/>
                </a:ln>
                <a:effectLst/>
              </c:spPr>
              <c:txPr>
                <a:bodyPr/>
                <a:lstStyle/>
                <a:p>
                  <a:pPr>
                    <a:defRPr sz="1200">
                      <a:solidFill>
                        <a:schemeClr val="tx1">
                          <a:lumMod val="85000"/>
                          <a:lumOff val="1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963-4E71-9F13-569512DF7886}"/>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0.34</c:v>
                </c:pt>
                <c:pt idx="1">
                  <c:v>0.66</c:v>
                </c:pt>
              </c:numCache>
            </c:numRef>
          </c:val>
          <c:extLst>
            <c:ext xmlns:c16="http://schemas.microsoft.com/office/drawing/2014/chart" uri="{C3380CC4-5D6E-409C-BE32-E72D297353CC}">
              <c16:uniqueId val="{0000000C-D963-4E71-9F13-569512DF7886}"/>
            </c:ext>
          </c:extLst>
        </c:ser>
        <c:dLbls>
          <c:showLegendKey val="0"/>
          <c:showVal val="0"/>
          <c:showCatName val="0"/>
          <c:showSerName val="0"/>
          <c:showPercent val="0"/>
          <c:showBubbleSize val="0"/>
          <c:showLeaderLines val="1"/>
        </c:dLbls>
        <c:firstSliceAng val="211"/>
        <c:holeSize val="66"/>
      </c:doughnutChart>
      <c:spPr>
        <a:noFill/>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Sheet48!$A$23:$A$27</c:f>
              <c:strCache>
                <c:ptCount val="5"/>
                <c:pt idx="0">
                  <c:v>Left</c:v>
                </c:pt>
                <c:pt idx="1">
                  <c:v>Centre-left</c:v>
                </c:pt>
                <c:pt idx="2">
                  <c:v>Centre</c:v>
                </c:pt>
                <c:pt idx="3">
                  <c:v>Centre-right</c:v>
                </c:pt>
                <c:pt idx="4">
                  <c:v>Right</c:v>
                </c:pt>
              </c:strCache>
            </c:strRef>
          </c:cat>
          <c:val>
            <c:numRef>
              <c:f>Sheet48!$B$23:$B$27</c:f>
              <c:numCache>
                <c:formatCode>General</c:formatCode>
                <c:ptCount val="5"/>
                <c:pt idx="0">
                  <c:v>0</c:v>
                </c:pt>
                <c:pt idx="1">
                  <c:v>0.49020544111528874</c:v>
                </c:pt>
                <c:pt idx="2">
                  <c:v>0.36360690891981673</c:v>
                </c:pt>
                <c:pt idx="3">
                  <c:v>0.42726509178708888</c:v>
                </c:pt>
                <c:pt idx="4">
                  <c:v>0.55321596385190985</c:v>
                </c:pt>
              </c:numCache>
            </c:numRef>
          </c:val>
          <c:extLst>
            <c:ext xmlns:c16="http://schemas.microsoft.com/office/drawing/2014/chart" uri="{C3380CC4-5D6E-409C-BE32-E72D297353CC}">
              <c16:uniqueId val="{00000000-5225-46E4-A571-9BD0D97B011E}"/>
            </c:ext>
          </c:extLst>
        </c:ser>
        <c:dLbls>
          <c:showLegendKey val="0"/>
          <c:showVal val="0"/>
          <c:showCatName val="0"/>
          <c:showSerName val="0"/>
          <c:showPercent val="0"/>
          <c:showBubbleSize val="0"/>
        </c:dLbls>
        <c:gapWidth val="219"/>
        <c:overlap val="-27"/>
        <c:axId val="749003664"/>
        <c:axId val="749005960"/>
      </c:barChart>
      <c:catAx>
        <c:axId val="74900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9005960"/>
        <c:crosses val="autoZero"/>
        <c:auto val="1"/>
        <c:lblAlgn val="ctr"/>
        <c:lblOffset val="100"/>
        <c:noMultiLvlLbl val="0"/>
      </c:catAx>
      <c:valAx>
        <c:axId val="749005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9003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36762753033329E-2"/>
          <c:y val="5.120554793968228E-2"/>
          <c:w val="0.91946469731369862"/>
          <c:h val="0.89055368518667855"/>
        </c:manualLayout>
      </c:layout>
      <c:barChart>
        <c:barDir val="col"/>
        <c:grouping val="clustered"/>
        <c:varyColors val="0"/>
        <c:ser>
          <c:idx val="0"/>
          <c:order val="0"/>
          <c:tx>
            <c:strRef>
              <c:f>'Government Ministers'!$B$30</c:f>
              <c:strCache>
                <c:ptCount val="1"/>
                <c:pt idx="0">
                  <c:v>Government Ministers</c:v>
                </c:pt>
              </c:strCache>
            </c:strRef>
          </c:tx>
          <c:spPr>
            <a:solidFill>
              <a:schemeClr val="accent1"/>
            </a:solidFill>
            <a:ln>
              <a:noFill/>
            </a:ln>
            <a:effectLst/>
          </c:spPr>
          <c:invertIfNegative val="0"/>
          <c:cat>
            <c:strRef>
              <c:f>'Government Ministers'!$A$31:$A$35</c:f>
              <c:strCache>
                <c:ptCount val="5"/>
                <c:pt idx="0">
                  <c:v>Left</c:v>
                </c:pt>
                <c:pt idx="1">
                  <c:v>Centre-left</c:v>
                </c:pt>
                <c:pt idx="2">
                  <c:v>Centre</c:v>
                </c:pt>
                <c:pt idx="3">
                  <c:v>Centre-right</c:v>
                </c:pt>
                <c:pt idx="4">
                  <c:v>Right</c:v>
                </c:pt>
              </c:strCache>
            </c:strRef>
          </c:cat>
          <c:val>
            <c:numRef>
              <c:f>'Government Ministers'!$B$31:$B$35</c:f>
              <c:numCache>
                <c:formatCode>0.00</c:formatCode>
                <c:ptCount val="5"/>
                <c:pt idx="0">
                  <c:v>0</c:v>
                </c:pt>
                <c:pt idx="1">
                  <c:v>0.30094496831003764</c:v>
                </c:pt>
                <c:pt idx="2">
                  <c:v>0.15426441716308831</c:v>
                </c:pt>
                <c:pt idx="3">
                  <c:v>0.10675178540250509</c:v>
                </c:pt>
                <c:pt idx="4">
                  <c:v>1.2886579161853633E-2</c:v>
                </c:pt>
              </c:numCache>
            </c:numRef>
          </c:val>
          <c:extLst>
            <c:ext xmlns:c16="http://schemas.microsoft.com/office/drawing/2014/chart" uri="{C3380CC4-5D6E-409C-BE32-E72D297353CC}">
              <c16:uniqueId val="{00000000-41A0-485F-94E7-70F6997291A3}"/>
            </c:ext>
          </c:extLst>
        </c:ser>
        <c:dLbls>
          <c:showLegendKey val="0"/>
          <c:showVal val="0"/>
          <c:showCatName val="0"/>
          <c:showSerName val="0"/>
          <c:showPercent val="0"/>
          <c:showBubbleSize val="0"/>
        </c:dLbls>
        <c:gapWidth val="219"/>
        <c:overlap val="-27"/>
        <c:axId val="360830264"/>
        <c:axId val="360833872"/>
      </c:barChart>
      <c:catAx>
        <c:axId val="36083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0833872"/>
        <c:crosses val="autoZero"/>
        <c:auto val="1"/>
        <c:lblAlgn val="ctr"/>
        <c:lblOffset val="100"/>
        <c:noMultiLvlLbl val="0"/>
      </c:catAx>
      <c:valAx>
        <c:axId val="360833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0830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MPs!$B$30</c:f>
              <c:strCache>
                <c:ptCount val="1"/>
                <c:pt idx="0">
                  <c:v>MPs - Effect sizes</c:v>
                </c:pt>
              </c:strCache>
            </c:strRef>
          </c:tx>
          <c:spPr>
            <a:solidFill>
              <a:schemeClr val="accent1"/>
            </a:solidFill>
            <a:ln>
              <a:noFill/>
            </a:ln>
            <a:effectLst/>
          </c:spPr>
          <c:invertIfNegative val="0"/>
          <c:cat>
            <c:strRef>
              <c:f>MPs!$A$31:$A$35</c:f>
              <c:strCache>
                <c:ptCount val="5"/>
                <c:pt idx="0">
                  <c:v>Left</c:v>
                </c:pt>
                <c:pt idx="1">
                  <c:v>Centre-left</c:v>
                </c:pt>
                <c:pt idx="2">
                  <c:v>Centre</c:v>
                </c:pt>
                <c:pt idx="3">
                  <c:v>Centre-right</c:v>
                </c:pt>
                <c:pt idx="4">
                  <c:v>Right</c:v>
                </c:pt>
              </c:strCache>
            </c:strRef>
          </c:cat>
          <c:val>
            <c:numRef>
              <c:f>MPs!$B$31:$B$35</c:f>
              <c:numCache>
                <c:formatCode>0.00</c:formatCode>
                <c:ptCount val="5"/>
                <c:pt idx="0">
                  <c:v>0</c:v>
                </c:pt>
                <c:pt idx="1">
                  <c:v>0.25157417717058178</c:v>
                </c:pt>
                <c:pt idx="2">
                  <c:v>0.16915341189726307</c:v>
                </c:pt>
                <c:pt idx="3">
                  <c:v>0.1634085790403772</c:v>
                </c:pt>
                <c:pt idx="4">
                  <c:v>8.7061947849387273E-3</c:v>
                </c:pt>
              </c:numCache>
            </c:numRef>
          </c:val>
          <c:extLst>
            <c:ext xmlns:c16="http://schemas.microsoft.com/office/drawing/2014/chart" uri="{C3380CC4-5D6E-409C-BE32-E72D297353CC}">
              <c16:uniqueId val="{00000000-F62E-4264-BCF8-F52EC9327184}"/>
            </c:ext>
          </c:extLst>
        </c:ser>
        <c:dLbls>
          <c:showLegendKey val="0"/>
          <c:showVal val="0"/>
          <c:showCatName val="0"/>
          <c:showSerName val="0"/>
          <c:showPercent val="0"/>
          <c:showBubbleSize val="0"/>
        </c:dLbls>
        <c:gapWidth val="219"/>
        <c:overlap val="-27"/>
        <c:axId val="361278120"/>
        <c:axId val="361283696"/>
      </c:barChart>
      <c:catAx>
        <c:axId val="36127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1283696"/>
        <c:crosses val="autoZero"/>
        <c:auto val="1"/>
        <c:lblAlgn val="ctr"/>
        <c:lblOffset val="100"/>
        <c:noMultiLvlLbl val="0"/>
      </c:catAx>
      <c:valAx>
        <c:axId val="361283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1278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0336832895888E-2"/>
          <c:y val="2.5428331875182269E-2"/>
          <c:w val="0.88214107611548553"/>
          <c:h val="0.8416746864975212"/>
        </c:manualLayout>
      </c:layout>
      <c:barChart>
        <c:barDir val="col"/>
        <c:grouping val="clustered"/>
        <c:varyColors val="0"/>
        <c:ser>
          <c:idx val="0"/>
          <c:order val="0"/>
          <c:spPr>
            <a:solidFill>
              <a:schemeClr val="accent1"/>
            </a:solidFill>
            <a:ln>
              <a:noFill/>
            </a:ln>
            <a:effectLst/>
          </c:spPr>
          <c:invertIfNegative val="0"/>
          <c:cat>
            <c:strRef>
              <c:f>'local mp'!$A$23:$A$27</c:f>
              <c:strCache>
                <c:ptCount val="5"/>
                <c:pt idx="0">
                  <c:v>Left</c:v>
                </c:pt>
                <c:pt idx="1">
                  <c:v>Centre-left</c:v>
                </c:pt>
                <c:pt idx="2">
                  <c:v>Centre</c:v>
                </c:pt>
                <c:pt idx="3">
                  <c:v>Centre-right</c:v>
                </c:pt>
                <c:pt idx="4">
                  <c:v>Right</c:v>
                </c:pt>
              </c:strCache>
            </c:strRef>
          </c:cat>
          <c:val>
            <c:numRef>
              <c:f>'local mp'!$B$23:$B$27</c:f>
              <c:numCache>
                <c:formatCode>General</c:formatCode>
                <c:ptCount val="5"/>
                <c:pt idx="0">
                  <c:v>0</c:v>
                </c:pt>
                <c:pt idx="1">
                  <c:v>0.38253751922844986</c:v>
                </c:pt>
                <c:pt idx="2">
                  <c:v>0.20016556381535491</c:v>
                </c:pt>
                <c:pt idx="3">
                  <c:v>0.25935562624419034</c:v>
                </c:pt>
                <c:pt idx="4">
                  <c:v>3.3627331569666047E-2</c:v>
                </c:pt>
              </c:numCache>
            </c:numRef>
          </c:val>
          <c:extLst>
            <c:ext xmlns:c16="http://schemas.microsoft.com/office/drawing/2014/chart" uri="{C3380CC4-5D6E-409C-BE32-E72D297353CC}">
              <c16:uniqueId val="{00000000-53A4-4DA4-B3EA-5336FB91AE85}"/>
            </c:ext>
          </c:extLst>
        </c:ser>
        <c:dLbls>
          <c:showLegendKey val="0"/>
          <c:showVal val="0"/>
          <c:showCatName val="0"/>
          <c:showSerName val="0"/>
          <c:showPercent val="0"/>
          <c:showBubbleSize val="0"/>
        </c:dLbls>
        <c:gapWidth val="219"/>
        <c:overlap val="-27"/>
        <c:axId val="824288264"/>
        <c:axId val="824294168"/>
      </c:barChart>
      <c:catAx>
        <c:axId val="82428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294168"/>
        <c:crosses val="autoZero"/>
        <c:auto val="1"/>
        <c:lblAlgn val="ctr"/>
        <c:lblOffset val="100"/>
        <c:noMultiLvlLbl val="0"/>
      </c:catAx>
      <c:valAx>
        <c:axId val="8242941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288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Charities!$B$30</c:f>
              <c:strCache>
                <c:ptCount val="1"/>
                <c:pt idx="0">
                  <c:v>Charities - Effect sizes</c:v>
                </c:pt>
              </c:strCache>
            </c:strRef>
          </c:tx>
          <c:spPr>
            <a:solidFill>
              <a:schemeClr val="accent1"/>
            </a:solidFill>
            <a:ln>
              <a:noFill/>
            </a:ln>
            <a:effectLst/>
          </c:spPr>
          <c:invertIfNegative val="0"/>
          <c:cat>
            <c:strRef>
              <c:f>Charities!$A$31:$A$35</c:f>
              <c:strCache>
                <c:ptCount val="5"/>
                <c:pt idx="0">
                  <c:v>Left</c:v>
                </c:pt>
                <c:pt idx="1">
                  <c:v>Centre-left</c:v>
                </c:pt>
                <c:pt idx="2">
                  <c:v>Centre</c:v>
                </c:pt>
                <c:pt idx="3">
                  <c:v>Centre-right</c:v>
                </c:pt>
                <c:pt idx="4">
                  <c:v>Right</c:v>
                </c:pt>
              </c:strCache>
            </c:strRef>
          </c:cat>
          <c:val>
            <c:numRef>
              <c:f>Charities!$B$31:$B$35</c:f>
              <c:numCache>
                <c:formatCode>0.00</c:formatCode>
                <c:ptCount val="5"/>
                <c:pt idx="0">
                  <c:v>0</c:v>
                </c:pt>
                <c:pt idx="1">
                  <c:v>0.34725106454655907</c:v>
                </c:pt>
                <c:pt idx="2">
                  <c:v>0.22092213073834108</c:v>
                </c:pt>
                <c:pt idx="3">
                  <c:v>0.21146631969506785</c:v>
                </c:pt>
                <c:pt idx="4">
                  <c:v>0.15692982381209858</c:v>
                </c:pt>
              </c:numCache>
            </c:numRef>
          </c:val>
          <c:extLst>
            <c:ext xmlns:c16="http://schemas.microsoft.com/office/drawing/2014/chart" uri="{C3380CC4-5D6E-409C-BE32-E72D297353CC}">
              <c16:uniqueId val="{00000000-056F-4F65-B76A-2BB8F412DB9F}"/>
            </c:ext>
          </c:extLst>
        </c:ser>
        <c:dLbls>
          <c:showLegendKey val="0"/>
          <c:showVal val="0"/>
          <c:showCatName val="0"/>
          <c:showSerName val="0"/>
          <c:showPercent val="0"/>
          <c:showBubbleSize val="0"/>
        </c:dLbls>
        <c:gapWidth val="219"/>
        <c:overlap val="-27"/>
        <c:axId val="748965288"/>
        <c:axId val="748964960"/>
      </c:barChart>
      <c:catAx>
        <c:axId val="748965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64960"/>
        <c:crosses val="autoZero"/>
        <c:auto val="1"/>
        <c:lblAlgn val="ctr"/>
        <c:lblOffset val="100"/>
        <c:noMultiLvlLbl val="0"/>
      </c:catAx>
      <c:valAx>
        <c:axId val="748964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65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'Local govt'!$B$30</c:f>
              <c:strCache>
                <c:ptCount val="1"/>
                <c:pt idx="0">
                  <c:v>Local government - Effect sizes</c:v>
                </c:pt>
              </c:strCache>
            </c:strRef>
          </c:tx>
          <c:spPr>
            <a:solidFill>
              <a:schemeClr val="accent1"/>
            </a:solidFill>
            <a:ln>
              <a:noFill/>
            </a:ln>
            <a:effectLst/>
          </c:spPr>
          <c:invertIfNegative val="0"/>
          <c:cat>
            <c:strRef>
              <c:f>'Local govt'!$A$31:$A$35</c:f>
              <c:strCache>
                <c:ptCount val="5"/>
                <c:pt idx="0">
                  <c:v>Left</c:v>
                </c:pt>
                <c:pt idx="1">
                  <c:v>Centre-left</c:v>
                </c:pt>
                <c:pt idx="2">
                  <c:v>Centre</c:v>
                </c:pt>
                <c:pt idx="3">
                  <c:v>Centre-right</c:v>
                </c:pt>
                <c:pt idx="4">
                  <c:v>Right</c:v>
                </c:pt>
              </c:strCache>
            </c:strRef>
          </c:cat>
          <c:val>
            <c:numRef>
              <c:f>'Local govt'!$B$31:$B$35</c:f>
              <c:numCache>
                <c:formatCode>0.00</c:formatCode>
                <c:ptCount val="5"/>
                <c:pt idx="0">
                  <c:v>0</c:v>
                </c:pt>
                <c:pt idx="1">
                  <c:v>0.34131164776581452</c:v>
                </c:pt>
                <c:pt idx="2">
                  <c:v>0.2098026795406317</c:v>
                </c:pt>
                <c:pt idx="3">
                  <c:v>0.22715478085602314</c:v>
                </c:pt>
                <c:pt idx="4">
                  <c:v>6.1908987405436135E-2</c:v>
                </c:pt>
              </c:numCache>
            </c:numRef>
          </c:val>
          <c:extLst>
            <c:ext xmlns:c16="http://schemas.microsoft.com/office/drawing/2014/chart" uri="{C3380CC4-5D6E-409C-BE32-E72D297353CC}">
              <c16:uniqueId val="{00000000-4EDF-49B0-B207-21CE288F8452}"/>
            </c:ext>
          </c:extLst>
        </c:ser>
        <c:dLbls>
          <c:showLegendKey val="0"/>
          <c:showVal val="0"/>
          <c:showCatName val="0"/>
          <c:showSerName val="0"/>
          <c:showPercent val="0"/>
          <c:showBubbleSize val="0"/>
        </c:dLbls>
        <c:gapWidth val="219"/>
        <c:overlap val="-27"/>
        <c:axId val="361285664"/>
        <c:axId val="361285008"/>
      </c:barChart>
      <c:catAx>
        <c:axId val="36128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1285008"/>
        <c:crosses val="autoZero"/>
        <c:auto val="1"/>
        <c:lblAlgn val="ctr"/>
        <c:lblOffset val="100"/>
        <c:noMultiLvlLbl val="0"/>
      </c:catAx>
      <c:valAx>
        <c:axId val="361285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128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32249093163635"/>
          <c:y val="7.9526836207681903E-2"/>
          <c:w val="0.79447592999595229"/>
          <c:h val="0.81214165228061463"/>
        </c:manualLayout>
      </c:layout>
      <c:barChart>
        <c:barDir val="bar"/>
        <c:grouping val="percentStacked"/>
        <c:varyColors val="0"/>
        <c:ser>
          <c:idx val="0"/>
          <c:order val="0"/>
          <c:tx>
            <c:strRef>
              <c:f>Sheet1!$B$1</c:f>
              <c:strCache>
                <c:ptCount val="1"/>
                <c:pt idx="0">
                  <c:v>Trusting  10 - 7</c:v>
                </c:pt>
              </c:strCache>
            </c:strRef>
          </c:tx>
          <c:spPr>
            <a:solidFill>
              <a:srgbClr val="075F8D"/>
            </a:solidFill>
            <a:ln w="0" cap="flat" cmpd="sng" algn="ctr">
              <a:solidFill>
                <a:sysClr val="window" lastClr="FFFFFF"/>
              </a:solidFill>
              <a:prstDash val="solid"/>
            </a:ln>
            <a:effectLst/>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All New Zealanders</c:v>
                </c:pt>
                <c:pt idx="2">
                  <c:v>Aged 18 to 29</c:v>
                </c:pt>
                <c:pt idx="3">
                  <c:v>Aged 30 to 59</c:v>
                </c:pt>
                <c:pt idx="4">
                  <c:v>Aged 60 and over</c:v>
                </c:pt>
                <c:pt idx="6">
                  <c:v>Auckland</c:v>
                </c:pt>
                <c:pt idx="7">
                  <c:v>Wellington</c:v>
                </c:pt>
                <c:pt idx="8">
                  <c:v>Canterbury</c:v>
                </c:pt>
                <c:pt idx="9">
                  <c:v>Rest of North Island</c:v>
                </c:pt>
                <c:pt idx="10">
                  <c:v>Rest of South Island</c:v>
                </c:pt>
              </c:strCache>
            </c:strRef>
          </c:cat>
          <c:val>
            <c:numRef>
              <c:f>Sheet1!$B$2:$B$12</c:f>
              <c:numCache>
                <c:formatCode>General</c:formatCode>
                <c:ptCount val="11"/>
                <c:pt idx="0" formatCode="0%">
                  <c:v>0.54</c:v>
                </c:pt>
                <c:pt idx="2" formatCode="0%">
                  <c:v>0.47</c:v>
                </c:pt>
                <c:pt idx="3" formatCode="0%">
                  <c:v>0.48</c:v>
                </c:pt>
                <c:pt idx="4" formatCode="0%">
                  <c:v>0.72</c:v>
                </c:pt>
                <c:pt idx="6" formatCode="0%">
                  <c:v>0.51</c:v>
                </c:pt>
                <c:pt idx="7" formatCode="0%">
                  <c:v>0.59</c:v>
                </c:pt>
                <c:pt idx="8" formatCode="0%">
                  <c:v>0.53</c:v>
                </c:pt>
                <c:pt idx="9" formatCode="0%">
                  <c:v>0.49</c:v>
                </c:pt>
                <c:pt idx="10" formatCode="0%">
                  <c:v>0.57999999999999996</c:v>
                </c:pt>
              </c:numCache>
            </c:numRef>
          </c:val>
          <c:extLst>
            <c:ext xmlns:c16="http://schemas.microsoft.com/office/drawing/2014/chart" uri="{C3380CC4-5D6E-409C-BE32-E72D297353CC}">
              <c16:uniqueId val="{00000000-79E0-4EA9-87D0-17D0CD15DF5D}"/>
            </c:ext>
          </c:extLst>
        </c:ser>
        <c:ser>
          <c:idx val="1"/>
          <c:order val="1"/>
          <c:tx>
            <c:strRef>
              <c:f>Sheet1!$C$1</c:f>
              <c:strCache>
                <c:ptCount val="1"/>
                <c:pt idx="0">
                  <c:v>Middling  6 - 4</c:v>
                </c:pt>
              </c:strCache>
            </c:strRef>
          </c:tx>
          <c:spPr>
            <a:solidFill>
              <a:srgbClr val="075F8D">
                <a:alpha val="14902"/>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All New Zealanders</c:v>
                </c:pt>
                <c:pt idx="2">
                  <c:v>Aged 18 to 29</c:v>
                </c:pt>
                <c:pt idx="3">
                  <c:v>Aged 30 to 59</c:v>
                </c:pt>
                <c:pt idx="4">
                  <c:v>Aged 60 and over</c:v>
                </c:pt>
                <c:pt idx="6">
                  <c:v>Auckland</c:v>
                </c:pt>
                <c:pt idx="7">
                  <c:v>Wellington</c:v>
                </c:pt>
                <c:pt idx="8">
                  <c:v>Canterbury</c:v>
                </c:pt>
                <c:pt idx="9">
                  <c:v>Rest of North Island</c:v>
                </c:pt>
                <c:pt idx="10">
                  <c:v>Rest of South Island</c:v>
                </c:pt>
              </c:strCache>
            </c:strRef>
          </c:cat>
          <c:val>
            <c:numRef>
              <c:f>Sheet1!$C$2:$C$12</c:f>
              <c:numCache>
                <c:formatCode>General</c:formatCode>
                <c:ptCount val="11"/>
                <c:pt idx="0" formatCode="0%">
                  <c:v>0.38</c:v>
                </c:pt>
                <c:pt idx="2" formatCode="0%">
                  <c:v>0.43</c:v>
                </c:pt>
                <c:pt idx="3" formatCode="0%">
                  <c:v>0.43</c:v>
                </c:pt>
                <c:pt idx="4" formatCode="0%">
                  <c:v>0.25</c:v>
                </c:pt>
                <c:pt idx="6" formatCode="0%">
                  <c:v>0.4</c:v>
                </c:pt>
                <c:pt idx="7" formatCode="0%">
                  <c:v>0.35</c:v>
                </c:pt>
                <c:pt idx="8" formatCode="0%">
                  <c:v>0.4</c:v>
                </c:pt>
                <c:pt idx="9" formatCode="0%">
                  <c:v>0.43</c:v>
                </c:pt>
                <c:pt idx="10" formatCode="0%">
                  <c:v>0.35</c:v>
                </c:pt>
              </c:numCache>
            </c:numRef>
          </c:val>
          <c:extLst>
            <c:ext xmlns:c16="http://schemas.microsoft.com/office/drawing/2014/chart" uri="{C3380CC4-5D6E-409C-BE32-E72D297353CC}">
              <c16:uniqueId val="{00000001-79E0-4EA9-87D0-17D0CD15DF5D}"/>
            </c:ext>
          </c:extLst>
        </c:ser>
        <c:ser>
          <c:idx val="2"/>
          <c:order val="2"/>
          <c:tx>
            <c:strRef>
              <c:f>Sheet1!$D$1</c:f>
              <c:strCache>
                <c:ptCount val="1"/>
                <c:pt idx="0">
                  <c:v>Distrust  3 - 0</c:v>
                </c:pt>
              </c:strCache>
            </c:strRef>
          </c:tx>
          <c:spPr>
            <a:solidFill>
              <a:srgbClr val="7F7F7F"/>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All New Zealanders</c:v>
                </c:pt>
                <c:pt idx="2">
                  <c:v>Aged 18 to 29</c:v>
                </c:pt>
                <c:pt idx="3">
                  <c:v>Aged 30 to 59</c:v>
                </c:pt>
                <c:pt idx="4">
                  <c:v>Aged 60 and over</c:v>
                </c:pt>
                <c:pt idx="6">
                  <c:v>Auckland</c:v>
                </c:pt>
                <c:pt idx="7">
                  <c:v>Wellington</c:v>
                </c:pt>
                <c:pt idx="8">
                  <c:v>Canterbury</c:v>
                </c:pt>
                <c:pt idx="9">
                  <c:v>Rest of North Island</c:v>
                </c:pt>
                <c:pt idx="10">
                  <c:v>Rest of South Island</c:v>
                </c:pt>
              </c:strCache>
            </c:strRef>
          </c:cat>
          <c:val>
            <c:numRef>
              <c:f>Sheet1!$D$2:$D$12</c:f>
              <c:numCache>
                <c:formatCode>General</c:formatCode>
                <c:ptCount val="11"/>
                <c:pt idx="0" formatCode="0%">
                  <c:v>7.0000000000000007E-2</c:v>
                </c:pt>
                <c:pt idx="2" formatCode="0%">
                  <c:v>0.1</c:v>
                </c:pt>
                <c:pt idx="3" formatCode="0%">
                  <c:v>0.09</c:v>
                </c:pt>
                <c:pt idx="4" formatCode="0%">
                  <c:v>0.02</c:v>
                </c:pt>
                <c:pt idx="6" formatCode="0%">
                  <c:v>0.09</c:v>
                </c:pt>
                <c:pt idx="7" formatCode="0%">
                  <c:v>0.06</c:v>
                </c:pt>
                <c:pt idx="8" formatCode="0%">
                  <c:v>7.0000000000000007E-2</c:v>
                </c:pt>
                <c:pt idx="9" formatCode="0%">
                  <c:v>0.08</c:v>
                </c:pt>
                <c:pt idx="10" formatCode="0%">
                  <c:v>7.0000000000000007E-2</c:v>
                </c:pt>
              </c:numCache>
            </c:numRef>
          </c:val>
          <c:extLst>
            <c:ext xmlns:c16="http://schemas.microsoft.com/office/drawing/2014/chart" uri="{C3380CC4-5D6E-409C-BE32-E72D297353CC}">
              <c16:uniqueId val="{00000002-79E0-4EA9-87D0-17D0CD15DF5D}"/>
            </c:ext>
          </c:extLst>
        </c:ser>
        <c:dLbls>
          <c:showLegendKey val="0"/>
          <c:showVal val="0"/>
          <c:showCatName val="0"/>
          <c:showSerName val="0"/>
          <c:showPercent val="0"/>
          <c:showBubbleSize val="0"/>
        </c:dLbls>
        <c:gapWidth val="30"/>
        <c:overlap val="100"/>
        <c:axId val="762510208"/>
        <c:axId val="762510768"/>
      </c:barChart>
      <c:catAx>
        <c:axId val="762510208"/>
        <c:scaling>
          <c:orientation val="maxMin"/>
        </c:scaling>
        <c:delete val="0"/>
        <c:axPos val="l"/>
        <c:numFmt formatCode="General" sourceLinked="1"/>
        <c:majorTickMark val="out"/>
        <c:minorTickMark val="none"/>
        <c:tickLblPos val="nextTo"/>
        <c:spPr>
          <a:ln>
            <a:noFill/>
          </a:ln>
        </c:spPr>
        <c:txPr>
          <a:bodyPr/>
          <a:lstStyle/>
          <a:p>
            <a:pPr algn="ctr">
              <a:defRPr lang="en-NZ" sz="1000" b="0" i="0" u="none" strike="noStrike" kern="1200" baseline="0">
                <a:solidFill>
                  <a:schemeClr val="tx1">
                    <a:lumMod val="75000"/>
                    <a:lumOff val="25000"/>
                  </a:schemeClr>
                </a:solidFill>
                <a:latin typeface="+mn-lt"/>
                <a:ea typeface="+mn-ea"/>
                <a:cs typeface="+mn-cs"/>
              </a:defRPr>
            </a:pPr>
            <a:endParaRPr lang="en-US"/>
          </a:p>
        </c:txPr>
        <c:crossAx val="762510768"/>
        <c:crosses val="autoZero"/>
        <c:auto val="1"/>
        <c:lblAlgn val="ctr"/>
        <c:lblOffset val="100"/>
        <c:noMultiLvlLbl val="0"/>
      </c:catAx>
      <c:valAx>
        <c:axId val="762510768"/>
        <c:scaling>
          <c:orientation val="minMax"/>
          <c:max val="1"/>
        </c:scaling>
        <c:delete val="1"/>
        <c:axPos val="b"/>
        <c:numFmt formatCode="0%" sourceLinked="1"/>
        <c:majorTickMark val="out"/>
        <c:minorTickMark val="none"/>
        <c:tickLblPos val="nextTo"/>
        <c:crossAx val="762510208"/>
        <c:crosses val="max"/>
        <c:crossBetween val="between"/>
        <c:majorUnit val="0.2"/>
      </c:valAx>
      <c:spPr>
        <a:noFill/>
      </c:spPr>
    </c:plotArea>
    <c:legend>
      <c:legendPos val="b"/>
      <c:layout>
        <c:manualLayout>
          <c:xMode val="edge"/>
          <c:yMode val="edge"/>
          <c:x val="0.18861159563712604"/>
          <c:y val="0.93876160910127515"/>
          <c:w val="0.7894739918911412"/>
          <c:h val="4.598150152218506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txPr>
    <a:bodyPr/>
    <a:lstStyle/>
    <a:p>
      <a:pPr>
        <a:defRPr sz="1000">
          <a:latin typeface="+mn-lt"/>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'local probs'!$A$23:$A$27</c:f>
              <c:strCache>
                <c:ptCount val="5"/>
                <c:pt idx="0">
                  <c:v>Left</c:v>
                </c:pt>
                <c:pt idx="1">
                  <c:v>Centre-left</c:v>
                </c:pt>
                <c:pt idx="2">
                  <c:v>Centre</c:v>
                </c:pt>
                <c:pt idx="3">
                  <c:v>Centre-right</c:v>
                </c:pt>
                <c:pt idx="4">
                  <c:v>Right</c:v>
                </c:pt>
              </c:strCache>
            </c:strRef>
          </c:cat>
          <c:val>
            <c:numRef>
              <c:f>'local probs'!$B$23:$B$27</c:f>
              <c:numCache>
                <c:formatCode>General</c:formatCode>
                <c:ptCount val="5"/>
                <c:pt idx="0">
                  <c:v>0</c:v>
                </c:pt>
                <c:pt idx="1">
                  <c:v>0.35731573123099036</c:v>
                </c:pt>
                <c:pt idx="2">
                  <c:v>0.16931688102092918</c:v>
                </c:pt>
                <c:pt idx="3">
                  <c:v>0.19293080804758583</c:v>
                </c:pt>
                <c:pt idx="4">
                  <c:v>1.4232600593683919E-2</c:v>
                </c:pt>
              </c:numCache>
            </c:numRef>
          </c:val>
          <c:extLst>
            <c:ext xmlns:c16="http://schemas.microsoft.com/office/drawing/2014/chart" uri="{C3380CC4-5D6E-409C-BE32-E72D297353CC}">
              <c16:uniqueId val="{00000000-02FD-4CBB-AD47-697CA562957D}"/>
            </c:ext>
          </c:extLst>
        </c:ser>
        <c:dLbls>
          <c:showLegendKey val="0"/>
          <c:showVal val="0"/>
          <c:showCatName val="0"/>
          <c:showSerName val="0"/>
          <c:showPercent val="0"/>
          <c:showBubbleSize val="0"/>
        </c:dLbls>
        <c:gapWidth val="219"/>
        <c:overlap val="-27"/>
        <c:axId val="824284656"/>
        <c:axId val="824284984"/>
      </c:barChart>
      <c:catAx>
        <c:axId val="82428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284984"/>
        <c:crosses val="autoZero"/>
        <c:auto val="1"/>
        <c:lblAlgn val="ctr"/>
        <c:lblOffset val="100"/>
        <c:noMultiLvlLbl val="0"/>
      </c:catAx>
      <c:valAx>
        <c:axId val="824284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284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Judges!$B$30</c:f>
              <c:strCache>
                <c:ptCount val="1"/>
                <c:pt idx="0">
                  <c:v>Judges &amp; Courts - Effect sizes</c:v>
                </c:pt>
              </c:strCache>
            </c:strRef>
          </c:tx>
          <c:spPr>
            <a:solidFill>
              <a:schemeClr val="accent1"/>
            </a:solidFill>
            <a:ln>
              <a:noFill/>
            </a:ln>
            <a:effectLst/>
          </c:spPr>
          <c:invertIfNegative val="0"/>
          <c:cat>
            <c:strRef>
              <c:f>Judges!$A$31:$A$35</c:f>
              <c:strCache>
                <c:ptCount val="5"/>
                <c:pt idx="0">
                  <c:v>Left</c:v>
                </c:pt>
                <c:pt idx="1">
                  <c:v>Centre-left</c:v>
                </c:pt>
                <c:pt idx="2">
                  <c:v>Centre</c:v>
                </c:pt>
                <c:pt idx="3">
                  <c:v>Centre-right</c:v>
                </c:pt>
                <c:pt idx="4">
                  <c:v>Right</c:v>
                </c:pt>
              </c:strCache>
            </c:strRef>
          </c:cat>
          <c:val>
            <c:numRef>
              <c:f>Judges!$B$31:$B$35</c:f>
              <c:numCache>
                <c:formatCode>0.00</c:formatCode>
                <c:ptCount val="5"/>
                <c:pt idx="0">
                  <c:v>0</c:v>
                </c:pt>
                <c:pt idx="1">
                  <c:v>0.35478075289724087</c:v>
                </c:pt>
                <c:pt idx="2">
                  <c:v>0.22564345006328543</c:v>
                </c:pt>
                <c:pt idx="3">
                  <c:v>0.29704960514660944</c:v>
                </c:pt>
                <c:pt idx="4">
                  <c:v>0.21621315522147339</c:v>
                </c:pt>
              </c:numCache>
            </c:numRef>
          </c:val>
          <c:extLst>
            <c:ext xmlns:c16="http://schemas.microsoft.com/office/drawing/2014/chart" uri="{C3380CC4-5D6E-409C-BE32-E72D297353CC}">
              <c16:uniqueId val="{00000000-018B-4DB7-B266-8CF0C431268D}"/>
            </c:ext>
          </c:extLst>
        </c:ser>
        <c:dLbls>
          <c:showLegendKey val="0"/>
          <c:showVal val="0"/>
          <c:showCatName val="0"/>
          <c:showSerName val="0"/>
          <c:showPercent val="0"/>
          <c:showBubbleSize val="0"/>
        </c:dLbls>
        <c:gapWidth val="219"/>
        <c:overlap val="-27"/>
        <c:axId val="748980048"/>
        <c:axId val="748982344"/>
      </c:barChart>
      <c:catAx>
        <c:axId val="74898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82344"/>
        <c:crosses val="autoZero"/>
        <c:auto val="1"/>
        <c:lblAlgn val="ctr"/>
        <c:lblOffset val="100"/>
        <c:noMultiLvlLbl val="0"/>
      </c:catAx>
      <c:valAx>
        <c:axId val="748982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8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Schools!$B$30</c:f>
              <c:strCache>
                <c:ptCount val="1"/>
                <c:pt idx="0">
                  <c:v>Schools</c:v>
                </c:pt>
              </c:strCache>
            </c:strRef>
          </c:tx>
          <c:spPr>
            <a:solidFill>
              <a:schemeClr val="accent1"/>
            </a:solidFill>
            <a:ln>
              <a:noFill/>
            </a:ln>
            <a:effectLst/>
          </c:spPr>
          <c:invertIfNegative val="0"/>
          <c:cat>
            <c:strRef>
              <c:f>Schools!$A$31:$A$35</c:f>
              <c:strCache>
                <c:ptCount val="5"/>
                <c:pt idx="0">
                  <c:v>Left</c:v>
                </c:pt>
                <c:pt idx="1">
                  <c:v>Centre-left</c:v>
                </c:pt>
                <c:pt idx="2">
                  <c:v>Centre</c:v>
                </c:pt>
                <c:pt idx="3">
                  <c:v>Centre-right</c:v>
                </c:pt>
                <c:pt idx="4">
                  <c:v>Right</c:v>
                </c:pt>
              </c:strCache>
            </c:strRef>
          </c:cat>
          <c:val>
            <c:numRef>
              <c:f>Schools!$B$31:$B$35</c:f>
              <c:numCache>
                <c:formatCode>0.00</c:formatCode>
                <c:ptCount val="5"/>
                <c:pt idx="0">
                  <c:v>0</c:v>
                </c:pt>
                <c:pt idx="1">
                  <c:v>0.42476070975726948</c:v>
                </c:pt>
                <c:pt idx="2">
                  <c:v>0.29951383004610727</c:v>
                </c:pt>
                <c:pt idx="3">
                  <c:v>0.29364100984912128</c:v>
                </c:pt>
                <c:pt idx="4">
                  <c:v>0.32329393805684181</c:v>
                </c:pt>
              </c:numCache>
            </c:numRef>
          </c:val>
          <c:extLst>
            <c:ext xmlns:c16="http://schemas.microsoft.com/office/drawing/2014/chart" uri="{C3380CC4-5D6E-409C-BE32-E72D297353CC}">
              <c16:uniqueId val="{00000000-A4ED-463D-8788-0F93CDDC84EE}"/>
            </c:ext>
          </c:extLst>
        </c:ser>
        <c:dLbls>
          <c:showLegendKey val="0"/>
          <c:showVal val="0"/>
          <c:showCatName val="0"/>
          <c:showSerName val="0"/>
          <c:showPercent val="0"/>
          <c:showBubbleSize val="0"/>
        </c:dLbls>
        <c:gapWidth val="219"/>
        <c:overlap val="-27"/>
        <c:axId val="748970208"/>
        <c:axId val="748971192"/>
      </c:barChart>
      <c:catAx>
        <c:axId val="74897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71192"/>
        <c:crosses val="autoZero"/>
        <c:auto val="1"/>
        <c:lblAlgn val="ctr"/>
        <c:lblOffset val="100"/>
        <c:noMultiLvlLbl val="0"/>
      </c:catAx>
      <c:valAx>
        <c:axId val="748971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7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Medical!$B$30</c:f>
              <c:strCache>
                <c:ptCount val="1"/>
                <c:pt idx="0">
                  <c:v>Medical - Effect sizes</c:v>
                </c:pt>
              </c:strCache>
            </c:strRef>
          </c:tx>
          <c:spPr>
            <a:solidFill>
              <a:schemeClr val="accent1"/>
            </a:solidFill>
            <a:ln>
              <a:noFill/>
            </a:ln>
            <a:effectLst/>
          </c:spPr>
          <c:invertIfNegative val="0"/>
          <c:cat>
            <c:strRef>
              <c:f>Medical!$A$31:$A$35</c:f>
              <c:strCache>
                <c:ptCount val="5"/>
                <c:pt idx="0">
                  <c:v>Left</c:v>
                </c:pt>
                <c:pt idx="1">
                  <c:v>Centre-left</c:v>
                </c:pt>
                <c:pt idx="2">
                  <c:v>Centre</c:v>
                </c:pt>
                <c:pt idx="3">
                  <c:v>Centre-right</c:v>
                </c:pt>
                <c:pt idx="4">
                  <c:v>Right</c:v>
                </c:pt>
              </c:strCache>
            </c:strRef>
          </c:cat>
          <c:val>
            <c:numRef>
              <c:f>Medical!$B$31:$B$35</c:f>
              <c:numCache>
                <c:formatCode>0.00</c:formatCode>
                <c:ptCount val="5"/>
                <c:pt idx="0">
                  <c:v>0</c:v>
                </c:pt>
                <c:pt idx="1">
                  <c:v>0.29469658098361062</c:v>
                </c:pt>
                <c:pt idx="2">
                  <c:v>9.3216817576391178E-2</c:v>
                </c:pt>
                <c:pt idx="3">
                  <c:v>0.11774755904386019</c:v>
                </c:pt>
                <c:pt idx="4">
                  <c:v>0.19671388031023548</c:v>
                </c:pt>
              </c:numCache>
            </c:numRef>
          </c:val>
          <c:extLst>
            <c:ext xmlns:c16="http://schemas.microsoft.com/office/drawing/2014/chart" uri="{C3380CC4-5D6E-409C-BE32-E72D297353CC}">
              <c16:uniqueId val="{00000000-E730-4F68-8419-44E17CABBBB4}"/>
            </c:ext>
          </c:extLst>
        </c:ser>
        <c:dLbls>
          <c:showLegendKey val="0"/>
          <c:showVal val="0"/>
          <c:showCatName val="0"/>
          <c:showSerName val="0"/>
          <c:showPercent val="0"/>
          <c:showBubbleSize val="0"/>
        </c:dLbls>
        <c:gapWidth val="219"/>
        <c:overlap val="-27"/>
        <c:axId val="748998744"/>
        <c:axId val="748997104"/>
      </c:barChart>
      <c:catAx>
        <c:axId val="74899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97104"/>
        <c:crosses val="autoZero"/>
        <c:auto val="1"/>
        <c:lblAlgn val="ctr"/>
        <c:lblOffset val="100"/>
        <c:noMultiLvlLbl val="0"/>
      </c:catAx>
      <c:valAx>
        <c:axId val="748997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98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'trust nzers'!$A$23:$A$27</c:f>
              <c:strCache>
                <c:ptCount val="5"/>
                <c:pt idx="0">
                  <c:v>Left</c:v>
                </c:pt>
                <c:pt idx="1">
                  <c:v>Centre-left</c:v>
                </c:pt>
                <c:pt idx="2">
                  <c:v>Centre</c:v>
                </c:pt>
                <c:pt idx="3">
                  <c:v>Centre-right</c:v>
                </c:pt>
                <c:pt idx="4">
                  <c:v>Right</c:v>
                </c:pt>
              </c:strCache>
            </c:strRef>
          </c:cat>
          <c:val>
            <c:numRef>
              <c:f>'trust nzers'!$B$23:$B$27</c:f>
              <c:numCache>
                <c:formatCode>General</c:formatCode>
                <c:ptCount val="5"/>
                <c:pt idx="0">
                  <c:v>0</c:v>
                </c:pt>
                <c:pt idx="1">
                  <c:v>0.31796023901882525</c:v>
                </c:pt>
                <c:pt idx="2">
                  <c:v>0.39599298101134384</c:v>
                </c:pt>
                <c:pt idx="3">
                  <c:v>0.3116010342384391</c:v>
                </c:pt>
                <c:pt idx="4">
                  <c:v>-6.3852670950483451E-3</c:v>
                </c:pt>
              </c:numCache>
            </c:numRef>
          </c:val>
          <c:extLst>
            <c:ext xmlns:c16="http://schemas.microsoft.com/office/drawing/2014/chart" uri="{C3380CC4-5D6E-409C-BE32-E72D297353CC}">
              <c16:uniqueId val="{00000000-24C3-4F3E-9DF0-81570AAAC7A0}"/>
            </c:ext>
          </c:extLst>
        </c:ser>
        <c:dLbls>
          <c:showLegendKey val="0"/>
          <c:showVal val="0"/>
          <c:showCatName val="0"/>
          <c:showSerName val="0"/>
          <c:showPercent val="0"/>
          <c:showBubbleSize val="0"/>
        </c:dLbls>
        <c:gapWidth val="219"/>
        <c:overlap val="-27"/>
        <c:axId val="824305976"/>
        <c:axId val="824306304"/>
      </c:barChart>
      <c:catAx>
        <c:axId val="82430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306304"/>
        <c:crosses val="autoZero"/>
        <c:auto val="1"/>
        <c:lblAlgn val="ctr"/>
        <c:lblOffset val="100"/>
        <c:noMultiLvlLbl val="0"/>
      </c:catAx>
      <c:valAx>
        <c:axId val="8243063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305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'pol funding'!$A$23:$A$27</c:f>
              <c:strCache>
                <c:ptCount val="5"/>
                <c:pt idx="0">
                  <c:v>Left</c:v>
                </c:pt>
                <c:pt idx="1">
                  <c:v>Centre-left</c:v>
                </c:pt>
                <c:pt idx="2">
                  <c:v>Centre</c:v>
                </c:pt>
                <c:pt idx="3">
                  <c:v>Centre-right</c:v>
                </c:pt>
                <c:pt idx="4">
                  <c:v>Right</c:v>
                </c:pt>
              </c:strCache>
            </c:strRef>
          </c:cat>
          <c:val>
            <c:numRef>
              <c:f>'pol funding'!$B$23:$B$27</c:f>
              <c:numCache>
                <c:formatCode>General</c:formatCode>
                <c:ptCount val="5"/>
                <c:pt idx="0">
                  <c:v>0</c:v>
                </c:pt>
                <c:pt idx="1">
                  <c:v>0.23156496258279013</c:v>
                </c:pt>
                <c:pt idx="2">
                  <c:v>0.25923249181645847</c:v>
                </c:pt>
                <c:pt idx="3">
                  <c:v>0.40039870023136631</c:v>
                </c:pt>
                <c:pt idx="4">
                  <c:v>0.18904069781415814</c:v>
                </c:pt>
              </c:numCache>
            </c:numRef>
          </c:val>
          <c:extLst>
            <c:ext xmlns:c16="http://schemas.microsoft.com/office/drawing/2014/chart" uri="{C3380CC4-5D6E-409C-BE32-E72D297353CC}">
              <c16:uniqueId val="{00000000-15B5-4CA7-8F7C-9037F68D73AA}"/>
            </c:ext>
          </c:extLst>
        </c:ser>
        <c:dLbls>
          <c:showLegendKey val="0"/>
          <c:showVal val="0"/>
          <c:showCatName val="0"/>
          <c:showSerName val="0"/>
          <c:showPercent val="0"/>
          <c:showBubbleSize val="0"/>
        </c:dLbls>
        <c:gapWidth val="219"/>
        <c:overlap val="-27"/>
        <c:axId val="824302696"/>
        <c:axId val="824303024"/>
      </c:barChart>
      <c:catAx>
        <c:axId val="82430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303024"/>
        <c:crosses val="autoZero"/>
        <c:auto val="1"/>
        <c:lblAlgn val="ctr"/>
        <c:lblOffset val="100"/>
        <c:noMultiLvlLbl val="0"/>
      </c:catAx>
      <c:valAx>
        <c:axId val="8243030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302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25559046274389E-2"/>
          <c:y val="0.10347349296576031"/>
          <c:w val="0.88603984412580672"/>
          <c:h val="0.85337101117540715"/>
        </c:manualLayout>
      </c:layout>
      <c:barChart>
        <c:barDir val="col"/>
        <c:grouping val="clustered"/>
        <c:varyColors val="0"/>
        <c:ser>
          <c:idx val="0"/>
          <c:order val="0"/>
          <c:spPr>
            <a:solidFill>
              <a:schemeClr val="accent1"/>
            </a:solidFill>
            <a:ln>
              <a:noFill/>
            </a:ln>
            <a:effectLst/>
          </c:spPr>
          <c:invertIfNegative val="0"/>
          <c:cat>
            <c:strRef>
              <c:f>'fairly and equally'!$A$23:$A$27</c:f>
              <c:strCache>
                <c:ptCount val="5"/>
                <c:pt idx="0">
                  <c:v>Left</c:v>
                </c:pt>
                <c:pt idx="1">
                  <c:v>Centre-left</c:v>
                </c:pt>
                <c:pt idx="2">
                  <c:v>Centre</c:v>
                </c:pt>
                <c:pt idx="3">
                  <c:v>Centre-right</c:v>
                </c:pt>
                <c:pt idx="4">
                  <c:v>Right</c:v>
                </c:pt>
              </c:strCache>
            </c:strRef>
          </c:cat>
          <c:val>
            <c:numRef>
              <c:f>'fairly and equally'!$B$23:$B$27</c:f>
              <c:numCache>
                <c:formatCode>General</c:formatCode>
                <c:ptCount val="5"/>
                <c:pt idx="0">
                  <c:v>0</c:v>
                </c:pt>
                <c:pt idx="1">
                  <c:v>0.25922439893107063</c:v>
                </c:pt>
                <c:pt idx="2">
                  <c:v>-8.9877455152576141E-2</c:v>
                </c:pt>
                <c:pt idx="3">
                  <c:v>-0.14174958641206967</c:v>
                </c:pt>
                <c:pt idx="4">
                  <c:v>-0.33159097833530965</c:v>
                </c:pt>
              </c:numCache>
            </c:numRef>
          </c:val>
          <c:extLst>
            <c:ext xmlns:c16="http://schemas.microsoft.com/office/drawing/2014/chart" uri="{C3380CC4-5D6E-409C-BE32-E72D297353CC}">
              <c16:uniqueId val="{00000000-3350-468C-9FCC-3CC27302BF7E}"/>
            </c:ext>
          </c:extLst>
        </c:ser>
        <c:dLbls>
          <c:showLegendKey val="0"/>
          <c:showVal val="0"/>
          <c:showCatName val="0"/>
          <c:showSerName val="0"/>
          <c:showPercent val="0"/>
          <c:showBubbleSize val="0"/>
        </c:dLbls>
        <c:gapWidth val="219"/>
        <c:overlap val="-27"/>
        <c:axId val="760738880"/>
        <c:axId val="760734288"/>
      </c:barChart>
      <c:catAx>
        <c:axId val="760738880"/>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734288"/>
        <c:crosses val="autoZero"/>
        <c:auto val="1"/>
        <c:lblAlgn val="ctr"/>
        <c:lblOffset val="100"/>
        <c:noMultiLvlLbl val="0"/>
      </c:catAx>
      <c:valAx>
        <c:axId val="760734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738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Unis!$B$30</c:f>
              <c:strCache>
                <c:ptCount val="1"/>
                <c:pt idx="0">
                  <c:v>Universities - Effect sizes</c:v>
                </c:pt>
              </c:strCache>
            </c:strRef>
          </c:tx>
          <c:spPr>
            <a:solidFill>
              <a:schemeClr val="accent1"/>
            </a:solidFill>
            <a:ln>
              <a:noFill/>
            </a:ln>
            <a:effectLst/>
          </c:spPr>
          <c:invertIfNegative val="0"/>
          <c:cat>
            <c:strRef>
              <c:f>Unis!$A$31:$A$35</c:f>
              <c:strCache>
                <c:ptCount val="5"/>
                <c:pt idx="0">
                  <c:v>Left</c:v>
                </c:pt>
                <c:pt idx="1">
                  <c:v>Centre-left</c:v>
                </c:pt>
                <c:pt idx="2">
                  <c:v>Centre</c:v>
                </c:pt>
                <c:pt idx="3">
                  <c:v>Centre-right</c:v>
                </c:pt>
                <c:pt idx="4">
                  <c:v>Right</c:v>
                </c:pt>
              </c:strCache>
            </c:strRef>
          </c:cat>
          <c:val>
            <c:numRef>
              <c:f>Unis!$B$31:$B$35</c:f>
              <c:numCache>
                <c:formatCode>0.00</c:formatCode>
                <c:ptCount val="5"/>
                <c:pt idx="0">
                  <c:v>0</c:v>
                </c:pt>
                <c:pt idx="1">
                  <c:v>0.19025448725053218</c:v>
                </c:pt>
                <c:pt idx="2">
                  <c:v>8.4758240276516364E-2</c:v>
                </c:pt>
                <c:pt idx="3">
                  <c:v>0.14048327117655288</c:v>
                </c:pt>
                <c:pt idx="4">
                  <c:v>-2.6530611212357638E-2</c:v>
                </c:pt>
              </c:numCache>
            </c:numRef>
          </c:val>
          <c:extLst>
            <c:ext xmlns:c16="http://schemas.microsoft.com/office/drawing/2014/chart" uri="{C3380CC4-5D6E-409C-BE32-E72D297353CC}">
              <c16:uniqueId val="{00000000-048B-4CD9-B684-8037B0970B72}"/>
            </c:ext>
          </c:extLst>
        </c:ser>
        <c:dLbls>
          <c:showLegendKey val="0"/>
          <c:showVal val="0"/>
          <c:showCatName val="0"/>
          <c:showSerName val="0"/>
          <c:showPercent val="0"/>
          <c:showBubbleSize val="0"/>
        </c:dLbls>
        <c:gapWidth val="219"/>
        <c:overlap val="-27"/>
        <c:axId val="749024000"/>
        <c:axId val="749022360"/>
      </c:barChart>
      <c:catAx>
        <c:axId val="7490240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9022360"/>
        <c:crosses val="autoZero"/>
        <c:auto val="1"/>
        <c:lblAlgn val="ctr"/>
        <c:lblOffset val="100"/>
        <c:noMultiLvlLbl val="0"/>
      </c:catAx>
      <c:valAx>
        <c:axId val="749022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9024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'govt dir rt'!$A$23:$A$27</c:f>
              <c:strCache>
                <c:ptCount val="5"/>
                <c:pt idx="0">
                  <c:v>Left</c:v>
                </c:pt>
                <c:pt idx="1">
                  <c:v>Centre-left</c:v>
                </c:pt>
                <c:pt idx="2">
                  <c:v>Centre</c:v>
                </c:pt>
                <c:pt idx="3">
                  <c:v>Centre-right</c:v>
                </c:pt>
                <c:pt idx="4">
                  <c:v>Right</c:v>
                </c:pt>
              </c:strCache>
            </c:strRef>
          </c:cat>
          <c:val>
            <c:numRef>
              <c:f>'govt dir rt'!$B$23:$B$27</c:f>
              <c:numCache>
                <c:formatCode>General</c:formatCode>
                <c:ptCount val="5"/>
                <c:pt idx="0">
                  <c:v>0</c:v>
                </c:pt>
                <c:pt idx="1">
                  <c:v>0.13188464174210723</c:v>
                </c:pt>
                <c:pt idx="2">
                  <c:v>-0.33966041856078805</c:v>
                </c:pt>
                <c:pt idx="3">
                  <c:v>-0.47064715288364023</c:v>
                </c:pt>
                <c:pt idx="4">
                  <c:v>-0.91280620571885496</c:v>
                </c:pt>
              </c:numCache>
            </c:numRef>
          </c:val>
          <c:extLst>
            <c:ext xmlns:c16="http://schemas.microsoft.com/office/drawing/2014/chart" uri="{C3380CC4-5D6E-409C-BE32-E72D297353CC}">
              <c16:uniqueId val="{00000000-205F-4D46-B847-6D5A2925006E}"/>
            </c:ext>
          </c:extLst>
        </c:ser>
        <c:dLbls>
          <c:showLegendKey val="0"/>
          <c:showVal val="0"/>
          <c:showCatName val="0"/>
          <c:showSerName val="0"/>
          <c:showPercent val="0"/>
          <c:showBubbleSize val="0"/>
        </c:dLbls>
        <c:gapWidth val="219"/>
        <c:overlap val="-27"/>
        <c:axId val="824317128"/>
        <c:axId val="824327296"/>
      </c:barChart>
      <c:catAx>
        <c:axId val="82431712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327296"/>
        <c:crosses val="autoZero"/>
        <c:auto val="1"/>
        <c:lblAlgn val="ctr"/>
        <c:lblOffset val="100"/>
        <c:noMultiLvlLbl val="0"/>
      </c:catAx>
      <c:valAx>
        <c:axId val="824327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317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'trust nat probs'!$A$23:$A$27</c:f>
              <c:strCache>
                <c:ptCount val="5"/>
                <c:pt idx="0">
                  <c:v>Left</c:v>
                </c:pt>
                <c:pt idx="1">
                  <c:v>Centre-left</c:v>
                </c:pt>
                <c:pt idx="2">
                  <c:v>Centre</c:v>
                </c:pt>
                <c:pt idx="3">
                  <c:v>Centre-right</c:v>
                </c:pt>
                <c:pt idx="4">
                  <c:v>Right</c:v>
                </c:pt>
              </c:strCache>
            </c:strRef>
          </c:cat>
          <c:val>
            <c:numRef>
              <c:f>'trust nat probs'!$B$23:$B$27</c:f>
              <c:numCache>
                <c:formatCode>General</c:formatCode>
                <c:ptCount val="5"/>
                <c:pt idx="0">
                  <c:v>0</c:v>
                </c:pt>
                <c:pt idx="1">
                  <c:v>0.16833046457224099</c:v>
                </c:pt>
                <c:pt idx="2">
                  <c:v>-0.28755403612456243</c:v>
                </c:pt>
                <c:pt idx="3">
                  <c:v>-0.42631108668064882</c:v>
                </c:pt>
                <c:pt idx="4">
                  <c:v>-0.80947450813776667</c:v>
                </c:pt>
              </c:numCache>
            </c:numRef>
          </c:val>
          <c:extLst>
            <c:ext xmlns:c16="http://schemas.microsoft.com/office/drawing/2014/chart" uri="{C3380CC4-5D6E-409C-BE32-E72D297353CC}">
              <c16:uniqueId val="{00000000-B5D6-49ED-9F4A-CB559CB63F40}"/>
            </c:ext>
          </c:extLst>
        </c:ser>
        <c:dLbls>
          <c:showLegendKey val="0"/>
          <c:showVal val="0"/>
          <c:showCatName val="0"/>
          <c:showSerName val="0"/>
          <c:showPercent val="0"/>
          <c:showBubbleSize val="0"/>
        </c:dLbls>
        <c:gapWidth val="219"/>
        <c:overlap val="-27"/>
        <c:axId val="824280064"/>
        <c:axId val="824280392"/>
      </c:barChart>
      <c:catAx>
        <c:axId val="8242800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280392"/>
        <c:crosses val="autoZero"/>
        <c:auto val="1"/>
        <c:lblAlgn val="ctr"/>
        <c:lblOffset val="100"/>
        <c:noMultiLvlLbl val="0"/>
      </c:catAx>
      <c:valAx>
        <c:axId val="824280392"/>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28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698598836231893"/>
          <c:y val="5.3024710902984787E-2"/>
          <c:w val="0.68676104710043961"/>
          <c:h val="0.8543181714653264"/>
        </c:manualLayout>
      </c:layout>
      <c:barChart>
        <c:barDir val="bar"/>
        <c:grouping val="percentStacked"/>
        <c:varyColors val="0"/>
        <c:ser>
          <c:idx val="1"/>
          <c:order val="0"/>
          <c:tx>
            <c:strRef>
              <c:f>Sheet1!$B$1</c:f>
              <c:strCache>
                <c:ptCount val="1"/>
                <c:pt idx="0">
                  <c:v>I have complete trust</c:v>
                </c:pt>
              </c:strCache>
            </c:strRef>
          </c:tx>
          <c:spPr>
            <a:solidFill>
              <a:srgbClr val="075F8D"/>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2019</c:v>
                </c:pt>
                <c:pt idx="1">
                  <c:v>Medical Practitioners     2018</c:v>
                </c:pt>
                <c:pt idx="2">
                  <c:v>2016</c:v>
                </c:pt>
                <c:pt idx="4">
                  <c:v>2019</c:v>
                </c:pt>
                <c:pt idx="5">
                  <c:v>Police     2018</c:v>
                </c:pt>
                <c:pt idx="6">
                  <c:v>2016</c:v>
                </c:pt>
                <c:pt idx="8">
                  <c:v>2019</c:v>
                </c:pt>
                <c:pt idx="9">
                  <c:v>Judges/Courts     2018</c:v>
                </c:pt>
                <c:pt idx="10">
                  <c:v>2016</c:v>
                </c:pt>
                <c:pt idx="12">
                  <c:v>2019</c:v>
                </c:pt>
                <c:pt idx="13">
                  <c:v>Schools and Colleges     2018</c:v>
                </c:pt>
                <c:pt idx="14">
                  <c:v>2016</c:v>
                </c:pt>
                <c:pt idx="16">
                  <c:v>2019</c:v>
                </c:pt>
                <c:pt idx="17">
                  <c:v>Universities     2018</c:v>
                </c:pt>
                <c:pt idx="18">
                  <c:v>2016</c:v>
                </c:pt>
                <c:pt idx="20">
                  <c:v>2019</c:v>
                </c:pt>
                <c:pt idx="21">
                  <c:v>Small businesses     2018</c:v>
                </c:pt>
                <c:pt idx="22">
                  <c:v>2016</c:v>
                </c:pt>
                <c:pt idx="24">
                  <c:v>2019</c:v>
                </c:pt>
                <c:pt idx="25">
                  <c:v>Charities     2018</c:v>
                </c:pt>
                <c:pt idx="26">
                  <c:v>2016</c:v>
                </c:pt>
              </c:strCache>
            </c:strRef>
          </c:cat>
          <c:val>
            <c:numRef>
              <c:f>Sheet1!$B$2:$B$28</c:f>
              <c:numCache>
                <c:formatCode>0%</c:formatCode>
                <c:ptCount val="27"/>
                <c:pt idx="0">
                  <c:v>0.18</c:v>
                </c:pt>
                <c:pt idx="1">
                  <c:v>0.11</c:v>
                </c:pt>
                <c:pt idx="2">
                  <c:v>0.13</c:v>
                </c:pt>
                <c:pt idx="4">
                  <c:v>0.16</c:v>
                </c:pt>
                <c:pt idx="5">
                  <c:v>0.12</c:v>
                </c:pt>
                <c:pt idx="6">
                  <c:v>0.12</c:v>
                </c:pt>
                <c:pt idx="8">
                  <c:v>0.12</c:v>
                </c:pt>
                <c:pt idx="9">
                  <c:v>0.08</c:v>
                </c:pt>
                <c:pt idx="10">
                  <c:v>7.0000000000000007E-2</c:v>
                </c:pt>
                <c:pt idx="12">
                  <c:v>0.05</c:v>
                </c:pt>
                <c:pt idx="13">
                  <c:v>0.03</c:v>
                </c:pt>
                <c:pt idx="14">
                  <c:v>0.05</c:v>
                </c:pt>
                <c:pt idx="16">
                  <c:v>0.05</c:v>
                </c:pt>
                <c:pt idx="17">
                  <c:v>0.03</c:v>
                </c:pt>
                <c:pt idx="18">
                  <c:v>0.04</c:v>
                </c:pt>
                <c:pt idx="20">
                  <c:v>0.03</c:v>
                </c:pt>
                <c:pt idx="21">
                  <c:v>0.02</c:v>
                </c:pt>
                <c:pt idx="22">
                  <c:v>0.02</c:v>
                </c:pt>
                <c:pt idx="24">
                  <c:v>0.03</c:v>
                </c:pt>
                <c:pt idx="25">
                  <c:v>0.02</c:v>
                </c:pt>
                <c:pt idx="26">
                  <c:v>0.02</c:v>
                </c:pt>
              </c:numCache>
            </c:numRef>
          </c:val>
          <c:extLst>
            <c:ext xmlns:c16="http://schemas.microsoft.com/office/drawing/2014/chart" uri="{C3380CC4-5D6E-409C-BE32-E72D297353CC}">
              <c16:uniqueId val="{00000001-1E00-488E-AC34-3C104240C809}"/>
            </c:ext>
          </c:extLst>
        </c:ser>
        <c:ser>
          <c:idx val="2"/>
          <c:order val="1"/>
          <c:tx>
            <c:strRef>
              <c:f>Sheet1!$C$1</c:f>
              <c:strCache>
                <c:ptCount val="1"/>
                <c:pt idx="0">
                  <c:v>I have lots of trust</c:v>
                </c:pt>
              </c:strCache>
            </c:strRef>
          </c:tx>
          <c:spPr>
            <a:solidFill>
              <a:srgbClr val="075F8D">
                <a:alpha val="68000"/>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2019</c:v>
                </c:pt>
                <c:pt idx="1">
                  <c:v>Medical Practitioners     2018</c:v>
                </c:pt>
                <c:pt idx="2">
                  <c:v>2016</c:v>
                </c:pt>
                <c:pt idx="4">
                  <c:v>2019</c:v>
                </c:pt>
                <c:pt idx="5">
                  <c:v>Police     2018</c:v>
                </c:pt>
                <c:pt idx="6">
                  <c:v>2016</c:v>
                </c:pt>
                <c:pt idx="8">
                  <c:v>2019</c:v>
                </c:pt>
                <c:pt idx="9">
                  <c:v>Judges/Courts     2018</c:v>
                </c:pt>
                <c:pt idx="10">
                  <c:v>2016</c:v>
                </c:pt>
                <c:pt idx="12">
                  <c:v>2019</c:v>
                </c:pt>
                <c:pt idx="13">
                  <c:v>Schools and Colleges     2018</c:v>
                </c:pt>
                <c:pt idx="14">
                  <c:v>2016</c:v>
                </c:pt>
                <c:pt idx="16">
                  <c:v>2019</c:v>
                </c:pt>
                <c:pt idx="17">
                  <c:v>Universities     2018</c:v>
                </c:pt>
                <c:pt idx="18">
                  <c:v>2016</c:v>
                </c:pt>
                <c:pt idx="20">
                  <c:v>2019</c:v>
                </c:pt>
                <c:pt idx="21">
                  <c:v>Small businesses     2018</c:v>
                </c:pt>
                <c:pt idx="22">
                  <c:v>2016</c:v>
                </c:pt>
                <c:pt idx="24">
                  <c:v>2019</c:v>
                </c:pt>
                <c:pt idx="25">
                  <c:v>Charities     2018</c:v>
                </c:pt>
                <c:pt idx="26">
                  <c:v>2016</c:v>
                </c:pt>
              </c:strCache>
            </c:strRef>
          </c:cat>
          <c:val>
            <c:numRef>
              <c:f>Sheet1!$C$2:$C$28</c:f>
              <c:numCache>
                <c:formatCode>0%</c:formatCode>
                <c:ptCount val="27"/>
                <c:pt idx="0">
                  <c:v>0.47</c:v>
                </c:pt>
                <c:pt idx="1">
                  <c:v>0.48</c:v>
                </c:pt>
                <c:pt idx="2">
                  <c:v>0.42</c:v>
                </c:pt>
                <c:pt idx="4">
                  <c:v>0.48</c:v>
                </c:pt>
                <c:pt idx="5">
                  <c:v>0.44</c:v>
                </c:pt>
                <c:pt idx="6">
                  <c:v>0.41</c:v>
                </c:pt>
                <c:pt idx="8">
                  <c:v>0.37</c:v>
                </c:pt>
                <c:pt idx="9">
                  <c:v>0.32</c:v>
                </c:pt>
                <c:pt idx="10">
                  <c:v>0.28000000000000003</c:v>
                </c:pt>
                <c:pt idx="12">
                  <c:v>0.4</c:v>
                </c:pt>
                <c:pt idx="13">
                  <c:v>0.34</c:v>
                </c:pt>
                <c:pt idx="14">
                  <c:v>0.31</c:v>
                </c:pt>
                <c:pt idx="16">
                  <c:v>0.38</c:v>
                </c:pt>
                <c:pt idx="17">
                  <c:v>0.27</c:v>
                </c:pt>
                <c:pt idx="18">
                  <c:v>0.28999999999999998</c:v>
                </c:pt>
                <c:pt idx="20">
                  <c:v>0.33</c:v>
                </c:pt>
                <c:pt idx="21">
                  <c:v>0.27</c:v>
                </c:pt>
                <c:pt idx="22">
                  <c:v>0.28000000000000003</c:v>
                </c:pt>
                <c:pt idx="24">
                  <c:v>0.3</c:v>
                </c:pt>
                <c:pt idx="25">
                  <c:v>0.23</c:v>
                </c:pt>
                <c:pt idx="26">
                  <c:v>0.26</c:v>
                </c:pt>
              </c:numCache>
            </c:numRef>
          </c:val>
          <c:extLst>
            <c:ext xmlns:c16="http://schemas.microsoft.com/office/drawing/2014/chart" uri="{C3380CC4-5D6E-409C-BE32-E72D297353CC}">
              <c16:uniqueId val="{00000002-1E00-488E-AC34-3C104240C809}"/>
            </c:ext>
          </c:extLst>
        </c:ser>
        <c:ser>
          <c:idx val="3"/>
          <c:order val="2"/>
          <c:tx>
            <c:strRef>
              <c:f>Sheet1!$D$1</c:f>
              <c:strCache>
                <c:ptCount val="1"/>
                <c:pt idx="0">
                  <c:v>I have some trust</c:v>
                </c:pt>
              </c:strCache>
            </c:strRef>
          </c:tx>
          <c:spPr>
            <a:solidFill>
              <a:srgbClr val="ADCAD9"/>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Sheet1!$A$2:$A$28</c:f>
              <c:strCache>
                <c:ptCount val="27"/>
                <c:pt idx="0">
                  <c:v>2019</c:v>
                </c:pt>
                <c:pt idx="1">
                  <c:v>Medical Practitioners     2018</c:v>
                </c:pt>
                <c:pt idx="2">
                  <c:v>2016</c:v>
                </c:pt>
                <c:pt idx="4">
                  <c:v>2019</c:v>
                </c:pt>
                <c:pt idx="5">
                  <c:v>Police     2018</c:v>
                </c:pt>
                <c:pt idx="6">
                  <c:v>2016</c:v>
                </c:pt>
                <c:pt idx="8">
                  <c:v>2019</c:v>
                </c:pt>
                <c:pt idx="9">
                  <c:v>Judges/Courts     2018</c:v>
                </c:pt>
                <c:pt idx="10">
                  <c:v>2016</c:v>
                </c:pt>
                <c:pt idx="12">
                  <c:v>2019</c:v>
                </c:pt>
                <c:pt idx="13">
                  <c:v>Schools and Colleges     2018</c:v>
                </c:pt>
                <c:pt idx="14">
                  <c:v>2016</c:v>
                </c:pt>
                <c:pt idx="16">
                  <c:v>2019</c:v>
                </c:pt>
                <c:pt idx="17">
                  <c:v>Universities     2018</c:v>
                </c:pt>
                <c:pt idx="18">
                  <c:v>2016</c:v>
                </c:pt>
                <c:pt idx="20">
                  <c:v>2019</c:v>
                </c:pt>
                <c:pt idx="21">
                  <c:v>Small businesses     2018</c:v>
                </c:pt>
                <c:pt idx="22">
                  <c:v>2016</c:v>
                </c:pt>
                <c:pt idx="24">
                  <c:v>2019</c:v>
                </c:pt>
                <c:pt idx="25">
                  <c:v>Charities     2018</c:v>
                </c:pt>
                <c:pt idx="26">
                  <c:v>2016</c:v>
                </c:pt>
              </c:strCache>
            </c:strRef>
          </c:cat>
          <c:val>
            <c:numRef>
              <c:f>Sheet1!$D$2:$D$28</c:f>
              <c:numCache>
                <c:formatCode>0%</c:formatCode>
                <c:ptCount val="27"/>
                <c:pt idx="0">
                  <c:v>0.28000000000000003</c:v>
                </c:pt>
                <c:pt idx="1">
                  <c:v>0.34</c:v>
                </c:pt>
                <c:pt idx="2">
                  <c:v>0.36</c:v>
                </c:pt>
                <c:pt idx="4">
                  <c:v>0.26</c:v>
                </c:pt>
                <c:pt idx="5">
                  <c:v>0.34</c:v>
                </c:pt>
                <c:pt idx="6">
                  <c:v>0.34</c:v>
                </c:pt>
                <c:pt idx="8">
                  <c:v>0.35</c:v>
                </c:pt>
                <c:pt idx="9">
                  <c:v>0.44</c:v>
                </c:pt>
                <c:pt idx="10">
                  <c:v>0.48</c:v>
                </c:pt>
                <c:pt idx="12">
                  <c:v>0.46</c:v>
                </c:pt>
                <c:pt idx="13">
                  <c:v>0.54</c:v>
                </c:pt>
                <c:pt idx="14">
                  <c:v>0.54</c:v>
                </c:pt>
                <c:pt idx="16">
                  <c:v>0.45</c:v>
                </c:pt>
                <c:pt idx="17">
                  <c:v>0.6</c:v>
                </c:pt>
                <c:pt idx="18">
                  <c:v>0.57999999999999996</c:v>
                </c:pt>
                <c:pt idx="20">
                  <c:v>0.53</c:v>
                </c:pt>
                <c:pt idx="21">
                  <c:v>0.61</c:v>
                </c:pt>
                <c:pt idx="22">
                  <c:v>0.6</c:v>
                </c:pt>
                <c:pt idx="24">
                  <c:v>0.48</c:v>
                </c:pt>
                <c:pt idx="25">
                  <c:v>0.51</c:v>
                </c:pt>
                <c:pt idx="26">
                  <c:v>0.53</c:v>
                </c:pt>
              </c:numCache>
            </c:numRef>
          </c:val>
          <c:extLst>
            <c:ext xmlns:c16="http://schemas.microsoft.com/office/drawing/2014/chart" uri="{C3380CC4-5D6E-409C-BE32-E72D297353CC}">
              <c16:uniqueId val="{00000003-1E00-488E-AC34-3C104240C809}"/>
            </c:ext>
          </c:extLst>
        </c:ser>
        <c:ser>
          <c:idx val="4"/>
          <c:order val="3"/>
          <c:tx>
            <c:strRef>
              <c:f>Sheet1!$E$1</c:f>
              <c:strCache>
                <c:ptCount val="1"/>
                <c:pt idx="0">
                  <c:v>I have little trust</c:v>
                </c:pt>
              </c:strCache>
            </c:strRef>
          </c:tx>
          <c:spPr>
            <a:solidFill>
              <a:srgbClr val="BFBFBF"/>
            </a:solidFill>
            <a:ln w="0">
              <a:solidFill>
                <a:sysClr val="window" lastClr="FFFFFF"/>
              </a:solidFill>
            </a:ln>
            <a:effectLst/>
          </c:spPr>
          <c:invertIfNegative val="0"/>
          <c:dPt>
            <c:idx val="19"/>
            <c:invertIfNegative val="0"/>
            <c:bubble3D val="0"/>
            <c:extLst>
              <c:ext xmlns:c16="http://schemas.microsoft.com/office/drawing/2014/chart" uri="{C3380CC4-5D6E-409C-BE32-E72D297353CC}">
                <c16:uniqueId val="{00000004-1E00-488E-AC34-3C104240C809}"/>
              </c:ext>
            </c:extLst>
          </c:dPt>
          <c:dLbls>
            <c:dLbl>
              <c:idx val="5"/>
              <c:layout>
                <c:manualLayout>
                  <c:x val="9.24947322307848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00-488E-AC34-3C104240C809}"/>
                </c:ext>
              </c:extLst>
            </c:dLbl>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Sheet1!$A$2:$A$28</c:f>
              <c:strCache>
                <c:ptCount val="27"/>
                <c:pt idx="0">
                  <c:v>2019</c:v>
                </c:pt>
                <c:pt idx="1">
                  <c:v>Medical Practitioners     2018</c:v>
                </c:pt>
                <c:pt idx="2">
                  <c:v>2016</c:v>
                </c:pt>
                <c:pt idx="4">
                  <c:v>2019</c:v>
                </c:pt>
                <c:pt idx="5">
                  <c:v>Police     2018</c:v>
                </c:pt>
                <c:pt idx="6">
                  <c:v>2016</c:v>
                </c:pt>
                <c:pt idx="8">
                  <c:v>2019</c:v>
                </c:pt>
                <c:pt idx="9">
                  <c:v>Judges/Courts     2018</c:v>
                </c:pt>
                <c:pt idx="10">
                  <c:v>2016</c:v>
                </c:pt>
                <c:pt idx="12">
                  <c:v>2019</c:v>
                </c:pt>
                <c:pt idx="13">
                  <c:v>Schools and Colleges     2018</c:v>
                </c:pt>
                <c:pt idx="14">
                  <c:v>2016</c:v>
                </c:pt>
                <c:pt idx="16">
                  <c:v>2019</c:v>
                </c:pt>
                <c:pt idx="17">
                  <c:v>Universities     2018</c:v>
                </c:pt>
                <c:pt idx="18">
                  <c:v>2016</c:v>
                </c:pt>
                <c:pt idx="20">
                  <c:v>2019</c:v>
                </c:pt>
                <c:pt idx="21">
                  <c:v>Small businesses     2018</c:v>
                </c:pt>
                <c:pt idx="22">
                  <c:v>2016</c:v>
                </c:pt>
                <c:pt idx="24">
                  <c:v>2019</c:v>
                </c:pt>
                <c:pt idx="25">
                  <c:v>Charities     2018</c:v>
                </c:pt>
                <c:pt idx="26">
                  <c:v>2016</c:v>
                </c:pt>
              </c:strCache>
            </c:strRef>
          </c:cat>
          <c:val>
            <c:numRef>
              <c:f>Sheet1!$E$2:$E$28</c:f>
              <c:numCache>
                <c:formatCode>0%</c:formatCode>
                <c:ptCount val="27"/>
                <c:pt idx="0">
                  <c:v>0.05</c:v>
                </c:pt>
                <c:pt idx="1">
                  <c:v>0.05</c:v>
                </c:pt>
                <c:pt idx="2">
                  <c:v>7.0000000000000007E-2</c:v>
                </c:pt>
                <c:pt idx="4">
                  <c:v>7.0000000000000007E-2</c:v>
                </c:pt>
                <c:pt idx="5">
                  <c:v>0.08</c:v>
                </c:pt>
                <c:pt idx="6">
                  <c:v>0.09</c:v>
                </c:pt>
                <c:pt idx="8">
                  <c:v>0.12</c:v>
                </c:pt>
                <c:pt idx="9">
                  <c:v>0.12</c:v>
                </c:pt>
                <c:pt idx="10">
                  <c:v>0.14000000000000001</c:v>
                </c:pt>
                <c:pt idx="12">
                  <c:v>0.08</c:v>
                </c:pt>
                <c:pt idx="13">
                  <c:v>0.08</c:v>
                </c:pt>
                <c:pt idx="14">
                  <c:v>0.09</c:v>
                </c:pt>
                <c:pt idx="16">
                  <c:v>0.09</c:v>
                </c:pt>
                <c:pt idx="17">
                  <c:v>0.09</c:v>
                </c:pt>
                <c:pt idx="18">
                  <c:v>0.08</c:v>
                </c:pt>
                <c:pt idx="20">
                  <c:v>0.09</c:v>
                </c:pt>
                <c:pt idx="21">
                  <c:v>0.09</c:v>
                </c:pt>
                <c:pt idx="22">
                  <c:v>0.08</c:v>
                </c:pt>
                <c:pt idx="24">
                  <c:v>0.15</c:v>
                </c:pt>
                <c:pt idx="25">
                  <c:v>0.18</c:v>
                </c:pt>
                <c:pt idx="26">
                  <c:v>0.15</c:v>
                </c:pt>
              </c:numCache>
            </c:numRef>
          </c:val>
          <c:extLst>
            <c:ext xmlns:c16="http://schemas.microsoft.com/office/drawing/2014/chart" uri="{C3380CC4-5D6E-409C-BE32-E72D297353CC}">
              <c16:uniqueId val="{00000006-1E00-488E-AC34-3C104240C809}"/>
            </c:ext>
          </c:extLst>
        </c:ser>
        <c:ser>
          <c:idx val="5"/>
          <c:order val="4"/>
          <c:tx>
            <c:strRef>
              <c:f>Sheet1!$F$1</c:f>
              <c:strCache>
                <c:ptCount val="1"/>
                <c:pt idx="0">
                  <c:v>I have no trust at all</c:v>
                </c:pt>
              </c:strCache>
            </c:strRef>
          </c:tx>
          <c:spPr>
            <a:solidFill>
              <a:sysClr val="window" lastClr="FFFFFF">
                <a:lumMod val="50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Sheet1!$A$2:$A$28</c:f>
              <c:strCache>
                <c:ptCount val="27"/>
                <c:pt idx="0">
                  <c:v>2019</c:v>
                </c:pt>
                <c:pt idx="1">
                  <c:v>Medical Practitioners     2018</c:v>
                </c:pt>
                <c:pt idx="2">
                  <c:v>2016</c:v>
                </c:pt>
                <c:pt idx="4">
                  <c:v>2019</c:v>
                </c:pt>
                <c:pt idx="5">
                  <c:v>Police     2018</c:v>
                </c:pt>
                <c:pt idx="6">
                  <c:v>2016</c:v>
                </c:pt>
                <c:pt idx="8">
                  <c:v>2019</c:v>
                </c:pt>
                <c:pt idx="9">
                  <c:v>Judges/Courts     2018</c:v>
                </c:pt>
                <c:pt idx="10">
                  <c:v>2016</c:v>
                </c:pt>
                <c:pt idx="12">
                  <c:v>2019</c:v>
                </c:pt>
                <c:pt idx="13">
                  <c:v>Schools and Colleges     2018</c:v>
                </c:pt>
                <c:pt idx="14">
                  <c:v>2016</c:v>
                </c:pt>
                <c:pt idx="16">
                  <c:v>2019</c:v>
                </c:pt>
                <c:pt idx="17">
                  <c:v>Universities     2018</c:v>
                </c:pt>
                <c:pt idx="18">
                  <c:v>2016</c:v>
                </c:pt>
                <c:pt idx="20">
                  <c:v>2019</c:v>
                </c:pt>
                <c:pt idx="21">
                  <c:v>Small businesses     2018</c:v>
                </c:pt>
                <c:pt idx="22">
                  <c:v>2016</c:v>
                </c:pt>
                <c:pt idx="24">
                  <c:v>2019</c:v>
                </c:pt>
                <c:pt idx="25">
                  <c:v>Charities     2018</c:v>
                </c:pt>
                <c:pt idx="26">
                  <c:v>2016</c:v>
                </c:pt>
              </c:strCache>
            </c:strRef>
          </c:cat>
          <c:val>
            <c:numRef>
              <c:f>Sheet1!$F$2:$F$28</c:f>
              <c:numCache>
                <c:formatCode>0%</c:formatCode>
                <c:ptCount val="27"/>
                <c:pt idx="0">
                  <c:v>0.01</c:v>
                </c:pt>
                <c:pt idx="1">
                  <c:v>0.02</c:v>
                </c:pt>
                <c:pt idx="2">
                  <c:v>0.02</c:v>
                </c:pt>
                <c:pt idx="4">
                  <c:v>0.02</c:v>
                </c:pt>
                <c:pt idx="5">
                  <c:v>0.02</c:v>
                </c:pt>
                <c:pt idx="6">
                  <c:v>0.04</c:v>
                </c:pt>
                <c:pt idx="8">
                  <c:v>0.04</c:v>
                </c:pt>
                <c:pt idx="9">
                  <c:v>0.04</c:v>
                </c:pt>
                <c:pt idx="10">
                  <c:v>0.03</c:v>
                </c:pt>
                <c:pt idx="12">
                  <c:v>0.02</c:v>
                </c:pt>
                <c:pt idx="13">
                  <c:v>0.01</c:v>
                </c:pt>
                <c:pt idx="14">
                  <c:v>0.02</c:v>
                </c:pt>
                <c:pt idx="16">
                  <c:v>0.02</c:v>
                </c:pt>
                <c:pt idx="17">
                  <c:v>0.01</c:v>
                </c:pt>
                <c:pt idx="18">
                  <c:v>0.02</c:v>
                </c:pt>
                <c:pt idx="20">
                  <c:v>0.02</c:v>
                </c:pt>
                <c:pt idx="21">
                  <c:v>0.01</c:v>
                </c:pt>
                <c:pt idx="22">
                  <c:v>0.01</c:v>
                </c:pt>
                <c:pt idx="24">
                  <c:v>0.04</c:v>
                </c:pt>
                <c:pt idx="25">
                  <c:v>0.05</c:v>
                </c:pt>
                <c:pt idx="26">
                  <c:v>0.05</c:v>
                </c:pt>
              </c:numCache>
            </c:numRef>
          </c:val>
          <c:extLst>
            <c:ext xmlns:c16="http://schemas.microsoft.com/office/drawing/2014/chart" uri="{C3380CC4-5D6E-409C-BE32-E72D297353CC}">
              <c16:uniqueId val="{00000007-1E00-488E-AC34-3C104240C809}"/>
            </c:ext>
          </c:extLst>
        </c:ser>
        <c:dLbls>
          <c:showLegendKey val="0"/>
          <c:showVal val="0"/>
          <c:showCatName val="0"/>
          <c:showSerName val="0"/>
          <c:showPercent val="0"/>
          <c:showBubbleSize val="0"/>
        </c:dLbls>
        <c:gapWidth val="2"/>
        <c:overlap val="100"/>
        <c:axId val="762520848"/>
        <c:axId val="762521408"/>
      </c:barChart>
      <c:catAx>
        <c:axId val="762520848"/>
        <c:scaling>
          <c:orientation val="maxMin"/>
        </c:scaling>
        <c:delete val="0"/>
        <c:axPos val="l"/>
        <c:numFmt formatCode="General" sourceLinked="1"/>
        <c:majorTickMark val="out"/>
        <c:minorTickMark val="none"/>
        <c:tickLblPos val="nextTo"/>
        <c:spPr>
          <a:ln>
            <a:solidFill>
              <a:sysClr val="window" lastClr="FFFFFF"/>
            </a:solidFill>
          </a:ln>
        </c:spPr>
        <c:txPr>
          <a:bodyPr/>
          <a:lstStyle/>
          <a:p>
            <a:pPr>
              <a:defRPr>
                <a:solidFill>
                  <a:schemeClr val="tx1">
                    <a:lumMod val="75000"/>
                    <a:lumOff val="25000"/>
                  </a:schemeClr>
                </a:solidFill>
                <a:latin typeface="+mn-lt"/>
              </a:defRPr>
            </a:pPr>
            <a:endParaRPr lang="en-US"/>
          </a:p>
        </c:txPr>
        <c:crossAx val="762521408"/>
        <c:crosses val="autoZero"/>
        <c:auto val="1"/>
        <c:lblAlgn val="ctr"/>
        <c:lblOffset val="100"/>
        <c:noMultiLvlLbl val="0"/>
      </c:catAx>
      <c:valAx>
        <c:axId val="762521408"/>
        <c:scaling>
          <c:orientation val="minMax"/>
          <c:max val="1"/>
        </c:scaling>
        <c:delete val="1"/>
        <c:axPos val="b"/>
        <c:numFmt formatCode="0%" sourceLinked="1"/>
        <c:majorTickMark val="out"/>
        <c:minorTickMark val="none"/>
        <c:tickLblPos val="nextTo"/>
        <c:crossAx val="762520848"/>
        <c:crosses val="max"/>
        <c:crossBetween val="between"/>
        <c:majorUnit val="0.2"/>
      </c:valAx>
      <c:spPr>
        <a:noFill/>
      </c:spPr>
    </c:plotArea>
    <c:legend>
      <c:legendPos val="b"/>
      <c:layout>
        <c:manualLayout>
          <c:xMode val="edge"/>
          <c:yMode val="edge"/>
          <c:x val="0.23148107320756389"/>
          <c:y val="0.94283451948392683"/>
          <c:w val="0.76753432522565979"/>
          <c:h val="4.8726641911493715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txPr>
    <a:bodyPr/>
    <a:lstStyle/>
    <a:p>
      <a:pPr>
        <a:defRPr sz="1000">
          <a:latin typeface="+mn-lt"/>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'trust int probs'!$A$23:$A$27</c:f>
              <c:strCache>
                <c:ptCount val="5"/>
                <c:pt idx="0">
                  <c:v>Left</c:v>
                </c:pt>
                <c:pt idx="1">
                  <c:v>Centre-left</c:v>
                </c:pt>
                <c:pt idx="2">
                  <c:v>Centre</c:v>
                </c:pt>
                <c:pt idx="3">
                  <c:v>Centre-right</c:v>
                </c:pt>
                <c:pt idx="4">
                  <c:v>Right</c:v>
                </c:pt>
              </c:strCache>
            </c:strRef>
          </c:cat>
          <c:val>
            <c:numRef>
              <c:f>'trust int probs'!$B$23:$B$27</c:f>
              <c:numCache>
                <c:formatCode>General</c:formatCode>
                <c:ptCount val="5"/>
                <c:pt idx="0">
                  <c:v>0</c:v>
                </c:pt>
                <c:pt idx="1">
                  <c:v>-2.9895268329891291E-2</c:v>
                </c:pt>
                <c:pt idx="2">
                  <c:v>-0.35071578679597115</c:v>
                </c:pt>
                <c:pt idx="3">
                  <c:v>-0.47085047619569953</c:v>
                </c:pt>
                <c:pt idx="4">
                  <c:v>-0.81362504872676733</c:v>
                </c:pt>
              </c:numCache>
            </c:numRef>
          </c:val>
          <c:extLst>
            <c:ext xmlns:c16="http://schemas.microsoft.com/office/drawing/2014/chart" uri="{C3380CC4-5D6E-409C-BE32-E72D297353CC}">
              <c16:uniqueId val="{00000000-7EB6-4117-AE26-C9C687165D27}"/>
            </c:ext>
          </c:extLst>
        </c:ser>
        <c:dLbls>
          <c:showLegendKey val="0"/>
          <c:showVal val="0"/>
          <c:showCatName val="0"/>
          <c:showSerName val="0"/>
          <c:showPercent val="0"/>
          <c:showBubbleSize val="0"/>
        </c:dLbls>
        <c:gapWidth val="219"/>
        <c:overlap val="-27"/>
        <c:axId val="824280720"/>
        <c:axId val="824282360"/>
      </c:barChart>
      <c:catAx>
        <c:axId val="824280720"/>
        <c:scaling>
          <c:orientation val="minMax"/>
        </c:scaling>
        <c:delete val="0"/>
        <c:axPos val="b"/>
        <c:numFmt formatCode="#,##0.00" sourceLinked="0"/>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282360"/>
        <c:crosses val="autoZero"/>
        <c:auto val="1"/>
        <c:lblAlgn val="ctr"/>
        <c:lblOffset val="100"/>
        <c:noMultiLvlLbl val="0"/>
      </c:catAx>
      <c:valAx>
        <c:axId val="824282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280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'Big business'!$B$30</c:f>
              <c:strCache>
                <c:ptCount val="1"/>
                <c:pt idx="0">
                  <c:v>Big business - Effect sizes</c:v>
                </c:pt>
              </c:strCache>
            </c:strRef>
          </c:tx>
          <c:spPr>
            <a:solidFill>
              <a:schemeClr val="accent1"/>
            </a:solidFill>
            <a:ln>
              <a:noFill/>
            </a:ln>
            <a:effectLst/>
          </c:spPr>
          <c:invertIfNegative val="0"/>
          <c:cat>
            <c:strRef>
              <c:f>'Big business'!$A$31:$A$35</c:f>
              <c:strCache>
                <c:ptCount val="5"/>
                <c:pt idx="0">
                  <c:v>Left</c:v>
                </c:pt>
                <c:pt idx="1">
                  <c:v>Centre-left</c:v>
                </c:pt>
                <c:pt idx="2">
                  <c:v>Centre</c:v>
                </c:pt>
                <c:pt idx="3">
                  <c:v>Centre-right</c:v>
                </c:pt>
                <c:pt idx="4">
                  <c:v>Right</c:v>
                </c:pt>
              </c:strCache>
            </c:strRef>
          </c:cat>
          <c:val>
            <c:numRef>
              <c:f>'Big business'!$B$31:$B$35</c:f>
              <c:numCache>
                <c:formatCode>0.00</c:formatCode>
                <c:ptCount val="5"/>
                <c:pt idx="0">
                  <c:v>0</c:v>
                </c:pt>
                <c:pt idx="1">
                  <c:v>0.49830996460091398</c:v>
                </c:pt>
                <c:pt idx="2">
                  <c:v>0.73256071475598838</c:v>
                </c:pt>
                <c:pt idx="3">
                  <c:v>0.82742631331405747</c:v>
                </c:pt>
                <c:pt idx="4">
                  <c:v>0.79790387011965225</c:v>
                </c:pt>
              </c:numCache>
            </c:numRef>
          </c:val>
          <c:extLst>
            <c:ext xmlns:c16="http://schemas.microsoft.com/office/drawing/2014/chart" uri="{C3380CC4-5D6E-409C-BE32-E72D297353CC}">
              <c16:uniqueId val="{00000000-756A-4F66-8A4A-B434A90FD449}"/>
            </c:ext>
          </c:extLst>
        </c:ser>
        <c:dLbls>
          <c:showLegendKey val="0"/>
          <c:showVal val="0"/>
          <c:showCatName val="0"/>
          <c:showSerName val="0"/>
          <c:showPercent val="0"/>
          <c:showBubbleSize val="0"/>
        </c:dLbls>
        <c:gapWidth val="219"/>
        <c:overlap val="-27"/>
        <c:axId val="760693288"/>
        <c:axId val="760700504"/>
      </c:barChart>
      <c:catAx>
        <c:axId val="76069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700504"/>
        <c:crosses val="autoZero"/>
        <c:auto val="1"/>
        <c:lblAlgn val="ctr"/>
        <c:lblOffset val="100"/>
        <c:noMultiLvlLbl val="0"/>
      </c:catAx>
      <c:valAx>
        <c:axId val="760700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693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Police!$B$30</c:f>
              <c:strCache>
                <c:ptCount val="1"/>
                <c:pt idx="0">
                  <c:v>Police - Effect sizes</c:v>
                </c:pt>
              </c:strCache>
            </c:strRef>
          </c:tx>
          <c:spPr>
            <a:solidFill>
              <a:schemeClr val="accent1"/>
            </a:solidFill>
            <a:ln>
              <a:noFill/>
            </a:ln>
            <a:effectLst/>
          </c:spPr>
          <c:invertIfNegative val="0"/>
          <c:cat>
            <c:strRef>
              <c:f>Police!$A$31:$A$35</c:f>
              <c:strCache>
                <c:ptCount val="5"/>
                <c:pt idx="0">
                  <c:v>Left</c:v>
                </c:pt>
                <c:pt idx="1">
                  <c:v>Centre-left</c:v>
                </c:pt>
                <c:pt idx="2">
                  <c:v>Centre</c:v>
                </c:pt>
                <c:pt idx="3">
                  <c:v>Centre-right</c:v>
                </c:pt>
                <c:pt idx="4">
                  <c:v>Right</c:v>
                </c:pt>
              </c:strCache>
            </c:strRef>
          </c:cat>
          <c:val>
            <c:numRef>
              <c:f>Police!$B$31:$B$35</c:f>
              <c:numCache>
                <c:formatCode>0.00</c:formatCode>
                <c:ptCount val="5"/>
                <c:pt idx="0">
                  <c:v>0</c:v>
                </c:pt>
                <c:pt idx="1">
                  <c:v>0.42433118614391802</c:v>
                </c:pt>
                <c:pt idx="2">
                  <c:v>0.42805563236276689</c:v>
                </c:pt>
                <c:pt idx="3">
                  <c:v>0.41594479008129137</c:v>
                </c:pt>
                <c:pt idx="4">
                  <c:v>0.59052165733841044</c:v>
                </c:pt>
              </c:numCache>
            </c:numRef>
          </c:val>
          <c:extLst>
            <c:ext xmlns:c16="http://schemas.microsoft.com/office/drawing/2014/chart" uri="{C3380CC4-5D6E-409C-BE32-E72D297353CC}">
              <c16:uniqueId val="{00000000-88EE-4B1D-B31D-F002FBAA4A58}"/>
            </c:ext>
          </c:extLst>
        </c:ser>
        <c:dLbls>
          <c:showLegendKey val="0"/>
          <c:showVal val="0"/>
          <c:showCatName val="0"/>
          <c:showSerName val="0"/>
          <c:showPercent val="0"/>
          <c:showBubbleSize val="0"/>
        </c:dLbls>
        <c:gapWidth val="219"/>
        <c:overlap val="-27"/>
        <c:axId val="749008584"/>
        <c:axId val="749010224"/>
      </c:barChart>
      <c:catAx>
        <c:axId val="74900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9010224"/>
        <c:crosses val="autoZero"/>
        <c:auto val="1"/>
        <c:lblAlgn val="ctr"/>
        <c:lblOffset val="100"/>
        <c:noMultiLvlLbl val="0"/>
      </c:catAx>
      <c:valAx>
        <c:axId val="7490102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9008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Churches!$B$30</c:f>
              <c:strCache>
                <c:ptCount val="1"/>
                <c:pt idx="0">
                  <c:v>Churches</c:v>
                </c:pt>
              </c:strCache>
            </c:strRef>
          </c:tx>
          <c:spPr>
            <a:solidFill>
              <a:schemeClr val="accent1"/>
            </a:solidFill>
            <a:ln>
              <a:noFill/>
            </a:ln>
            <a:effectLst/>
          </c:spPr>
          <c:invertIfNegative val="0"/>
          <c:cat>
            <c:strRef>
              <c:f>Churches!$A$31:$A$35</c:f>
              <c:strCache>
                <c:ptCount val="5"/>
                <c:pt idx="0">
                  <c:v>Left</c:v>
                </c:pt>
                <c:pt idx="1">
                  <c:v>Centre-left</c:v>
                </c:pt>
                <c:pt idx="2">
                  <c:v>Centre</c:v>
                </c:pt>
                <c:pt idx="3">
                  <c:v>Centre-right</c:v>
                </c:pt>
                <c:pt idx="4">
                  <c:v>Right</c:v>
                </c:pt>
              </c:strCache>
            </c:strRef>
          </c:cat>
          <c:val>
            <c:numRef>
              <c:f>Churches!$B$31:$B$35</c:f>
              <c:numCache>
                <c:formatCode>0.00</c:formatCode>
                <c:ptCount val="5"/>
                <c:pt idx="0">
                  <c:v>0</c:v>
                </c:pt>
                <c:pt idx="1">
                  <c:v>0.47013302444185778</c:v>
                </c:pt>
                <c:pt idx="2">
                  <c:v>0.58477780364421861</c:v>
                </c:pt>
                <c:pt idx="3">
                  <c:v>0.56009725895984208</c:v>
                </c:pt>
                <c:pt idx="4">
                  <c:v>0.55857794807931715</c:v>
                </c:pt>
              </c:numCache>
            </c:numRef>
          </c:val>
          <c:extLst>
            <c:ext xmlns:c16="http://schemas.microsoft.com/office/drawing/2014/chart" uri="{C3380CC4-5D6E-409C-BE32-E72D297353CC}">
              <c16:uniqueId val="{00000000-BE17-4149-B38E-370F15696A8C}"/>
            </c:ext>
          </c:extLst>
        </c:ser>
        <c:dLbls>
          <c:showLegendKey val="0"/>
          <c:showVal val="0"/>
          <c:showCatName val="0"/>
          <c:showSerName val="0"/>
          <c:showPercent val="0"/>
          <c:showBubbleSize val="0"/>
        </c:dLbls>
        <c:gapWidth val="219"/>
        <c:overlap val="-27"/>
        <c:axId val="748975784"/>
        <c:axId val="748977424"/>
      </c:barChart>
      <c:catAx>
        <c:axId val="74897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77424"/>
        <c:crosses val="autoZero"/>
        <c:auto val="1"/>
        <c:lblAlgn val="ctr"/>
        <c:lblOffset val="100"/>
        <c:noMultiLvlLbl val="0"/>
      </c:catAx>
      <c:valAx>
        <c:axId val="7489774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757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'Small business'!$B$30</c:f>
              <c:strCache>
                <c:ptCount val="1"/>
                <c:pt idx="0">
                  <c:v>Small business - Effect sizes</c:v>
                </c:pt>
              </c:strCache>
            </c:strRef>
          </c:tx>
          <c:spPr>
            <a:solidFill>
              <a:schemeClr val="accent1"/>
            </a:solidFill>
            <a:ln>
              <a:noFill/>
            </a:ln>
            <a:effectLst/>
          </c:spPr>
          <c:invertIfNegative val="0"/>
          <c:cat>
            <c:strRef>
              <c:f>'Small business'!$A$31:$A$35</c:f>
              <c:strCache>
                <c:ptCount val="5"/>
                <c:pt idx="0">
                  <c:v>Left</c:v>
                </c:pt>
                <c:pt idx="1">
                  <c:v>Centre-left</c:v>
                </c:pt>
                <c:pt idx="2">
                  <c:v>Centre</c:v>
                </c:pt>
                <c:pt idx="3">
                  <c:v>Centre-right</c:v>
                </c:pt>
                <c:pt idx="4">
                  <c:v>Right</c:v>
                </c:pt>
              </c:strCache>
            </c:strRef>
          </c:cat>
          <c:val>
            <c:numRef>
              <c:f>'Small business'!$B$31:$B$35</c:f>
              <c:numCache>
                <c:formatCode>0.00</c:formatCode>
                <c:ptCount val="5"/>
                <c:pt idx="0">
                  <c:v>0</c:v>
                </c:pt>
                <c:pt idx="1">
                  <c:v>0.42565502899295099</c:v>
                </c:pt>
                <c:pt idx="2">
                  <c:v>0.29430940103691089</c:v>
                </c:pt>
                <c:pt idx="3">
                  <c:v>0.45433698273280232</c:v>
                </c:pt>
                <c:pt idx="4">
                  <c:v>0.38094790508481813</c:v>
                </c:pt>
              </c:numCache>
            </c:numRef>
          </c:val>
          <c:extLst>
            <c:ext xmlns:c16="http://schemas.microsoft.com/office/drawing/2014/chart" uri="{C3380CC4-5D6E-409C-BE32-E72D297353CC}">
              <c16:uniqueId val="{00000000-8DE8-4E90-B141-2C7597291F4A}"/>
            </c:ext>
          </c:extLst>
        </c:ser>
        <c:dLbls>
          <c:showLegendKey val="0"/>
          <c:showVal val="0"/>
          <c:showCatName val="0"/>
          <c:showSerName val="0"/>
          <c:showPercent val="0"/>
          <c:showBubbleSize val="0"/>
        </c:dLbls>
        <c:gapWidth val="219"/>
        <c:overlap val="-27"/>
        <c:axId val="749013504"/>
        <c:axId val="749013176"/>
      </c:barChart>
      <c:catAx>
        <c:axId val="74901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9013176"/>
        <c:crosses val="autoZero"/>
        <c:auto val="1"/>
        <c:lblAlgn val="ctr"/>
        <c:lblOffset val="100"/>
        <c:noMultiLvlLbl val="0"/>
      </c:catAx>
      <c:valAx>
        <c:axId val="7490131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9013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Media!$B$30</c:f>
              <c:strCache>
                <c:ptCount val="1"/>
                <c:pt idx="0">
                  <c:v>Media</c:v>
                </c:pt>
              </c:strCache>
            </c:strRef>
          </c:tx>
          <c:spPr>
            <a:solidFill>
              <a:schemeClr val="accent1"/>
            </a:solidFill>
            <a:ln>
              <a:noFill/>
            </a:ln>
            <a:effectLst/>
          </c:spPr>
          <c:invertIfNegative val="0"/>
          <c:cat>
            <c:strRef>
              <c:f>Media!$A$31:$A$35</c:f>
              <c:strCache>
                <c:ptCount val="5"/>
                <c:pt idx="0">
                  <c:v>Left</c:v>
                </c:pt>
                <c:pt idx="1">
                  <c:v>Centre-left</c:v>
                </c:pt>
                <c:pt idx="2">
                  <c:v>Centre</c:v>
                </c:pt>
                <c:pt idx="3">
                  <c:v>Centre-right</c:v>
                </c:pt>
                <c:pt idx="4">
                  <c:v>Right</c:v>
                </c:pt>
              </c:strCache>
            </c:strRef>
          </c:cat>
          <c:val>
            <c:numRef>
              <c:f>Media!$B$31:$B$35</c:f>
              <c:numCache>
                <c:formatCode>0.00</c:formatCode>
                <c:ptCount val="5"/>
                <c:pt idx="0">
                  <c:v>0</c:v>
                </c:pt>
                <c:pt idx="1">
                  <c:v>0.23493726487600744</c:v>
                </c:pt>
                <c:pt idx="2">
                  <c:v>0.3194939809128679</c:v>
                </c:pt>
                <c:pt idx="3">
                  <c:v>0.258637984548513</c:v>
                </c:pt>
                <c:pt idx="4">
                  <c:v>0.33686953178739787</c:v>
                </c:pt>
              </c:numCache>
            </c:numRef>
          </c:val>
          <c:extLst>
            <c:ext xmlns:c16="http://schemas.microsoft.com/office/drawing/2014/chart" uri="{C3380CC4-5D6E-409C-BE32-E72D297353CC}">
              <c16:uniqueId val="{00000000-7E5D-4240-8053-C55700CA01A0}"/>
            </c:ext>
          </c:extLst>
        </c:ser>
        <c:dLbls>
          <c:showLegendKey val="0"/>
          <c:showVal val="0"/>
          <c:showCatName val="0"/>
          <c:showSerName val="0"/>
          <c:showPercent val="0"/>
          <c:showBubbleSize val="0"/>
        </c:dLbls>
        <c:gapWidth val="219"/>
        <c:overlap val="-27"/>
        <c:axId val="748990216"/>
        <c:axId val="748992184"/>
      </c:barChart>
      <c:catAx>
        <c:axId val="74899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92184"/>
        <c:crosses val="autoZero"/>
        <c:auto val="1"/>
        <c:lblAlgn val="ctr"/>
        <c:lblOffset val="100"/>
        <c:noMultiLvlLbl val="0"/>
      </c:catAx>
      <c:valAx>
        <c:axId val="748992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990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BLOGGERS!$B$30</c:f>
              <c:strCache>
                <c:ptCount val="1"/>
                <c:pt idx="0">
                  <c:v>Bloggers - Effect sizes</c:v>
                </c:pt>
              </c:strCache>
            </c:strRef>
          </c:tx>
          <c:spPr>
            <a:solidFill>
              <a:schemeClr val="accent1"/>
            </a:solidFill>
            <a:ln>
              <a:noFill/>
            </a:ln>
            <a:effectLst/>
          </c:spPr>
          <c:invertIfNegative val="0"/>
          <c:cat>
            <c:strRef>
              <c:f>BLOGGERS!$A$31:$A$35</c:f>
              <c:strCache>
                <c:ptCount val="5"/>
                <c:pt idx="0">
                  <c:v>Left</c:v>
                </c:pt>
                <c:pt idx="1">
                  <c:v>Centre-left</c:v>
                </c:pt>
                <c:pt idx="2">
                  <c:v>Centre</c:v>
                </c:pt>
                <c:pt idx="3">
                  <c:v>Centre-right</c:v>
                </c:pt>
                <c:pt idx="4">
                  <c:v>Right</c:v>
                </c:pt>
              </c:strCache>
            </c:strRef>
          </c:cat>
          <c:val>
            <c:numRef>
              <c:f>BLOGGERS!$B$31:$B$35</c:f>
              <c:numCache>
                <c:formatCode>0.00</c:formatCode>
                <c:ptCount val="5"/>
                <c:pt idx="0">
                  <c:v>0</c:v>
                </c:pt>
                <c:pt idx="1">
                  <c:v>9.4960518266397148E-2</c:v>
                </c:pt>
                <c:pt idx="2">
                  <c:v>0.29817355442629884</c:v>
                </c:pt>
                <c:pt idx="3">
                  <c:v>0.14540829359541158</c:v>
                </c:pt>
                <c:pt idx="4">
                  <c:v>0.30154342852163263</c:v>
                </c:pt>
              </c:numCache>
            </c:numRef>
          </c:val>
          <c:extLst>
            <c:ext xmlns:c16="http://schemas.microsoft.com/office/drawing/2014/chart" uri="{C3380CC4-5D6E-409C-BE32-E72D297353CC}">
              <c16:uniqueId val="{00000000-0D44-4FF8-80D8-8F0AA557CE42}"/>
            </c:ext>
          </c:extLst>
        </c:ser>
        <c:dLbls>
          <c:showLegendKey val="0"/>
          <c:showVal val="0"/>
          <c:showCatName val="0"/>
          <c:showSerName val="0"/>
          <c:showPercent val="0"/>
          <c:showBubbleSize val="0"/>
        </c:dLbls>
        <c:gapWidth val="219"/>
        <c:overlap val="-27"/>
        <c:axId val="367855440"/>
        <c:axId val="482209912"/>
      </c:barChart>
      <c:catAx>
        <c:axId val="36785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2209912"/>
        <c:crosses val="autoZero"/>
        <c:auto val="1"/>
        <c:lblAlgn val="ctr"/>
        <c:lblOffset val="100"/>
        <c:noMultiLvlLbl val="0"/>
      </c:catAx>
      <c:valAx>
        <c:axId val="4822099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7855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'trust neigh'!$A$23:$A$27</c:f>
              <c:strCache>
                <c:ptCount val="5"/>
                <c:pt idx="0">
                  <c:v>Left</c:v>
                </c:pt>
                <c:pt idx="1">
                  <c:v>Centre-left</c:v>
                </c:pt>
                <c:pt idx="2">
                  <c:v>Centre</c:v>
                </c:pt>
                <c:pt idx="3">
                  <c:v>Centre-right</c:v>
                </c:pt>
                <c:pt idx="4">
                  <c:v>Right</c:v>
                </c:pt>
              </c:strCache>
            </c:strRef>
          </c:cat>
          <c:val>
            <c:numRef>
              <c:f>'trust neigh'!$B$23:$B$27</c:f>
              <c:numCache>
                <c:formatCode>General</c:formatCode>
                <c:ptCount val="5"/>
                <c:pt idx="0">
                  <c:v>0</c:v>
                </c:pt>
                <c:pt idx="1">
                  <c:v>0.39735504867329768</c:v>
                </c:pt>
                <c:pt idx="2">
                  <c:v>0.36558208103900125</c:v>
                </c:pt>
                <c:pt idx="3">
                  <c:v>0.47273544961940306</c:v>
                </c:pt>
                <c:pt idx="4">
                  <c:v>0.36165553522796628</c:v>
                </c:pt>
              </c:numCache>
            </c:numRef>
          </c:val>
          <c:extLst>
            <c:ext xmlns:c16="http://schemas.microsoft.com/office/drawing/2014/chart" uri="{C3380CC4-5D6E-409C-BE32-E72D297353CC}">
              <c16:uniqueId val="{00000000-9069-44EF-9422-872733EEE114}"/>
            </c:ext>
          </c:extLst>
        </c:ser>
        <c:dLbls>
          <c:showLegendKey val="0"/>
          <c:showVal val="0"/>
          <c:showCatName val="0"/>
          <c:showSerName val="0"/>
          <c:showPercent val="0"/>
          <c:showBubbleSize val="0"/>
        </c:dLbls>
        <c:gapWidth val="219"/>
        <c:overlap val="-27"/>
        <c:axId val="824291216"/>
        <c:axId val="824285312"/>
      </c:barChart>
      <c:catAx>
        <c:axId val="82429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285312"/>
        <c:crosses val="autoZero"/>
        <c:auto val="1"/>
        <c:lblAlgn val="ctr"/>
        <c:lblOffset val="100"/>
        <c:noMultiLvlLbl val="0"/>
      </c:catAx>
      <c:valAx>
        <c:axId val="824285312"/>
        <c:scaling>
          <c:orientation val="minMax"/>
          <c:max val="0.5"/>
          <c:min val="-"/>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4291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'Institutions and politics'!$M$248</c:f>
              <c:strCache>
                <c:ptCount val="1"/>
                <c:pt idx="0">
                  <c:v>Corruption</c:v>
                </c:pt>
              </c:strCache>
            </c:strRef>
          </c:tx>
          <c:spPr>
            <a:solidFill>
              <a:schemeClr val="accent1"/>
            </a:solidFill>
            <a:ln>
              <a:noFill/>
            </a:ln>
            <a:effectLst/>
          </c:spPr>
          <c:invertIfNegative val="0"/>
          <c:cat>
            <c:strRef>
              <c:f>'Institutions and politics'!$L$249:$L$253</c:f>
              <c:strCache>
                <c:ptCount val="5"/>
                <c:pt idx="0">
                  <c:v>Left</c:v>
                </c:pt>
                <c:pt idx="1">
                  <c:v>Centre-left</c:v>
                </c:pt>
                <c:pt idx="2">
                  <c:v>Centre</c:v>
                </c:pt>
                <c:pt idx="3">
                  <c:v>Centre-right</c:v>
                </c:pt>
                <c:pt idx="4">
                  <c:v>Right</c:v>
                </c:pt>
              </c:strCache>
            </c:strRef>
          </c:cat>
          <c:val>
            <c:numRef>
              <c:f>'Institutions and politics'!$M$249:$M$253</c:f>
              <c:numCache>
                <c:formatCode>0%</c:formatCode>
                <c:ptCount val="5"/>
                <c:pt idx="0">
                  <c:v>0.35964912280701755</c:v>
                </c:pt>
                <c:pt idx="1">
                  <c:v>0.20408163265306123</c:v>
                </c:pt>
                <c:pt idx="2">
                  <c:v>0.38194444444444442</c:v>
                </c:pt>
                <c:pt idx="3">
                  <c:v>0.25438596491228072</c:v>
                </c:pt>
                <c:pt idx="4">
                  <c:v>0.41803278688524592</c:v>
                </c:pt>
              </c:numCache>
            </c:numRef>
          </c:val>
          <c:extLst>
            <c:ext xmlns:c16="http://schemas.microsoft.com/office/drawing/2014/chart" uri="{C3380CC4-5D6E-409C-BE32-E72D297353CC}">
              <c16:uniqueId val="{00000000-0F0A-4A65-89FD-B9F28775A81D}"/>
            </c:ext>
          </c:extLst>
        </c:ser>
        <c:dLbls>
          <c:showLegendKey val="0"/>
          <c:showVal val="0"/>
          <c:showCatName val="0"/>
          <c:showSerName val="0"/>
          <c:showPercent val="0"/>
          <c:showBubbleSize val="0"/>
        </c:dLbls>
        <c:gapWidth val="219"/>
        <c:overlap val="-27"/>
        <c:axId val="908648024"/>
        <c:axId val="908648352"/>
      </c:barChart>
      <c:catAx>
        <c:axId val="908648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8648352"/>
        <c:crosses val="autoZero"/>
        <c:auto val="1"/>
        <c:lblAlgn val="ctr"/>
        <c:lblOffset val="100"/>
        <c:noMultiLvlLbl val="0"/>
      </c:catAx>
      <c:valAx>
        <c:axId val="908648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8648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698598836231893"/>
          <c:y val="5.3024710902984787E-2"/>
          <c:w val="0.68676104710043961"/>
          <c:h val="0.8543181714653264"/>
        </c:manualLayout>
      </c:layout>
      <c:barChart>
        <c:barDir val="bar"/>
        <c:grouping val="percentStacked"/>
        <c:varyColors val="0"/>
        <c:ser>
          <c:idx val="0"/>
          <c:order val="0"/>
          <c:tx>
            <c:strRef>
              <c:f>Sheet1!$B$1</c:f>
              <c:strCache>
                <c:ptCount val="1"/>
                <c:pt idx="0">
                  <c:v>I have complete trust</c:v>
                </c:pt>
              </c:strCache>
            </c:strRef>
          </c:tx>
          <c:spPr>
            <a:solidFill>
              <a:srgbClr val="075F8D"/>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Sheet1!$A$30:$A$56</c:f>
              <c:strCache>
                <c:ptCount val="27"/>
                <c:pt idx="0">
                  <c:v>2019</c:v>
                </c:pt>
                <c:pt idx="1">
                  <c:v>Churches     2018</c:v>
                </c:pt>
                <c:pt idx="2">
                  <c:v>2016</c:v>
                </c:pt>
                <c:pt idx="4">
                  <c:v>2019</c:v>
                </c:pt>
                <c:pt idx="5">
                  <c:v>Local Government     2018</c:v>
                </c:pt>
                <c:pt idx="6">
                  <c:v>2016</c:v>
                </c:pt>
                <c:pt idx="8">
                  <c:v>2019</c:v>
                </c:pt>
                <c:pt idx="9">
                  <c:v>Government Ministers     2018</c:v>
                </c:pt>
                <c:pt idx="10">
                  <c:v>2016</c:v>
                </c:pt>
                <c:pt idx="12">
                  <c:v>2019</c:v>
                </c:pt>
                <c:pt idx="13">
                  <c:v>Corporations/large businesses     2018</c:v>
                </c:pt>
                <c:pt idx="14">
                  <c:v>2016</c:v>
                </c:pt>
                <c:pt idx="16">
                  <c:v>2019</c:v>
                </c:pt>
                <c:pt idx="17">
                  <c:v>TV/print media     2018</c:v>
                </c:pt>
                <c:pt idx="18">
                  <c:v>2016</c:v>
                </c:pt>
                <c:pt idx="20">
                  <c:v>2019</c:v>
                </c:pt>
                <c:pt idx="21">
                  <c:v>Members of Parliament     2018</c:v>
                </c:pt>
                <c:pt idx="22">
                  <c:v>2016</c:v>
                </c:pt>
                <c:pt idx="24">
                  <c:v>2019</c:v>
                </c:pt>
                <c:pt idx="25">
                  <c:v>Bloggers/online commentators     2018</c:v>
                </c:pt>
                <c:pt idx="26">
                  <c:v>2016</c:v>
                </c:pt>
              </c:strCache>
            </c:strRef>
          </c:cat>
          <c:val>
            <c:numRef>
              <c:f>Sheet1!$B$30:$B$56</c:f>
              <c:numCache>
                <c:formatCode>0%</c:formatCode>
                <c:ptCount val="27"/>
                <c:pt idx="0">
                  <c:v>0.04</c:v>
                </c:pt>
                <c:pt idx="1">
                  <c:v>0.05</c:v>
                </c:pt>
                <c:pt idx="2">
                  <c:v>0.05</c:v>
                </c:pt>
                <c:pt idx="4">
                  <c:v>0.02</c:v>
                </c:pt>
                <c:pt idx="5">
                  <c:v>0.01</c:v>
                </c:pt>
                <c:pt idx="6">
                  <c:v>0.01</c:v>
                </c:pt>
                <c:pt idx="8">
                  <c:v>0.01</c:v>
                </c:pt>
                <c:pt idx="9">
                  <c:v>0.02</c:v>
                </c:pt>
                <c:pt idx="10">
                  <c:v>0.01</c:v>
                </c:pt>
                <c:pt idx="12">
                  <c:v>0.01</c:v>
                </c:pt>
                <c:pt idx="13">
                  <c:v>0.01</c:v>
                </c:pt>
                <c:pt idx="14">
                  <c:v>0.02</c:v>
                </c:pt>
                <c:pt idx="16">
                  <c:v>0.02</c:v>
                </c:pt>
                <c:pt idx="17">
                  <c:v>0.01</c:v>
                </c:pt>
                <c:pt idx="18">
                  <c:v>0.01</c:v>
                </c:pt>
                <c:pt idx="20">
                  <c:v>0.01</c:v>
                </c:pt>
                <c:pt idx="21">
                  <c:v>0.01</c:v>
                </c:pt>
                <c:pt idx="22">
                  <c:v>0.01</c:v>
                </c:pt>
                <c:pt idx="24">
                  <c:v>0.01</c:v>
                </c:pt>
                <c:pt idx="25">
                  <c:v>0.01</c:v>
                </c:pt>
                <c:pt idx="26">
                  <c:v>0.01</c:v>
                </c:pt>
              </c:numCache>
            </c:numRef>
          </c:val>
          <c:extLst>
            <c:ext xmlns:c16="http://schemas.microsoft.com/office/drawing/2014/chart" uri="{C3380CC4-5D6E-409C-BE32-E72D297353CC}">
              <c16:uniqueId val="{00000000-F295-4BC3-8DF5-C3662F58639B}"/>
            </c:ext>
          </c:extLst>
        </c:ser>
        <c:ser>
          <c:idx val="1"/>
          <c:order val="1"/>
          <c:tx>
            <c:strRef>
              <c:f>Sheet1!$C$1</c:f>
              <c:strCache>
                <c:ptCount val="1"/>
                <c:pt idx="0">
                  <c:v>I have lots of trust</c:v>
                </c:pt>
              </c:strCache>
            </c:strRef>
          </c:tx>
          <c:spPr>
            <a:solidFill>
              <a:srgbClr val="075F8D">
                <a:alpha val="68000"/>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Sheet1!$A$30:$A$56</c:f>
              <c:strCache>
                <c:ptCount val="27"/>
                <c:pt idx="0">
                  <c:v>2019</c:v>
                </c:pt>
                <c:pt idx="1">
                  <c:v>Churches     2018</c:v>
                </c:pt>
                <c:pt idx="2">
                  <c:v>2016</c:v>
                </c:pt>
                <c:pt idx="4">
                  <c:v>2019</c:v>
                </c:pt>
                <c:pt idx="5">
                  <c:v>Local Government     2018</c:v>
                </c:pt>
                <c:pt idx="6">
                  <c:v>2016</c:v>
                </c:pt>
                <c:pt idx="8">
                  <c:v>2019</c:v>
                </c:pt>
                <c:pt idx="9">
                  <c:v>Government Ministers     2018</c:v>
                </c:pt>
                <c:pt idx="10">
                  <c:v>2016</c:v>
                </c:pt>
                <c:pt idx="12">
                  <c:v>2019</c:v>
                </c:pt>
                <c:pt idx="13">
                  <c:v>Corporations/large businesses     2018</c:v>
                </c:pt>
                <c:pt idx="14">
                  <c:v>2016</c:v>
                </c:pt>
                <c:pt idx="16">
                  <c:v>2019</c:v>
                </c:pt>
                <c:pt idx="17">
                  <c:v>TV/print media     2018</c:v>
                </c:pt>
                <c:pt idx="18">
                  <c:v>2016</c:v>
                </c:pt>
                <c:pt idx="20">
                  <c:v>2019</c:v>
                </c:pt>
                <c:pt idx="21">
                  <c:v>Members of Parliament     2018</c:v>
                </c:pt>
                <c:pt idx="22">
                  <c:v>2016</c:v>
                </c:pt>
                <c:pt idx="24">
                  <c:v>2019</c:v>
                </c:pt>
                <c:pt idx="25">
                  <c:v>Bloggers/online commentators     2018</c:v>
                </c:pt>
                <c:pt idx="26">
                  <c:v>2016</c:v>
                </c:pt>
              </c:strCache>
            </c:strRef>
          </c:cat>
          <c:val>
            <c:numRef>
              <c:f>Sheet1!$C$30:$C$56</c:f>
              <c:numCache>
                <c:formatCode>0%</c:formatCode>
                <c:ptCount val="27"/>
                <c:pt idx="0">
                  <c:v>0.2</c:v>
                </c:pt>
                <c:pt idx="1">
                  <c:v>0.16</c:v>
                </c:pt>
                <c:pt idx="2">
                  <c:v>0.18</c:v>
                </c:pt>
                <c:pt idx="4">
                  <c:v>0.16</c:v>
                </c:pt>
                <c:pt idx="5">
                  <c:v>0.13</c:v>
                </c:pt>
                <c:pt idx="6">
                  <c:v>0.11</c:v>
                </c:pt>
                <c:pt idx="8">
                  <c:v>0.12</c:v>
                </c:pt>
                <c:pt idx="9">
                  <c:v>0.12</c:v>
                </c:pt>
                <c:pt idx="10">
                  <c:v>0.08</c:v>
                </c:pt>
                <c:pt idx="12">
                  <c:v>0.09</c:v>
                </c:pt>
                <c:pt idx="13">
                  <c:v>0.09</c:v>
                </c:pt>
                <c:pt idx="14">
                  <c:v>0.09</c:v>
                </c:pt>
                <c:pt idx="16">
                  <c:v>0.08</c:v>
                </c:pt>
                <c:pt idx="17">
                  <c:v>7.0000000000000007E-2</c:v>
                </c:pt>
                <c:pt idx="18">
                  <c:v>7.0000000000000007E-2</c:v>
                </c:pt>
                <c:pt idx="20">
                  <c:v>0.08</c:v>
                </c:pt>
                <c:pt idx="21">
                  <c:v>0.11</c:v>
                </c:pt>
                <c:pt idx="22">
                  <c:v>7.0000000000000007E-2</c:v>
                </c:pt>
                <c:pt idx="24">
                  <c:v>0.03</c:v>
                </c:pt>
                <c:pt idx="25">
                  <c:v>0.04</c:v>
                </c:pt>
                <c:pt idx="26">
                  <c:v>0.04</c:v>
                </c:pt>
              </c:numCache>
            </c:numRef>
          </c:val>
          <c:extLst>
            <c:ext xmlns:c16="http://schemas.microsoft.com/office/drawing/2014/chart" uri="{C3380CC4-5D6E-409C-BE32-E72D297353CC}">
              <c16:uniqueId val="{00000001-F295-4BC3-8DF5-C3662F58639B}"/>
            </c:ext>
          </c:extLst>
        </c:ser>
        <c:ser>
          <c:idx val="2"/>
          <c:order val="2"/>
          <c:tx>
            <c:strRef>
              <c:f>Sheet1!$D$1</c:f>
              <c:strCache>
                <c:ptCount val="1"/>
                <c:pt idx="0">
                  <c:v>I have some trust</c:v>
                </c:pt>
              </c:strCache>
            </c:strRef>
          </c:tx>
          <c:spPr>
            <a:solidFill>
              <a:srgbClr val="075F8D">
                <a:alpha val="33000"/>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Sheet1!$A$30:$A$56</c:f>
              <c:strCache>
                <c:ptCount val="27"/>
                <c:pt idx="0">
                  <c:v>2019</c:v>
                </c:pt>
                <c:pt idx="1">
                  <c:v>Churches     2018</c:v>
                </c:pt>
                <c:pt idx="2">
                  <c:v>2016</c:v>
                </c:pt>
                <c:pt idx="4">
                  <c:v>2019</c:v>
                </c:pt>
                <c:pt idx="5">
                  <c:v>Local Government     2018</c:v>
                </c:pt>
                <c:pt idx="6">
                  <c:v>2016</c:v>
                </c:pt>
                <c:pt idx="8">
                  <c:v>2019</c:v>
                </c:pt>
                <c:pt idx="9">
                  <c:v>Government Ministers     2018</c:v>
                </c:pt>
                <c:pt idx="10">
                  <c:v>2016</c:v>
                </c:pt>
                <c:pt idx="12">
                  <c:v>2019</c:v>
                </c:pt>
                <c:pt idx="13">
                  <c:v>Corporations/large businesses     2018</c:v>
                </c:pt>
                <c:pt idx="14">
                  <c:v>2016</c:v>
                </c:pt>
                <c:pt idx="16">
                  <c:v>2019</c:v>
                </c:pt>
                <c:pt idx="17">
                  <c:v>TV/print media     2018</c:v>
                </c:pt>
                <c:pt idx="18">
                  <c:v>2016</c:v>
                </c:pt>
                <c:pt idx="20">
                  <c:v>2019</c:v>
                </c:pt>
                <c:pt idx="21">
                  <c:v>Members of Parliament     2018</c:v>
                </c:pt>
                <c:pt idx="22">
                  <c:v>2016</c:v>
                </c:pt>
                <c:pt idx="24">
                  <c:v>2019</c:v>
                </c:pt>
                <c:pt idx="25">
                  <c:v>Bloggers/online commentators     2018</c:v>
                </c:pt>
                <c:pt idx="26">
                  <c:v>2016</c:v>
                </c:pt>
              </c:strCache>
            </c:strRef>
          </c:cat>
          <c:val>
            <c:numRef>
              <c:f>Sheet1!$D$30:$D$56</c:f>
              <c:numCache>
                <c:formatCode>0%</c:formatCode>
                <c:ptCount val="27"/>
                <c:pt idx="0">
                  <c:v>0.35</c:v>
                </c:pt>
                <c:pt idx="1">
                  <c:v>0.43</c:v>
                </c:pt>
                <c:pt idx="2">
                  <c:v>0.46</c:v>
                </c:pt>
                <c:pt idx="4">
                  <c:v>0.43</c:v>
                </c:pt>
                <c:pt idx="5">
                  <c:v>0.49</c:v>
                </c:pt>
                <c:pt idx="6">
                  <c:v>0.45</c:v>
                </c:pt>
                <c:pt idx="8">
                  <c:v>0.42</c:v>
                </c:pt>
                <c:pt idx="9">
                  <c:v>0.48</c:v>
                </c:pt>
                <c:pt idx="10">
                  <c:v>0.37</c:v>
                </c:pt>
                <c:pt idx="12">
                  <c:v>0.5</c:v>
                </c:pt>
                <c:pt idx="13">
                  <c:v>0.5</c:v>
                </c:pt>
                <c:pt idx="14">
                  <c:v>0.47</c:v>
                </c:pt>
                <c:pt idx="16">
                  <c:v>0.41</c:v>
                </c:pt>
                <c:pt idx="17">
                  <c:v>0.42</c:v>
                </c:pt>
                <c:pt idx="18">
                  <c:v>0.46</c:v>
                </c:pt>
                <c:pt idx="20">
                  <c:v>0.43</c:v>
                </c:pt>
                <c:pt idx="21">
                  <c:v>0.5</c:v>
                </c:pt>
                <c:pt idx="22">
                  <c:v>0.38</c:v>
                </c:pt>
                <c:pt idx="24">
                  <c:v>0.3</c:v>
                </c:pt>
                <c:pt idx="25">
                  <c:v>0.33</c:v>
                </c:pt>
                <c:pt idx="26">
                  <c:v>0.35</c:v>
                </c:pt>
              </c:numCache>
            </c:numRef>
          </c:val>
          <c:extLst>
            <c:ext xmlns:c16="http://schemas.microsoft.com/office/drawing/2014/chart" uri="{C3380CC4-5D6E-409C-BE32-E72D297353CC}">
              <c16:uniqueId val="{00000002-F295-4BC3-8DF5-C3662F58639B}"/>
            </c:ext>
          </c:extLst>
        </c:ser>
        <c:ser>
          <c:idx val="3"/>
          <c:order val="3"/>
          <c:tx>
            <c:strRef>
              <c:f>Sheet1!$E$1</c:f>
              <c:strCache>
                <c:ptCount val="1"/>
                <c:pt idx="0">
                  <c:v>I have little trust</c:v>
                </c:pt>
              </c:strCache>
            </c:strRef>
          </c:tx>
          <c:spPr>
            <a:solidFill>
              <a:sysClr val="window" lastClr="FFFFFF">
                <a:lumMod val="75000"/>
              </a:sysClr>
            </a:solidFill>
            <a:ln w="0">
              <a:solidFill>
                <a:sysClr val="window" lastClr="FFFFFF"/>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Sheet1!$A$30:$A$56</c:f>
              <c:strCache>
                <c:ptCount val="27"/>
                <c:pt idx="0">
                  <c:v>2019</c:v>
                </c:pt>
                <c:pt idx="1">
                  <c:v>Churches     2018</c:v>
                </c:pt>
                <c:pt idx="2">
                  <c:v>2016</c:v>
                </c:pt>
                <c:pt idx="4">
                  <c:v>2019</c:v>
                </c:pt>
                <c:pt idx="5">
                  <c:v>Local Government     2018</c:v>
                </c:pt>
                <c:pt idx="6">
                  <c:v>2016</c:v>
                </c:pt>
                <c:pt idx="8">
                  <c:v>2019</c:v>
                </c:pt>
                <c:pt idx="9">
                  <c:v>Government Ministers     2018</c:v>
                </c:pt>
                <c:pt idx="10">
                  <c:v>2016</c:v>
                </c:pt>
                <c:pt idx="12">
                  <c:v>2019</c:v>
                </c:pt>
                <c:pt idx="13">
                  <c:v>Corporations/large businesses     2018</c:v>
                </c:pt>
                <c:pt idx="14">
                  <c:v>2016</c:v>
                </c:pt>
                <c:pt idx="16">
                  <c:v>2019</c:v>
                </c:pt>
                <c:pt idx="17">
                  <c:v>TV/print media     2018</c:v>
                </c:pt>
                <c:pt idx="18">
                  <c:v>2016</c:v>
                </c:pt>
                <c:pt idx="20">
                  <c:v>2019</c:v>
                </c:pt>
                <c:pt idx="21">
                  <c:v>Members of Parliament     2018</c:v>
                </c:pt>
                <c:pt idx="22">
                  <c:v>2016</c:v>
                </c:pt>
                <c:pt idx="24">
                  <c:v>2019</c:v>
                </c:pt>
                <c:pt idx="25">
                  <c:v>Bloggers/online commentators     2018</c:v>
                </c:pt>
                <c:pt idx="26">
                  <c:v>2016</c:v>
                </c:pt>
              </c:strCache>
            </c:strRef>
          </c:cat>
          <c:val>
            <c:numRef>
              <c:f>Sheet1!$E$30:$E$56</c:f>
              <c:numCache>
                <c:formatCode>0%</c:formatCode>
                <c:ptCount val="27"/>
                <c:pt idx="0">
                  <c:v>0.24</c:v>
                </c:pt>
                <c:pt idx="1">
                  <c:v>0.22</c:v>
                </c:pt>
                <c:pt idx="2">
                  <c:v>0.21</c:v>
                </c:pt>
                <c:pt idx="4">
                  <c:v>0.27</c:v>
                </c:pt>
                <c:pt idx="5">
                  <c:v>0.26</c:v>
                </c:pt>
                <c:pt idx="6">
                  <c:v>0.3</c:v>
                </c:pt>
                <c:pt idx="8">
                  <c:v>0.31</c:v>
                </c:pt>
                <c:pt idx="9">
                  <c:v>0.28999999999999998</c:v>
                </c:pt>
                <c:pt idx="10">
                  <c:v>0.32</c:v>
                </c:pt>
                <c:pt idx="12">
                  <c:v>0.28999999999999998</c:v>
                </c:pt>
                <c:pt idx="13">
                  <c:v>0.32</c:v>
                </c:pt>
                <c:pt idx="14">
                  <c:v>0.3</c:v>
                </c:pt>
                <c:pt idx="16">
                  <c:v>0.37</c:v>
                </c:pt>
                <c:pt idx="17">
                  <c:v>0.37</c:v>
                </c:pt>
                <c:pt idx="18">
                  <c:v>0.33</c:v>
                </c:pt>
                <c:pt idx="20">
                  <c:v>0.34</c:v>
                </c:pt>
                <c:pt idx="21">
                  <c:v>0.28999999999999998</c:v>
                </c:pt>
                <c:pt idx="22">
                  <c:v>0.36</c:v>
                </c:pt>
                <c:pt idx="24">
                  <c:v>0.43</c:v>
                </c:pt>
                <c:pt idx="25">
                  <c:v>0.43</c:v>
                </c:pt>
                <c:pt idx="26">
                  <c:v>0.4</c:v>
                </c:pt>
              </c:numCache>
            </c:numRef>
          </c:val>
          <c:extLst>
            <c:ext xmlns:c16="http://schemas.microsoft.com/office/drawing/2014/chart" uri="{C3380CC4-5D6E-409C-BE32-E72D297353CC}">
              <c16:uniqueId val="{00000003-F295-4BC3-8DF5-C3662F58639B}"/>
            </c:ext>
          </c:extLst>
        </c:ser>
        <c:ser>
          <c:idx val="4"/>
          <c:order val="4"/>
          <c:tx>
            <c:strRef>
              <c:f>Sheet1!$F$1</c:f>
              <c:strCache>
                <c:ptCount val="1"/>
                <c:pt idx="0">
                  <c:v>I have no trust at all</c:v>
                </c:pt>
              </c:strCache>
            </c:strRef>
          </c:tx>
          <c:spPr>
            <a:solidFill>
              <a:srgbClr val="7F7F7F"/>
            </a:solidFill>
            <a:ln w="0">
              <a:solidFill>
                <a:sysClr val="window" lastClr="FFFFFF"/>
              </a:solidFill>
            </a:ln>
            <a:effectLst/>
          </c:spPr>
          <c:invertIfNegative val="0"/>
          <c:dPt>
            <c:idx val="19"/>
            <c:invertIfNegative val="0"/>
            <c:bubble3D val="0"/>
            <c:extLst>
              <c:ext xmlns:c16="http://schemas.microsoft.com/office/drawing/2014/chart" uri="{C3380CC4-5D6E-409C-BE32-E72D297353CC}">
                <c16:uniqueId val="{00000004-F295-4BC3-8DF5-C3662F58639B}"/>
              </c:ext>
            </c:extLst>
          </c:dPt>
          <c:dLbls>
            <c:dLbl>
              <c:idx val="5"/>
              <c:layout>
                <c:manualLayout>
                  <c:x val="9.24947322307848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5-4BC3-8DF5-C3662F58639B}"/>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Sheet1!$A$30:$A$56</c:f>
              <c:strCache>
                <c:ptCount val="27"/>
                <c:pt idx="0">
                  <c:v>2019</c:v>
                </c:pt>
                <c:pt idx="1">
                  <c:v>Churches     2018</c:v>
                </c:pt>
                <c:pt idx="2">
                  <c:v>2016</c:v>
                </c:pt>
                <c:pt idx="4">
                  <c:v>2019</c:v>
                </c:pt>
                <c:pt idx="5">
                  <c:v>Local Government     2018</c:v>
                </c:pt>
                <c:pt idx="6">
                  <c:v>2016</c:v>
                </c:pt>
                <c:pt idx="8">
                  <c:v>2019</c:v>
                </c:pt>
                <c:pt idx="9">
                  <c:v>Government Ministers     2018</c:v>
                </c:pt>
                <c:pt idx="10">
                  <c:v>2016</c:v>
                </c:pt>
                <c:pt idx="12">
                  <c:v>2019</c:v>
                </c:pt>
                <c:pt idx="13">
                  <c:v>Corporations/large businesses     2018</c:v>
                </c:pt>
                <c:pt idx="14">
                  <c:v>2016</c:v>
                </c:pt>
                <c:pt idx="16">
                  <c:v>2019</c:v>
                </c:pt>
                <c:pt idx="17">
                  <c:v>TV/print media     2018</c:v>
                </c:pt>
                <c:pt idx="18">
                  <c:v>2016</c:v>
                </c:pt>
                <c:pt idx="20">
                  <c:v>2019</c:v>
                </c:pt>
                <c:pt idx="21">
                  <c:v>Members of Parliament     2018</c:v>
                </c:pt>
                <c:pt idx="22">
                  <c:v>2016</c:v>
                </c:pt>
                <c:pt idx="24">
                  <c:v>2019</c:v>
                </c:pt>
                <c:pt idx="25">
                  <c:v>Bloggers/online commentators     2018</c:v>
                </c:pt>
                <c:pt idx="26">
                  <c:v>2016</c:v>
                </c:pt>
              </c:strCache>
            </c:strRef>
          </c:cat>
          <c:val>
            <c:numRef>
              <c:f>Sheet1!$F$30:$F$56</c:f>
              <c:numCache>
                <c:formatCode>0%</c:formatCode>
                <c:ptCount val="27"/>
                <c:pt idx="0">
                  <c:v>0.17</c:v>
                </c:pt>
                <c:pt idx="1">
                  <c:v>0.15</c:v>
                </c:pt>
                <c:pt idx="2">
                  <c:v>0.1</c:v>
                </c:pt>
                <c:pt idx="4">
                  <c:v>0.13</c:v>
                </c:pt>
                <c:pt idx="5">
                  <c:v>0.1</c:v>
                </c:pt>
                <c:pt idx="6">
                  <c:v>0.14000000000000001</c:v>
                </c:pt>
                <c:pt idx="8">
                  <c:v>0.14000000000000001</c:v>
                </c:pt>
                <c:pt idx="9">
                  <c:v>0.1</c:v>
                </c:pt>
                <c:pt idx="10">
                  <c:v>0.21</c:v>
                </c:pt>
                <c:pt idx="12">
                  <c:v>0.11</c:v>
                </c:pt>
                <c:pt idx="13">
                  <c:v>0.09</c:v>
                </c:pt>
                <c:pt idx="14">
                  <c:v>0.13</c:v>
                </c:pt>
                <c:pt idx="16">
                  <c:v>0.12</c:v>
                </c:pt>
                <c:pt idx="17">
                  <c:v>0.13</c:v>
                </c:pt>
                <c:pt idx="18">
                  <c:v>0.13</c:v>
                </c:pt>
                <c:pt idx="20">
                  <c:v>0.14000000000000001</c:v>
                </c:pt>
                <c:pt idx="21">
                  <c:v>0.08</c:v>
                </c:pt>
                <c:pt idx="22">
                  <c:v>0.19</c:v>
                </c:pt>
                <c:pt idx="24">
                  <c:v>0.24</c:v>
                </c:pt>
                <c:pt idx="25">
                  <c:v>0.2</c:v>
                </c:pt>
                <c:pt idx="26">
                  <c:v>0.2</c:v>
                </c:pt>
              </c:numCache>
            </c:numRef>
          </c:val>
          <c:extLst>
            <c:ext xmlns:c16="http://schemas.microsoft.com/office/drawing/2014/chart" uri="{C3380CC4-5D6E-409C-BE32-E72D297353CC}">
              <c16:uniqueId val="{00000006-F295-4BC3-8DF5-C3662F58639B}"/>
            </c:ext>
          </c:extLst>
        </c:ser>
        <c:dLbls>
          <c:showLegendKey val="0"/>
          <c:showVal val="0"/>
          <c:showCatName val="0"/>
          <c:showSerName val="0"/>
          <c:showPercent val="0"/>
          <c:showBubbleSize val="0"/>
        </c:dLbls>
        <c:gapWidth val="2"/>
        <c:overlap val="100"/>
        <c:axId val="762520848"/>
        <c:axId val="762521408"/>
      </c:barChart>
      <c:catAx>
        <c:axId val="762520848"/>
        <c:scaling>
          <c:orientation val="maxMin"/>
        </c:scaling>
        <c:delete val="0"/>
        <c:axPos val="l"/>
        <c:numFmt formatCode="General" sourceLinked="1"/>
        <c:majorTickMark val="out"/>
        <c:minorTickMark val="none"/>
        <c:tickLblPos val="nextTo"/>
        <c:spPr>
          <a:ln>
            <a:solidFill>
              <a:sysClr val="window" lastClr="FFFFFF"/>
            </a:solidFill>
          </a:ln>
        </c:spPr>
        <c:txPr>
          <a:bodyPr/>
          <a:lstStyle/>
          <a:p>
            <a:pPr>
              <a:defRPr>
                <a:solidFill>
                  <a:schemeClr val="tx1">
                    <a:lumMod val="75000"/>
                    <a:lumOff val="25000"/>
                  </a:schemeClr>
                </a:solidFill>
                <a:latin typeface="+mn-lt"/>
              </a:defRPr>
            </a:pPr>
            <a:endParaRPr lang="en-US"/>
          </a:p>
        </c:txPr>
        <c:crossAx val="762521408"/>
        <c:crosses val="autoZero"/>
        <c:auto val="1"/>
        <c:lblAlgn val="ctr"/>
        <c:lblOffset val="100"/>
        <c:noMultiLvlLbl val="0"/>
      </c:catAx>
      <c:valAx>
        <c:axId val="762521408"/>
        <c:scaling>
          <c:orientation val="minMax"/>
          <c:max val="1"/>
        </c:scaling>
        <c:delete val="1"/>
        <c:axPos val="b"/>
        <c:numFmt formatCode="0%" sourceLinked="1"/>
        <c:majorTickMark val="out"/>
        <c:minorTickMark val="none"/>
        <c:tickLblPos val="nextTo"/>
        <c:crossAx val="762520848"/>
        <c:crosses val="max"/>
        <c:crossBetween val="between"/>
        <c:majorUnit val="0.2"/>
      </c:valAx>
      <c:spPr>
        <a:noFill/>
      </c:spPr>
    </c:plotArea>
    <c:legend>
      <c:legendPos val="b"/>
      <c:layout>
        <c:manualLayout>
          <c:xMode val="edge"/>
          <c:yMode val="edge"/>
          <c:x val="0.23148107320756389"/>
          <c:y val="0.94283451948392683"/>
          <c:w val="0.76753432522565967"/>
          <c:h val="5.716548051607321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txPr>
    <a:bodyPr/>
    <a:lstStyle/>
    <a:p>
      <a:pPr>
        <a:defRPr sz="1000">
          <a:latin typeface="+mn-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242867709471786E-2"/>
          <c:y val="0.37104557603964849"/>
          <c:w val="0.93055551515905988"/>
          <c:h val="0.18080238308241997"/>
        </c:manualLayout>
      </c:layout>
      <c:barChart>
        <c:barDir val="bar"/>
        <c:grouping val="percentStacked"/>
        <c:varyColors val="0"/>
        <c:ser>
          <c:idx val="0"/>
          <c:order val="0"/>
          <c:tx>
            <c:strRef>
              <c:f>Sheet1!$B$1</c:f>
              <c:strCache>
                <c:ptCount val="1"/>
                <c:pt idx="0">
                  <c:v>10 (Completely)</c:v>
                </c:pt>
              </c:strCache>
            </c:strRef>
          </c:tx>
          <c:spPr>
            <a:solidFill>
              <a:srgbClr val="075F8D"/>
            </a:solidFill>
            <a:ln w="0" cap="flat" cmpd="sng" algn="ctr">
              <a:solidFill>
                <a:sysClr val="window" lastClr="FFFFFF"/>
              </a:solidFill>
              <a:prstDash val="solid"/>
            </a:ln>
            <a:effectLst/>
          </c:spPr>
          <c:invertIfNegative val="0"/>
          <c:dLbls>
            <c:dLbl>
              <c:idx val="0"/>
              <c:layout>
                <c:manualLayout>
                  <c:x val="8.685931424229440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B2-4CE1-892E-2CEE03745DE9}"/>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0.06</c:v>
                </c:pt>
              </c:numCache>
            </c:numRef>
          </c:val>
          <c:extLst>
            <c:ext xmlns:c16="http://schemas.microsoft.com/office/drawing/2014/chart" uri="{C3380CC4-5D6E-409C-BE32-E72D297353CC}">
              <c16:uniqueId val="{00000000-9DD7-40ED-8B6F-C3041FA01FFE}"/>
            </c:ext>
          </c:extLst>
        </c:ser>
        <c:ser>
          <c:idx val="1"/>
          <c:order val="1"/>
          <c:tx>
            <c:strRef>
              <c:f>Sheet1!$C$1</c:f>
              <c:strCache>
                <c:ptCount val="1"/>
                <c:pt idx="0">
                  <c:v>9</c:v>
                </c:pt>
              </c:strCache>
            </c:strRef>
          </c:tx>
          <c:spPr>
            <a:solidFill>
              <a:srgbClr val="075F8D">
                <a:alpha val="80000"/>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0.12</c:v>
                </c:pt>
              </c:numCache>
            </c:numRef>
          </c:val>
          <c:extLst>
            <c:ext xmlns:c16="http://schemas.microsoft.com/office/drawing/2014/chart" uri="{C3380CC4-5D6E-409C-BE32-E72D297353CC}">
              <c16:uniqueId val="{00000001-9DD7-40ED-8B6F-C3041FA01FFE}"/>
            </c:ext>
          </c:extLst>
        </c:ser>
        <c:ser>
          <c:idx val="2"/>
          <c:order val="2"/>
          <c:tx>
            <c:strRef>
              <c:f>Sheet1!$D$1</c:f>
              <c:strCache>
                <c:ptCount val="1"/>
                <c:pt idx="0">
                  <c:v>8</c:v>
                </c:pt>
              </c:strCache>
            </c:strRef>
          </c:tx>
          <c:spPr>
            <a:solidFill>
              <a:srgbClr val="075F8D">
                <a:alpha val="60000"/>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0.25</c:v>
                </c:pt>
              </c:numCache>
            </c:numRef>
          </c:val>
          <c:extLst>
            <c:ext xmlns:c16="http://schemas.microsoft.com/office/drawing/2014/chart" uri="{C3380CC4-5D6E-409C-BE32-E72D297353CC}">
              <c16:uniqueId val="{00000002-9DD7-40ED-8B6F-C3041FA01FFE}"/>
            </c:ext>
          </c:extLst>
        </c:ser>
        <c:ser>
          <c:idx val="3"/>
          <c:order val="3"/>
          <c:tx>
            <c:strRef>
              <c:f>Sheet1!$E$1</c:f>
              <c:strCache>
                <c:ptCount val="1"/>
                <c:pt idx="0">
                  <c:v>7</c:v>
                </c:pt>
              </c:strCache>
            </c:strRef>
          </c:tx>
          <c:spPr>
            <a:solidFill>
              <a:srgbClr val="075F8D">
                <a:alpha val="40000"/>
              </a:srgbClr>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0.25</c:v>
                </c:pt>
              </c:numCache>
            </c:numRef>
          </c:val>
          <c:extLst>
            <c:ext xmlns:c16="http://schemas.microsoft.com/office/drawing/2014/chart" uri="{C3380CC4-5D6E-409C-BE32-E72D297353CC}">
              <c16:uniqueId val="{00000003-9DD7-40ED-8B6F-C3041FA01FFE}"/>
            </c:ext>
          </c:extLst>
        </c:ser>
        <c:ser>
          <c:idx val="4"/>
          <c:order val="4"/>
          <c:tx>
            <c:strRef>
              <c:f>Sheet1!$F$1</c:f>
              <c:strCache>
                <c:ptCount val="1"/>
                <c:pt idx="0">
                  <c:v>6</c:v>
                </c:pt>
              </c:strCache>
            </c:strRef>
          </c:tx>
          <c:spPr>
            <a:solidFill>
              <a:srgbClr val="78A2CE">
                <a:lumMod val="40000"/>
                <a:lumOff val="60000"/>
              </a:srgbClr>
            </a:solidFill>
            <a:ln w="0">
              <a:solidFill>
                <a:sysClr val="window" lastClr="FFFFFF"/>
              </a:solidFill>
            </a:ln>
            <a:effectLst/>
          </c:spPr>
          <c:invertIfNegative val="0"/>
          <c:dPt>
            <c:idx val="0"/>
            <c:invertIfNegative val="0"/>
            <c:bubble3D val="0"/>
            <c:extLst>
              <c:ext xmlns:c16="http://schemas.microsoft.com/office/drawing/2014/chart" uri="{C3380CC4-5D6E-409C-BE32-E72D297353CC}">
                <c16:uniqueId val="{00000005-9DD7-40ED-8B6F-C3041FA01FFE}"/>
              </c:ext>
            </c:extLst>
          </c:dPt>
          <c:dLbls>
            <c:dLbl>
              <c:idx val="5"/>
              <c:layout>
                <c:manualLayout>
                  <c:x val="9.24947322307848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D7-40ED-8B6F-C3041FA01FFE}"/>
                </c:ext>
              </c:extLst>
            </c:dLbl>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0.13</c:v>
                </c:pt>
              </c:numCache>
            </c:numRef>
          </c:val>
          <c:extLst>
            <c:ext xmlns:c16="http://schemas.microsoft.com/office/drawing/2014/chart" uri="{C3380CC4-5D6E-409C-BE32-E72D297353CC}">
              <c16:uniqueId val="{00000007-9DD7-40ED-8B6F-C3041FA01FFE}"/>
            </c:ext>
          </c:extLst>
        </c:ser>
        <c:ser>
          <c:idx val="5"/>
          <c:order val="5"/>
          <c:tx>
            <c:strRef>
              <c:f>Sheet1!$G$1</c:f>
              <c:strCache>
                <c:ptCount val="1"/>
                <c:pt idx="0">
                  <c:v>5</c:v>
                </c:pt>
              </c:strCache>
            </c:strRef>
          </c:tx>
          <c:spPr>
            <a:solidFill>
              <a:srgbClr val="075F8D">
                <a:alpha val="14902"/>
              </a:srgb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0.11</c:v>
                </c:pt>
              </c:numCache>
            </c:numRef>
          </c:val>
          <c:extLst>
            <c:ext xmlns:c16="http://schemas.microsoft.com/office/drawing/2014/chart" uri="{C3380CC4-5D6E-409C-BE32-E72D297353CC}">
              <c16:uniqueId val="{00000008-9DD7-40ED-8B6F-C3041FA01FFE}"/>
            </c:ext>
          </c:extLst>
        </c:ser>
        <c:ser>
          <c:idx val="6"/>
          <c:order val="6"/>
          <c:tx>
            <c:strRef>
              <c:f>Sheet1!$H$1</c:f>
              <c:strCache>
                <c:ptCount val="1"/>
                <c:pt idx="0">
                  <c:v>4</c:v>
                </c:pt>
              </c:strCache>
            </c:strRef>
          </c:tx>
          <c:spPr>
            <a:solidFill>
              <a:srgbClr val="075F8D">
                <a:alpha val="10196"/>
              </a:srgbClr>
            </a:solidFill>
            <a:ln>
              <a:solidFill>
                <a:sysClr val="window" lastClr="FFFFFF"/>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D7-40ED-8B6F-C3041FA01FF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0.04</c:v>
                </c:pt>
              </c:numCache>
            </c:numRef>
          </c:val>
          <c:extLst>
            <c:ext xmlns:c16="http://schemas.microsoft.com/office/drawing/2014/chart" uri="{C3380CC4-5D6E-409C-BE32-E72D297353CC}">
              <c16:uniqueId val="{0000000A-9DD7-40ED-8B6F-C3041FA01FFE}"/>
            </c:ext>
          </c:extLst>
        </c:ser>
        <c:ser>
          <c:idx val="7"/>
          <c:order val="7"/>
          <c:tx>
            <c:strRef>
              <c:f>Sheet1!$I$1</c:f>
              <c:strCache>
                <c:ptCount val="1"/>
                <c:pt idx="0">
                  <c:v>3</c:v>
                </c:pt>
              </c:strCache>
            </c:strRef>
          </c:tx>
          <c:spPr>
            <a:solidFill>
              <a:srgbClr val="7F7F7F">
                <a:alpha val="40000"/>
              </a:srgb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0.02</c:v>
                </c:pt>
              </c:numCache>
            </c:numRef>
          </c:val>
          <c:extLst>
            <c:ext xmlns:c16="http://schemas.microsoft.com/office/drawing/2014/chart" uri="{C3380CC4-5D6E-409C-BE32-E72D297353CC}">
              <c16:uniqueId val="{0000000B-9DD7-40ED-8B6F-C3041FA01FFE}"/>
            </c:ext>
          </c:extLst>
        </c:ser>
        <c:ser>
          <c:idx val="8"/>
          <c:order val="8"/>
          <c:tx>
            <c:strRef>
              <c:f>Sheet1!$J$1</c:f>
              <c:strCache>
                <c:ptCount val="1"/>
                <c:pt idx="0">
                  <c:v>2</c:v>
                </c:pt>
              </c:strCache>
            </c:strRef>
          </c:tx>
          <c:spPr>
            <a:solidFill>
              <a:srgbClr val="7F7F7F">
                <a:alpha val="60000"/>
              </a:srgb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Sheet1!$J$2</c:f>
              <c:numCache>
                <c:formatCode>0%</c:formatCode>
                <c:ptCount val="1"/>
                <c:pt idx="0">
                  <c:v>0.01</c:v>
                </c:pt>
              </c:numCache>
            </c:numRef>
          </c:val>
          <c:extLst>
            <c:ext xmlns:c16="http://schemas.microsoft.com/office/drawing/2014/chart" uri="{C3380CC4-5D6E-409C-BE32-E72D297353CC}">
              <c16:uniqueId val="{0000000C-9DD7-40ED-8B6F-C3041FA01FFE}"/>
            </c:ext>
          </c:extLst>
        </c:ser>
        <c:ser>
          <c:idx val="9"/>
          <c:order val="9"/>
          <c:tx>
            <c:strRef>
              <c:f>Sheet1!$K$1</c:f>
              <c:strCache>
                <c:ptCount val="1"/>
                <c:pt idx="0">
                  <c:v>1</c:v>
                </c:pt>
              </c:strCache>
            </c:strRef>
          </c:tx>
          <c:spPr>
            <a:solidFill>
              <a:srgbClr val="7F7F7F">
                <a:alpha val="80000"/>
              </a:srgb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Sheet1!$K$2</c:f>
              <c:numCache>
                <c:formatCode>0%</c:formatCode>
                <c:ptCount val="1"/>
              </c:numCache>
            </c:numRef>
          </c:val>
          <c:extLst>
            <c:ext xmlns:c16="http://schemas.microsoft.com/office/drawing/2014/chart" uri="{C3380CC4-5D6E-409C-BE32-E72D297353CC}">
              <c16:uniqueId val="{0000000D-9DD7-40ED-8B6F-C3041FA01FFE}"/>
            </c:ext>
          </c:extLst>
        </c:ser>
        <c:ser>
          <c:idx val="10"/>
          <c:order val="10"/>
          <c:tx>
            <c:strRef>
              <c:f>Sheet1!$L$1</c:f>
              <c:strCache>
                <c:ptCount val="1"/>
                <c:pt idx="0">
                  <c:v>0 (Not at all)</c:v>
                </c:pt>
              </c:strCache>
            </c:strRef>
          </c:tx>
          <c:spPr>
            <a:solidFill>
              <a:srgbClr val="7F7F7F"/>
            </a:solidFill>
            <a:ln>
              <a:solidFill>
                <a:sysClr val="window" lastClr="FFFFFF"/>
              </a:solidFill>
            </a:ln>
            <a:effectLst/>
          </c:spPr>
          <c:invertIfNegative val="0"/>
          <c:cat>
            <c:numRef>
              <c:f>Sheet1!$A$2</c:f>
              <c:numCache>
                <c:formatCode>General</c:formatCode>
                <c:ptCount val="1"/>
              </c:numCache>
            </c:numRef>
          </c:cat>
          <c:val>
            <c:numRef>
              <c:f>Sheet1!$L$2</c:f>
              <c:numCache>
                <c:formatCode>0%</c:formatCode>
                <c:ptCount val="1"/>
                <c:pt idx="0">
                  <c:v>0.01</c:v>
                </c:pt>
              </c:numCache>
            </c:numRef>
          </c:val>
          <c:extLst>
            <c:ext xmlns:c16="http://schemas.microsoft.com/office/drawing/2014/chart" uri="{C3380CC4-5D6E-409C-BE32-E72D297353CC}">
              <c16:uniqueId val="{0000000F-9DD7-40ED-8B6F-C3041FA01FFE}"/>
            </c:ext>
          </c:extLst>
        </c:ser>
        <c:dLbls>
          <c:showLegendKey val="0"/>
          <c:showVal val="0"/>
          <c:showCatName val="0"/>
          <c:showSerName val="0"/>
          <c:showPercent val="0"/>
          <c:showBubbleSize val="0"/>
        </c:dLbls>
        <c:gapWidth val="2"/>
        <c:overlap val="100"/>
        <c:axId val="759779520"/>
        <c:axId val="759780080"/>
      </c:barChart>
      <c:catAx>
        <c:axId val="759779520"/>
        <c:scaling>
          <c:orientation val="maxMin"/>
        </c:scaling>
        <c:delete val="1"/>
        <c:axPos val="l"/>
        <c:numFmt formatCode="General" sourceLinked="1"/>
        <c:majorTickMark val="out"/>
        <c:minorTickMark val="none"/>
        <c:tickLblPos val="nextTo"/>
        <c:crossAx val="759780080"/>
        <c:crosses val="autoZero"/>
        <c:auto val="1"/>
        <c:lblAlgn val="ctr"/>
        <c:lblOffset val="100"/>
        <c:noMultiLvlLbl val="0"/>
      </c:catAx>
      <c:valAx>
        <c:axId val="759780080"/>
        <c:scaling>
          <c:orientation val="minMax"/>
          <c:max val="1"/>
        </c:scaling>
        <c:delete val="1"/>
        <c:axPos val="b"/>
        <c:numFmt formatCode="0%" sourceLinked="1"/>
        <c:majorTickMark val="out"/>
        <c:minorTickMark val="none"/>
        <c:tickLblPos val="nextTo"/>
        <c:crossAx val="759779520"/>
        <c:crosses val="max"/>
        <c:crossBetween val="between"/>
        <c:majorUnit val="0.2"/>
      </c:valAx>
      <c:spPr>
        <a:noFill/>
      </c:spPr>
    </c:plotArea>
    <c:legend>
      <c:legendPos val="b"/>
      <c:layout>
        <c:manualLayout>
          <c:xMode val="edge"/>
          <c:yMode val="edge"/>
          <c:x val="0"/>
          <c:y val="0.65095210783694923"/>
          <c:w val="1"/>
          <c:h val="7.8777353033188627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txPr>
    <a:bodyPr/>
    <a:lstStyle/>
    <a:p>
      <a:pPr>
        <a:defRPr sz="1000">
          <a:latin typeface="+mn-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242867709471786E-2"/>
          <c:y val="0.20550038144686364"/>
          <c:w val="0.93055551515905988"/>
          <c:h val="0.72431049440946282"/>
        </c:manualLayout>
      </c:layout>
      <c:barChart>
        <c:barDir val="bar"/>
        <c:grouping val="percentStacked"/>
        <c:varyColors val="0"/>
        <c:ser>
          <c:idx val="0"/>
          <c:order val="0"/>
          <c:tx>
            <c:strRef>
              <c:f>Sheet1!$B$1</c:f>
              <c:strCache>
                <c:ptCount val="1"/>
                <c:pt idx="0">
                  <c:v>Nett  10 - 7</c:v>
                </c:pt>
              </c:strCache>
            </c:strRef>
          </c:tx>
          <c:spPr>
            <a:solidFill>
              <a:srgbClr val="075F8D"/>
            </a:solidFill>
            <a:ln w="0" cap="flat" cmpd="sng" algn="ctr">
              <a:solidFill>
                <a:sysClr val="window" lastClr="FFFFFF"/>
              </a:solidFill>
              <a:prstDash val="solid"/>
            </a:ln>
            <a:effectLst/>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0.68</c:v>
                </c:pt>
              </c:numCache>
            </c:numRef>
          </c:val>
          <c:extLst>
            <c:ext xmlns:c16="http://schemas.microsoft.com/office/drawing/2014/chart" uri="{C3380CC4-5D6E-409C-BE32-E72D297353CC}">
              <c16:uniqueId val="{00000000-9639-496E-A5D9-E202D00783E2}"/>
            </c:ext>
          </c:extLst>
        </c:ser>
        <c:ser>
          <c:idx val="1"/>
          <c:order val="1"/>
          <c:tx>
            <c:strRef>
              <c:f>Sheet1!$C$1</c:f>
              <c:strCache>
                <c:ptCount val="1"/>
                <c:pt idx="0">
                  <c:v>Nett  6 - 4</c:v>
                </c:pt>
              </c:strCache>
            </c:strRef>
          </c:tx>
          <c:spPr>
            <a:solidFill>
              <a:srgbClr val="075F8D">
                <a:alpha val="14902"/>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0.28000000000000003</c:v>
                </c:pt>
              </c:numCache>
            </c:numRef>
          </c:val>
          <c:extLst>
            <c:ext xmlns:c16="http://schemas.microsoft.com/office/drawing/2014/chart" uri="{C3380CC4-5D6E-409C-BE32-E72D297353CC}">
              <c16:uniqueId val="{00000001-9639-496E-A5D9-E202D00783E2}"/>
            </c:ext>
          </c:extLst>
        </c:ser>
        <c:ser>
          <c:idx val="2"/>
          <c:order val="2"/>
          <c:tx>
            <c:strRef>
              <c:f>Sheet1!$D$1</c:f>
              <c:strCache>
                <c:ptCount val="1"/>
                <c:pt idx="0">
                  <c:v>Nett  3 - 0</c:v>
                </c:pt>
              </c:strCache>
            </c:strRef>
          </c:tx>
          <c:spPr>
            <a:solidFill>
              <a:srgbClr val="7F7F7F"/>
            </a:solidFill>
            <a:ln w="0" cap="flat" cmpd="sng" algn="ctr">
              <a:solidFill>
                <a:sysClr val="window" lastClr="FFFFFF"/>
              </a:solidFill>
              <a:prstDash val="solid"/>
            </a:ln>
            <a:effectLst/>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0.04</c:v>
                </c:pt>
              </c:numCache>
            </c:numRef>
          </c:val>
          <c:extLst>
            <c:ext xmlns:c16="http://schemas.microsoft.com/office/drawing/2014/chart" uri="{C3380CC4-5D6E-409C-BE32-E72D297353CC}">
              <c16:uniqueId val="{00000002-9639-496E-A5D9-E202D00783E2}"/>
            </c:ext>
          </c:extLst>
        </c:ser>
        <c:dLbls>
          <c:showLegendKey val="0"/>
          <c:showVal val="0"/>
          <c:showCatName val="0"/>
          <c:showSerName val="0"/>
          <c:showPercent val="0"/>
          <c:showBubbleSize val="0"/>
        </c:dLbls>
        <c:gapWidth val="2"/>
        <c:overlap val="100"/>
        <c:axId val="759783440"/>
        <c:axId val="759784000"/>
      </c:barChart>
      <c:catAx>
        <c:axId val="759783440"/>
        <c:scaling>
          <c:orientation val="maxMin"/>
        </c:scaling>
        <c:delete val="1"/>
        <c:axPos val="l"/>
        <c:numFmt formatCode="General" sourceLinked="1"/>
        <c:majorTickMark val="out"/>
        <c:minorTickMark val="none"/>
        <c:tickLblPos val="nextTo"/>
        <c:crossAx val="759784000"/>
        <c:crosses val="autoZero"/>
        <c:auto val="1"/>
        <c:lblAlgn val="ctr"/>
        <c:lblOffset val="100"/>
        <c:noMultiLvlLbl val="0"/>
      </c:catAx>
      <c:valAx>
        <c:axId val="759784000"/>
        <c:scaling>
          <c:orientation val="minMax"/>
          <c:max val="1"/>
        </c:scaling>
        <c:delete val="1"/>
        <c:axPos val="b"/>
        <c:numFmt formatCode="0%" sourceLinked="1"/>
        <c:majorTickMark val="out"/>
        <c:minorTickMark val="none"/>
        <c:tickLblPos val="nextTo"/>
        <c:crossAx val="759783440"/>
        <c:crosses val="max"/>
        <c:crossBetween val="between"/>
        <c:majorUnit val="0.2"/>
      </c:valAx>
      <c:spPr>
        <a:noFill/>
      </c:spPr>
    </c:plotArea>
    <c:plotVisOnly val="1"/>
    <c:dispBlanksAs val="gap"/>
    <c:showDLblsOverMax val="0"/>
  </c:chart>
  <c:txPr>
    <a:bodyPr/>
    <a:lstStyle/>
    <a:p>
      <a:pPr>
        <a:defRPr sz="1000">
          <a:latin typeface="+mn-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32249093163635"/>
          <c:y val="7.9526836207681903E-2"/>
          <c:w val="0.79447592999595229"/>
          <c:h val="0.81214165228061463"/>
        </c:manualLayout>
      </c:layout>
      <c:barChart>
        <c:barDir val="bar"/>
        <c:grouping val="percentStacked"/>
        <c:varyColors val="0"/>
        <c:ser>
          <c:idx val="0"/>
          <c:order val="0"/>
          <c:tx>
            <c:strRef>
              <c:f>Sheet1!$B$1</c:f>
              <c:strCache>
                <c:ptCount val="1"/>
                <c:pt idx="0">
                  <c:v>Satisfaction  10 - 7</c:v>
                </c:pt>
              </c:strCache>
            </c:strRef>
          </c:tx>
          <c:spPr>
            <a:solidFill>
              <a:srgbClr val="075F8D"/>
            </a:solidFill>
            <a:ln w="0" cap="flat" cmpd="sng" algn="ctr">
              <a:solidFill>
                <a:sysClr val="window" lastClr="FFFFFF"/>
              </a:solidFill>
              <a:prstDash val="solid"/>
            </a:ln>
            <a:effectLst/>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All New Zealanders</c:v>
                </c:pt>
                <c:pt idx="2">
                  <c:v>Aged 18 to 29</c:v>
                </c:pt>
                <c:pt idx="3">
                  <c:v>Aged 30 to 59</c:v>
                </c:pt>
                <c:pt idx="4">
                  <c:v>Aged 60 and over</c:v>
                </c:pt>
                <c:pt idx="6">
                  <c:v>Auckland</c:v>
                </c:pt>
                <c:pt idx="7">
                  <c:v>Wellington</c:v>
                </c:pt>
                <c:pt idx="8">
                  <c:v>Canterbury</c:v>
                </c:pt>
                <c:pt idx="9">
                  <c:v>Rest of North Island</c:v>
                </c:pt>
                <c:pt idx="10">
                  <c:v>Rest of South Island</c:v>
                </c:pt>
              </c:strCache>
            </c:strRef>
          </c:cat>
          <c:val>
            <c:numRef>
              <c:f>Sheet1!$B$2:$B$12</c:f>
              <c:numCache>
                <c:formatCode>General</c:formatCode>
                <c:ptCount val="11"/>
                <c:pt idx="0" formatCode="0%">
                  <c:v>0.68</c:v>
                </c:pt>
                <c:pt idx="2" formatCode="0%">
                  <c:v>0.61</c:v>
                </c:pt>
                <c:pt idx="3" formatCode="0%">
                  <c:v>0.64</c:v>
                </c:pt>
                <c:pt idx="4" formatCode="0%">
                  <c:v>0.83</c:v>
                </c:pt>
                <c:pt idx="6" formatCode="0%">
                  <c:v>0.64</c:v>
                </c:pt>
                <c:pt idx="7" formatCode="0%">
                  <c:v>0.7</c:v>
                </c:pt>
                <c:pt idx="8" formatCode="0%">
                  <c:v>0.69</c:v>
                </c:pt>
                <c:pt idx="9" formatCode="0%">
                  <c:v>0.69</c:v>
                </c:pt>
                <c:pt idx="10" formatCode="0%">
                  <c:v>0.72</c:v>
                </c:pt>
              </c:numCache>
            </c:numRef>
          </c:val>
          <c:extLst>
            <c:ext xmlns:c16="http://schemas.microsoft.com/office/drawing/2014/chart" uri="{C3380CC4-5D6E-409C-BE32-E72D297353CC}">
              <c16:uniqueId val="{00000000-79E0-4EA9-87D0-17D0CD15DF5D}"/>
            </c:ext>
          </c:extLst>
        </c:ser>
        <c:ser>
          <c:idx val="1"/>
          <c:order val="1"/>
          <c:tx>
            <c:strRef>
              <c:f>Sheet1!$C$1</c:f>
              <c:strCache>
                <c:ptCount val="1"/>
                <c:pt idx="0">
                  <c:v>Neither nor  6 - 4</c:v>
                </c:pt>
              </c:strCache>
            </c:strRef>
          </c:tx>
          <c:spPr>
            <a:solidFill>
              <a:srgbClr val="075F8D">
                <a:alpha val="14902"/>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All New Zealanders</c:v>
                </c:pt>
                <c:pt idx="2">
                  <c:v>Aged 18 to 29</c:v>
                </c:pt>
                <c:pt idx="3">
                  <c:v>Aged 30 to 59</c:v>
                </c:pt>
                <c:pt idx="4">
                  <c:v>Aged 60 and over</c:v>
                </c:pt>
                <c:pt idx="6">
                  <c:v>Auckland</c:v>
                </c:pt>
                <c:pt idx="7">
                  <c:v>Wellington</c:v>
                </c:pt>
                <c:pt idx="8">
                  <c:v>Canterbury</c:v>
                </c:pt>
                <c:pt idx="9">
                  <c:v>Rest of North Island</c:v>
                </c:pt>
                <c:pt idx="10">
                  <c:v>Rest of South Island</c:v>
                </c:pt>
              </c:strCache>
            </c:strRef>
          </c:cat>
          <c:val>
            <c:numRef>
              <c:f>Sheet1!$C$2:$C$12</c:f>
              <c:numCache>
                <c:formatCode>General</c:formatCode>
                <c:ptCount val="11"/>
                <c:pt idx="0" formatCode="0%">
                  <c:v>0.28000000000000003</c:v>
                </c:pt>
                <c:pt idx="2" formatCode="0%">
                  <c:v>0.35</c:v>
                </c:pt>
                <c:pt idx="3" formatCode="0%">
                  <c:v>0.3</c:v>
                </c:pt>
                <c:pt idx="4" formatCode="0%">
                  <c:v>0.15</c:v>
                </c:pt>
                <c:pt idx="6" formatCode="0%">
                  <c:v>0.31</c:v>
                </c:pt>
                <c:pt idx="7" formatCode="0%">
                  <c:v>0.24</c:v>
                </c:pt>
                <c:pt idx="8" formatCode="0%">
                  <c:v>0.28000000000000003</c:v>
                </c:pt>
                <c:pt idx="9" formatCode="0%">
                  <c:v>0.27</c:v>
                </c:pt>
                <c:pt idx="10" formatCode="0%">
                  <c:v>0.23</c:v>
                </c:pt>
              </c:numCache>
            </c:numRef>
          </c:val>
          <c:extLst>
            <c:ext xmlns:c16="http://schemas.microsoft.com/office/drawing/2014/chart" uri="{C3380CC4-5D6E-409C-BE32-E72D297353CC}">
              <c16:uniqueId val="{00000001-79E0-4EA9-87D0-17D0CD15DF5D}"/>
            </c:ext>
          </c:extLst>
        </c:ser>
        <c:ser>
          <c:idx val="2"/>
          <c:order val="2"/>
          <c:tx>
            <c:strRef>
              <c:f>Sheet1!$D$1</c:f>
              <c:strCache>
                <c:ptCount val="1"/>
                <c:pt idx="0">
                  <c:v>Dissatisfaction  3 - 0</c:v>
                </c:pt>
              </c:strCache>
            </c:strRef>
          </c:tx>
          <c:spPr>
            <a:solidFill>
              <a:srgbClr val="7F7F7F"/>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All New Zealanders</c:v>
                </c:pt>
                <c:pt idx="2">
                  <c:v>Aged 18 to 29</c:v>
                </c:pt>
                <c:pt idx="3">
                  <c:v>Aged 30 to 59</c:v>
                </c:pt>
                <c:pt idx="4">
                  <c:v>Aged 60 and over</c:v>
                </c:pt>
                <c:pt idx="6">
                  <c:v>Auckland</c:v>
                </c:pt>
                <c:pt idx="7">
                  <c:v>Wellington</c:v>
                </c:pt>
                <c:pt idx="8">
                  <c:v>Canterbury</c:v>
                </c:pt>
                <c:pt idx="9">
                  <c:v>Rest of North Island</c:v>
                </c:pt>
                <c:pt idx="10">
                  <c:v>Rest of South Island</c:v>
                </c:pt>
              </c:strCache>
            </c:strRef>
          </c:cat>
          <c:val>
            <c:numRef>
              <c:f>Sheet1!$D$2:$D$12</c:f>
              <c:numCache>
                <c:formatCode>General</c:formatCode>
                <c:ptCount val="11"/>
                <c:pt idx="0" formatCode="0%">
                  <c:v>0.04</c:v>
                </c:pt>
                <c:pt idx="2" formatCode="0%">
                  <c:v>0.04</c:v>
                </c:pt>
                <c:pt idx="3" formatCode="0%">
                  <c:v>0.06</c:v>
                </c:pt>
                <c:pt idx="4" formatCode="0%">
                  <c:v>0.02</c:v>
                </c:pt>
                <c:pt idx="6" formatCode="0%">
                  <c:v>0.05</c:v>
                </c:pt>
                <c:pt idx="7" formatCode="0%">
                  <c:v>0.05</c:v>
                </c:pt>
                <c:pt idx="8" formatCode="0%">
                  <c:v>0.04</c:v>
                </c:pt>
                <c:pt idx="9" formatCode="0%">
                  <c:v>0.04</c:v>
                </c:pt>
                <c:pt idx="10" formatCode="0%">
                  <c:v>0.05</c:v>
                </c:pt>
              </c:numCache>
            </c:numRef>
          </c:val>
          <c:extLst>
            <c:ext xmlns:c16="http://schemas.microsoft.com/office/drawing/2014/chart" uri="{C3380CC4-5D6E-409C-BE32-E72D297353CC}">
              <c16:uniqueId val="{00000002-79E0-4EA9-87D0-17D0CD15DF5D}"/>
            </c:ext>
          </c:extLst>
        </c:ser>
        <c:dLbls>
          <c:showLegendKey val="0"/>
          <c:showVal val="0"/>
          <c:showCatName val="0"/>
          <c:showSerName val="0"/>
          <c:showPercent val="0"/>
          <c:showBubbleSize val="0"/>
        </c:dLbls>
        <c:gapWidth val="30"/>
        <c:overlap val="100"/>
        <c:axId val="762510208"/>
        <c:axId val="762510768"/>
      </c:barChart>
      <c:catAx>
        <c:axId val="762510208"/>
        <c:scaling>
          <c:orientation val="maxMin"/>
        </c:scaling>
        <c:delete val="0"/>
        <c:axPos val="l"/>
        <c:numFmt formatCode="General" sourceLinked="1"/>
        <c:majorTickMark val="out"/>
        <c:minorTickMark val="none"/>
        <c:tickLblPos val="nextTo"/>
        <c:spPr>
          <a:ln>
            <a:noFill/>
          </a:ln>
        </c:spPr>
        <c:txPr>
          <a:bodyPr/>
          <a:lstStyle/>
          <a:p>
            <a:pPr algn="ctr">
              <a:defRPr lang="en-NZ" sz="1000" b="0" i="0" u="none" strike="noStrike" kern="1200" baseline="0">
                <a:solidFill>
                  <a:schemeClr val="tx1">
                    <a:lumMod val="75000"/>
                    <a:lumOff val="25000"/>
                  </a:schemeClr>
                </a:solidFill>
                <a:latin typeface="+mn-lt"/>
                <a:ea typeface="+mn-ea"/>
                <a:cs typeface="+mn-cs"/>
              </a:defRPr>
            </a:pPr>
            <a:endParaRPr lang="en-US"/>
          </a:p>
        </c:txPr>
        <c:crossAx val="762510768"/>
        <c:crosses val="autoZero"/>
        <c:auto val="1"/>
        <c:lblAlgn val="ctr"/>
        <c:lblOffset val="100"/>
        <c:noMultiLvlLbl val="0"/>
      </c:catAx>
      <c:valAx>
        <c:axId val="762510768"/>
        <c:scaling>
          <c:orientation val="minMax"/>
          <c:max val="1"/>
        </c:scaling>
        <c:delete val="1"/>
        <c:axPos val="b"/>
        <c:numFmt formatCode="0%" sourceLinked="1"/>
        <c:majorTickMark val="out"/>
        <c:minorTickMark val="none"/>
        <c:tickLblPos val="nextTo"/>
        <c:crossAx val="762510208"/>
        <c:crosses val="max"/>
        <c:crossBetween val="between"/>
        <c:majorUnit val="0.2"/>
      </c:valAx>
      <c:spPr>
        <a:noFill/>
      </c:spPr>
    </c:plotArea>
    <c:legend>
      <c:legendPos val="b"/>
      <c:layout>
        <c:manualLayout>
          <c:xMode val="edge"/>
          <c:yMode val="edge"/>
          <c:x val="0.18861159563712604"/>
          <c:y val="0.93876160910127515"/>
          <c:w val="0.7894739918911412"/>
          <c:h val="4.598150152218506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txPr>
    <a:bodyPr/>
    <a:lstStyle/>
    <a:p>
      <a:pPr>
        <a:defRPr sz="1000">
          <a:latin typeface="+mn-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856153028002249E-2"/>
          <c:y val="3.5387980954832067E-2"/>
          <c:w val="0.95514384697199772"/>
          <c:h val="0.85174715806901691"/>
        </c:manualLayout>
      </c:layout>
      <c:barChart>
        <c:barDir val="bar"/>
        <c:grouping val="percentStacked"/>
        <c:varyColors val="0"/>
        <c:ser>
          <c:idx val="0"/>
          <c:order val="0"/>
          <c:tx>
            <c:strRef>
              <c:f>Sheet1!$B$1</c:f>
              <c:strCache>
                <c:ptCount val="1"/>
                <c:pt idx="0">
                  <c:v>A great deal</c:v>
                </c:pt>
              </c:strCache>
            </c:strRef>
          </c:tx>
          <c:spPr>
            <a:solidFill>
              <a:srgbClr val="075F8D"/>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Sheet1!$A$2:$A$32</c:f>
              <c:strCache>
                <c:ptCount val="23"/>
                <c:pt idx="0">
                  <c:v>2019</c:v>
                </c:pt>
                <c:pt idx="1">
                  <c:v>...the government to do what is right for New Zealand?     2018</c:v>
                </c:pt>
                <c:pt idx="2">
                  <c:v>2016</c:v>
                </c:pt>
                <c:pt idx="4">
                  <c:v>2019</c:v>
                </c:pt>
                <c:pt idx="5">
                  <c:v>...the government to deal successfully with national problems?     2018</c:v>
                </c:pt>
                <c:pt idx="6">
                  <c:v>2016</c:v>
                </c:pt>
                <c:pt idx="8">
                  <c:v>2019</c:v>
                </c:pt>
                <c:pt idx="9">
                  <c:v>...the government to deal successfully with international problems?     2018</c:v>
                </c:pt>
                <c:pt idx="10">
                  <c:v>2016</c:v>
                </c:pt>
                <c:pt idx="12">
                  <c:v>2019</c:v>
                </c:pt>
                <c:pt idx="13">
                  <c:v>...your local MP to do what is right for you and your community?     2018</c:v>
                </c:pt>
                <c:pt idx="14">
                  <c:v>2016</c:v>
                </c:pt>
                <c:pt idx="16">
                  <c:v>2019</c:v>
                </c:pt>
                <c:pt idx="17">
                  <c:v>...your local government to deal successfully with local and community problems?     2018</c:v>
                </c:pt>
                <c:pt idx="18">
                  <c:v>2016</c:v>
                </c:pt>
                <c:pt idx="20">
                  <c:v>2019</c:v>
                </c:pt>
                <c:pt idx="21">
                  <c:v>...the way in which political parties are funded?     2018</c:v>
                </c:pt>
                <c:pt idx="22">
                  <c:v>2016</c:v>
                </c:pt>
              </c:strCache>
            </c:strRef>
          </c:cat>
          <c:val>
            <c:numRef>
              <c:f>Sheet1!$B$2:$B$32</c:f>
              <c:numCache>
                <c:formatCode>0%</c:formatCode>
                <c:ptCount val="23"/>
                <c:pt idx="0">
                  <c:v>0.09</c:v>
                </c:pt>
                <c:pt idx="1">
                  <c:v>0.09</c:v>
                </c:pt>
                <c:pt idx="2">
                  <c:v>7.0000000000000007E-2</c:v>
                </c:pt>
                <c:pt idx="4">
                  <c:v>7.0000000000000007E-2</c:v>
                </c:pt>
                <c:pt idx="5">
                  <c:v>0.09</c:v>
                </c:pt>
                <c:pt idx="6">
                  <c:v>0.08</c:v>
                </c:pt>
                <c:pt idx="8">
                  <c:v>0.06</c:v>
                </c:pt>
                <c:pt idx="9">
                  <c:v>0.06</c:v>
                </c:pt>
                <c:pt idx="10">
                  <c:v>7.0000000000000007E-2</c:v>
                </c:pt>
                <c:pt idx="12">
                  <c:v>7.0000000000000007E-2</c:v>
                </c:pt>
                <c:pt idx="13">
                  <c:v>0.08</c:v>
                </c:pt>
                <c:pt idx="14">
                  <c:v>0.06</c:v>
                </c:pt>
                <c:pt idx="16">
                  <c:v>0.05</c:v>
                </c:pt>
                <c:pt idx="17">
                  <c:v>0.06</c:v>
                </c:pt>
                <c:pt idx="18">
                  <c:v>0.03</c:v>
                </c:pt>
                <c:pt idx="20">
                  <c:v>0.02</c:v>
                </c:pt>
                <c:pt idx="21">
                  <c:v>0.03</c:v>
                </c:pt>
                <c:pt idx="22">
                  <c:v>0.01</c:v>
                </c:pt>
              </c:numCache>
            </c:numRef>
          </c:val>
          <c:extLst>
            <c:ext xmlns:c16="http://schemas.microsoft.com/office/drawing/2014/chart" uri="{C3380CC4-5D6E-409C-BE32-E72D297353CC}">
              <c16:uniqueId val="{00000000-0186-4D6B-8D38-B85CACF584EA}"/>
            </c:ext>
          </c:extLst>
        </c:ser>
        <c:ser>
          <c:idx val="1"/>
          <c:order val="1"/>
          <c:tx>
            <c:strRef>
              <c:f>Sheet1!$C$1</c:f>
              <c:strCache>
                <c:ptCount val="1"/>
                <c:pt idx="0">
                  <c:v>A reasonable amount</c:v>
                </c:pt>
              </c:strCache>
            </c:strRef>
          </c:tx>
          <c:spPr>
            <a:solidFill>
              <a:srgbClr val="075F8D">
                <a:alpha val="68000"/>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Sheet1!$A$2:$A$32</c:f>
              <c:strCache>
                <c:ptCount val="23"/>
                <c:pt idx="0">
                  <c:v>2019</c:v>
                </c:pt>
                <c:pt idx="1">
                  <c:v>...the government to do what is right for New Zealand?     2018</c:v>
                </c:pt>
                <c:pt idx="2">
                  <c:v>2016</c:v>
                </c:pt>
                <c:pt idx="4">
                  <c:v>2019</c:v>
                </c:pt>
                <c:pt idx="5">
                  <c:v>...the government to deal successfully with national problems?     2018</c:v>
                </c:pt>
                <c:pt idx="6">
                  <c:v>2016</c:v>
                </c:pt>
                <c:pt idx="8">
                  <c:v>2019</c:v>
                </c:pt>
                <c:pt idx="9">
                  <c:v>...the government to deal successfully with international problems?     2018</c:v>
                </c:pt>
                <c:pt idx="10">
                  <c:v>2016</c:v>
                </c:pt>
                <c:pt idx="12">
                  <c:v>2019</c:v>
                </c:pt>
                <c:pt idx="13">
                  <c:v>...your local MP to do what is right for you and your community?     2018</c:v>
                </c:pt>
                <c:pt idx="14">
                  <c:v>2016</c:v>
                </c:pt>
                <c:pt idx="16">
                  <c:v>2019</c:v>
                </c:pt>
                <c:pt idx="17">
                  <c:v>...your local government to deal successfully with local and community problems?     2018</c:v>
                </c:pt>
                <c:pt idx="18">
                  <c:v>2016</c:v>
                </c:pt>
                <c:pt idx="20">
                  <c:v>2019</c:v>
                </c:pt>
                <c:pt idx="21">
                  <c:v>...the way in which political parties are funded?     2018</c:v>
                </c:pt>
                <c:pt idx="22">
                  <c:v>2016</c:v>
                </c:pt>
              </c:strCache>
            </c:strRef>
          </c:cat>
          <c:val>
            <c:numRef>
              <c:f>Sheet1!$C$2:$C$32</c:f>
              <c:numCache>
                <c:formatCode>0%</c:formatCode>
                <c:ptCount val="23"/>
                <c:pt idx="0">
                  <c:v>0.54</c:v>
                </c:pt>
                <c:pt idx="1">
                  <c:v>0.56000000000000005</c:v>
                </c:pt>
                <c:pt idx="2">
                  <c:v>0.41</c:v>
                </c:pt>
                <c:pt idx="4">
                  <c:v>0.52</c:v>
                </c:pt>
                <c:pt idx="5">
                  <c:v>0.5</c:v>
                </c:pt>
                <c:pt idx="6">
                  <c:v>0.39</c:v>
                </c:pt>
                <c:pt idx="8">
                  <c:v>0.48</c:v>
                </c:pt>
                <c:pt idx="9">
                  <c:v>0.44</c:v>
                </c:pt>
                <c:pt idx="10">
                  <c:v>0.4</c:v>
                </c:pt>
                <c:pt idx="12">
                  <c:v>0.46</c:v>
                </c:pt>
                <c:pt idx="13">
                  <c:v>0.46</c:v>
                </c:pt>
                <c:pt idx="14">
                  <c:v>0.45</c:v>
                </c:pt>
                <c:pt idx="16">
                  <c:v>0.46</c:v>
                </c:pt>
                <c:pt idx="17">
                  <c:v>0.45</c:v>
                </c:pt>
                <c:pt idx="18">
                  <c:v>0.47</c:v>
                </c:pt>
                <c:pt idx="20">
                  <c:v>0.27</c:v>
                </c:pt>
                <c:pt idx="21">
                  <c:v>0.25</c:v>
                </c:pt>
                <c:pt idx="22">
                  <c:v>0.25</c:v>
                </c:pt>
              </c:numCache>
            </c:numRef>
          </c:val>
          <c:extLst>
            <c:ext xmlns:c16="http://schemas.microsoft.com/office/drawing/2014/chart" uri="{C3380CC4-5D6E-409C-BE32-E72D297353CC}">
              <c16:uniqueId val="{00000001-0186-4D6B-8D38-B85CACF584EA}"/>
            </c:ext>
          </c:extLst>
        </c:ser>
        <c:ser>
          <c:idx val="2"/>
          <c:order val="2"/>
          <c:tx>
            <c:strRef>
              <c:f>Sheet1!$D$1</c:f>
              <c:strCache>
                <c:ptCount val="1"/>
                <c:pt idx="0">
                  <c:v>Not much</c:v>
                </c:pt>
              </c:strCache>
            </c:strRef>
          </c:tx>
          <c:spPr>
            <a:solidFill>
              <a:srgbClr val="075F8D">
                <a:alpha val="33000"/>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Sheet1!$A$2:$A$32</c:f>
              <c:strCache>
                <c:ptCount val="23"/>
                <c:pt idx="0">
                  <c:v>2019</c:v>
                </c:pt>
                <c:pt idx="1">
                  <c:v>...the government to do what is right for New Zealand?     2018</c:v>
                </c:pt>
                <c:pt idx="2">
                  <c:v>2016</c:v>
                </c:pt>
                <c:pt idx="4">
                  <c:v>2019</c:v>
                </c:pt>
                <c:pt idx="5">
                  <c:v>...the government to deal successfully with national problems?     2018</c:v>
                </c:pt>
                <c:pt idx="6">
                  <c:v>2016</c:v>
                </c:pt>
                <c:pt idx="8">
                  <c:v>2019</c:v>
                </c:pt>
                <c:pt idx="9">
                  <c:v>...the government to deal successfully with international problems?     2018</c:v>
                </c:pt>
                <c:pt idx="10">
                  <c:v>2016</c:v>
                </c:pt>
                <c:pt idx="12">
                  <c:v>2019</c:v>
                </c:pt>
                <c:pt idx="13">
                  <c:v>...your local MP to do what is right for you and your community?     2018</c:v>
                </c:pt>
                <c:pt idx="14">
                  <c:v>2016</c:v>
                </c:pt>
                <c:pt idx="16">
                  <c:v>2019</c:v>
                </c:pt>
                <c:pt idx="17">
                  <c:v>...your local government to deal successfully with local and community problems?     2018</c:v>
                </c:pt>
                <c:pt idx="18">
                  <c:v>2016</c:v>
                </c:pt>
                <c:pt idx="20">
                  <c:v>2019</c:v>
                </c:pt>
                <c:pt idx="21">
                  <c:v>...the way in which political parties are funded?     2018</c:v>
                </c:pt>
                <c:pt idx="22">
                  <c:v>2016</c:v>
                </c:pt>
              </c:strCache>
            </c:strRef>
          </c:cat>
          <c:val>
            <c:numRef>
              <c:f>Sheet1!$D$2:$D$32</c:f>
              <c:numCache>
                <c:formatCode>0%</c:formatCode>
                <c:ptCount val="23"/>
                <c:pt idx="0">
                  <c:v>0.28999999999999998</c:v>
                </c:pt>
                <c:pt idx="1">
                  <c:v>0.28999999999999998</c:v>
                </c:pt>
                <c:pt idx="2">
                  <c:v>0.33</c:v>
                </c:pt>
                <c:pt idx="4">
                  <c:v>0.32</c:v>
                </c:pt>
                <c:pt idx="5">
                  <c:v>0.34</c:v>
                </c:pt>
                <c:pt idx="6">
                  <c:v>0.36</c:v>
                </c:pt>
                <c:pt idx="8">
                  <c:v>0.34</c:v>
                </c:pt>
                <c:pt idx="9">
                  <c:v>0.37</c:v>
                </c:pt>
                <c:pt idx="10">
                  <c:v>0.33</c:v>
                </c:pt>
                <c:pt idx="12">
                  <c:v>0.38</c:v>
                </c:pt>
                <c:pt idx="13">
                  <c:v>0.36</c:v>
                </c:pt>
                <c:pt idx="14">
                  <c:v>0.38</c:v>
                </c:pt>
                <c:pt idx="16">
                  <c:v>0.4</c:v>
                </c:pt>
                <c:pt idx="17">
                  <c:v>0.38</c:v>
                </c:pt>
                <c:pt idx="18">
                  <c:v>0.38</c:v>
                </c:pt>
                <c:pt idx="20">
                  <c:v>0.52</c:v>
                </c:pt>
                <c:pt idx="21">
                  <c:v>0.55000000000000004</c:v>
                </c:pt>
                <c:pt idx="22">
                  <c:v>0.52</c:v>
                </c:pt>
              </c:numCache>
            </c:numRef>
          </c:val>
          <c:extLst>
            <c:ext xmlns:c16="http://schemas.microsoft.com/office/drawing/2014/chart" uri="{C3380CC4-5D6E-409C-BE32-E72D297353CC}">
              <c16:uniqueId val="{00000002-0186-4D6B-8D38-B85CACF584EA}"/>
            </c:ext>
          </c:extLst>
        </c:ser>
        <c:ser>
          <c:idx val="3"/>
          <c:order val="3"/>
          <c:tx>
            <c:strRef>
              <c:f>Sheet1!$E$1</c:f>
              <c:strCache>
                <c:ptCount val="1"/>
                <c:pt idx="0">
                  <c:v>Very little/none</c:v>
                </c:pt>
              </c:strCache>
            </c:strRef>
          </c:tx>
          <c:spPr>
            <a:solidFill>
              <a:sysClr val="window" lastClr="FFFFFF">
                <a:lumMod val="75000"/>
              </a:sysClr>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Sheet1!$A$2:$A$32</c:f>
              <c:strCache>
                <c:ptCount val="23"/>
                <c:pt idx="0">
                  <c:v>2019</c:v>
                </c:pt>
                <c:pt idx="1">
                  <c:v>...the government to do what is right for New Zealand?     2018</c:v>
                </c:pt>
                <c:pt idx="2">
                  <c:v>2016</c:v>
                </c:pt>
                <c:pt idx="4">
                  <c:v>2019</c:v>
                </c:pt>
                <c:pt idx="5">
                  <c:v>...the government to deal successfully with national problems?     2018</c:v>
                </c:pt>
                <c:pt idx="6">
                  <c:v>2016</c:v>
                </c:pt>
                <c:pt idx="8">
                  <c:v>2019</c:v>
                </c:pt>
                <c:pt idx="9">
                  <c:v>...the government to deal successfully with international problems?     2018</c:v>
                </c:pt>
                <c:pt idx="10">
                  <c:v>2016</c:v>
                </c:pt>
                <c:pt idx="12">
                  <c:v>2019</c:v>
                </c:pt>
                <c:pt idx="13">
                  <c:v>...your local MP to do what is right for you and your community?     2018</c:v>
                </c:pt>
                <c:pt idx="14">
                  <c:v>2016</c:v>
                </c:pt>
                <c:pt idx="16">
                  <c:v>2019</c:v>
                </c:pt>
                <c:pt idx="17">
                  <c:v>...your local government to deal successfully with local and community problems?     2018</c:v>
                </c:pt>
                <c:pt idx="18">
                  <c:v>2016</c:v>
                </c:pt>
                <c:pt idx="20">
                  <c:v>2019</c:v>
                </c:pt>
                <c:pt idx="21">
                  <c:v>...the way in which political parties are funded?     2018</c:v>
                </c:pt>
                <c:pt idx="22">
                  <c:v>2016</c:v>
                </c:pt>
              </c:strCache>
            </c:strRef>
          </c:cat>
          <c:val>
            <c:numRef>
              <c:f>Sheet1!$E$2:$E$32</c:f>
              <c:numCache>
                <c:formatCode>0%</c:formatCode>
                <c:ptCount val="23"/>
                <c:pt idx="0">
                  <c:v>0.08</c:v>
                </c:pt>
                <c:pt idx="1">
                  <c:v>0.06</c:v>
                </c:pt>
                <c:pt idx="2">
                  <c:v>0.19</c:v>
                </c:pt>
                <c:pt idx="4">
                  <c:v>0.09</c:v>
                </c:pt>
                <c:pt idx="5">
                  <c:v>7.0000000000000007E-2</c:v>
                </c:pt>
                <c:pt idx="6">
                  <c:v>0.17</c:v>
                </c:pt>
                <c:pt idx="8">
                  <c:v>0.11</c:v>
                </c:pt>
                <c:pt idx="9">
                  <c:v>0.13</c:v>
                </c:pt>
                <c:pt idx="10">
                  <c:v>0.2</c:v>
                </c:pt>
                <c:pt idx="12">
                  <c:v>0.09</c:v>
                </c:pt>
                <c:pt idx="13">
                  <c:v>0.1</c:v>
                </c:pt>
                <c:pt idx="14">
                  <c:v>0.11</c:v>
                </c:pt>
                <c:pt idx="16">
                  <c:v>0.1</c:v>
                </c:pt>
                <c:pt idx="17">
                  <c:v>0.12</c:v>
                </c:pt>
                <c:pt idx="18">
                  <c:v>0.11</c:v>
                </c:pt>
                <c:pt idx="20">
                  <c:v>0.19</c:v>
                </c:pt>
                <c:pt idx="21">
                  <c:v>0.17</c:v>
                </c:pt>
                <c:pt idx="22">
                  <c:v>0.23</c:v>
                </c:pt>
              </c:numCache>
            </c:numRef>
          </c:val>
          <c:extLst>
            <c:ext xmlns:c16="http://schemas.microsoft.com/office/drawing/2014/chart" uri="{C3380CC4-5D6E-409C-BE32-E72D297353CC}">
              <c16:uniqueId val="{00000003-0186-4D6B-8D38-B85CACF584EA}"/>
            </c:ext>
          </c:extLst>
        </c:ser>
        <c:dLbls>
          <c:showLegendKey val="0"/>
          <c:showVal val="0"/>
          <c:showCatName val="0"/>
          <c:showSerName val="0"/>
          <c:showPercent val="0"/>
          <c:showBubbleSize val="0"/>
        </c:dLbls>
        <c:gapWidth val="1"/>
        <c:overlap val="100"/>
        <c:axId val="766292288"/>
        <c:axId val="766292848"/>
      </c:barChart>
      <c:catAx>
        <c:axId val="766292288"/>
        <c:scaling>
          <c:orientation val="maxMin"/>
        </c:scaling>
        <c:delete val="1"/>
        <c:axPos val="l"/>
        <c:numFmt formatCode="General" sourceLinked="1"/>
        <c:majorTickMark val="out"/>
        <c:minorTickMark val="none"/>
        <c:tickLblPos val="nextTo"/>
        <c:crossAx val="766292848"/>
        <c:crosses val="autoZero"/>
        <c:auto val="1"/>
        <c:lblAlgn val="ctr"/>
        <c:lblOffset val="100"/>
        <c:noMultiLvlLbl val="0"/>
      </c:catAx>
      <c:valAx>
        <c:axId val="766292848"/>
        <c:scaling>
          <c:orientation val="minMax"/>
          <c:max val="1"/>
        </c:scaling>
        <c:delete val="1"/>
        <c:axPos val="b"/>
        <c:numFmt formatCode="0%" sourceLinked="1"/>
        <c:majorTickMark val="out"/>
        <c:minorTickMark val="none"/>
        <c:tickLblPos val="nextTo"/>
        <c:crossAx val="766292288"/>
        <c:crosses val="max"/>
        <c:crossBetween val="between"/>
        <c:majorUnit val="0.2"/>
      </c:valAx>
      <c:spPr>
        <a:noFill/>
      </c:spPr>
    </c:plotArea>
    <c:legend>
      <c:legendPos val="b"/>
      <c:layout>
        <c:manualLayout>
          <c:xMode val="edge"/>
          <c:yMode val="edge"/>
          <c:x val="2.5555777777777774E-2"/>
          <c:y val="0.90689287186508405"/>
          <c:w val="0.96597755555555553"/>
          <c:h val="5.8174344955046878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txPr>
    <a:bodyPr/>
    <a:lstStyle/>
    <a:p>
      <a:pPr>
        <a:defRPr sz="1000">
          <a:latin typeface="+mn-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856153028002249E-2"/>
          <c:y val="3.5387980954832067E-2"/>
          <c:w val="0.95514384697199772"/>
          <c:h val="0.69417878304660185"/>
        </c:manualLayout>
      </c:layout>
      <c:barChart>
        <c:barDir val="bar"/>
        <c:grouping val="percentStacked"/>
        <c:varyColors val="0"/>
        <c:ser>
          <c:idx val="0"/>
          <c:order val="0"/>
          <c:tx>
            <c:strRef>
              <c:f>Sheet1!$B$1</c:f>
              <c:strCache>
                <c:ptCount val="1"/>
                <c:pt idx="0">
                  <c:v>A great deal</c:v>
                </c:pt>
              </c:strCache>
            </c:strRef>
          </c:tx>
          <c:spPr>
            <a:solidFill>
              <a:srgbClr val="075F8D"/>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Sheet1!$A$2:$A$32</c:f>
              <c:strCache>
                <c:ptCount val="7"/>
                <c:pt idx="0">
                  <c:v>2019</c:v>
                </c:pt>
                <c:pt idx="1">
                  <c:v>...your neighbours to make informed choices about the future of your local area?     2018</c:v>
                </c:pt>
                <c:pt idx="2">
                  <c:v>2016</c:v>
                </c:pt>
                <c:pt idx="4">
                  <c:v>2019</c:v>
                </c:pt>
                <c:pt idx="5">
                  <c:v>...your fellow New Zealanders to make informed choices about the future of the country?     2018</c:v>
                </c:pt>
                <c:pt idx="6">
                  <c:v>2016</c:v>
                </c:pt>
              </c:strCache>
            </c:strRef>
          </c:cat>
          <c:val>
            <c:numRef>
              <c:f>Sheet1!$B$2:$B$32</c:f>
              <c:numCache>
                <c:formatCode>0%</c:formatCode>
                <c:ptCount val="7"/>
                <c:pt idx="0">
                  <c:v>7.0000000000000007E-2</c:v>
                </c:pt>
                <c:pt idx="1">
                  <c:v>7.0000000000000007E-2</c:v>
                </c:pt>
                <c:pt idx="2">
                  <c:v>0.08</c:v>
                </c:pt>
                <c:pt idx="4">
                  <c:v>0.03</c:v>
                </c:pt>
                <c:pt idx="5">
                  <c:v>0.05</c:v>
                </c:pt>
                <c:pt idx="6">
                  <c:v>0.05</c:v>
                </c:pt>
              </c:numCache>
            </c:numRef>
          </c:val>
          <c:extLst>
            <c:ext xmlns:c16="http://schemas.microsoft.com/office/drawing/2014/chart" uri="{C3380CC4-5D6E-409C-BE32-E72D297353CC}">
              <c16:uniqueId val="{00000000-223E-4742-9E42-7AF326C4ADBB}"/>
            </c:ext>
          </c:extLst>
        </c:ser>
        <c:ser>
          <c:idx val="1"/>
          <c:order val="1"/>
          <c:tx>
            <c:strRef>
              <c:f>Sheet1!$C$1</c:f>
              <c:strCache>
                <c:ptCount val="1"/>
                <c:pt idx="0">
                  <c:v>A reasonable amount</c:v>
                </c:pt>
              </c:strCache>
            </c:strRef>
          </c:tx>
          <c:spPr>
            <a:solidFill>
              <a:srgbClr val="075F8D">
                <a:alpha val="68000"/>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Sheet1!$A$2:$A$32</c:f>
              <c:strCache>
                <c:ptCount val="7"/>
                <c:pt idx="0">
                  <c:v>2019</c:v>
                </c:pt>
                <c:pt idx="1">
                  <c:v>...your neighbours to make informed choices about the future of your local area?     2018</c:v>
                </c:pt>
                <c:pt idx="2">
                  <c:v>2016</c:v>
                </c:pt>
                <c:pt idx="4">
                  <c:v>2019</c:v>
                </c:pt>
                <c:pt idx="5">
                  <c:v>...your fellow New Zealanders to make informed choices about the future of the country?     2018</c:v>
                </c:pt>
                <c:pt idx="6">
                  <c:v>2016</c:v>
                </c:pt>
              </c:strCache>
            </c:strRef>
          </c:cat>
          <c:val>
            <c:numRef>
              <c:f>Sheet1!$C$2:$C$32</c:f>
              <c:numCache>
                <c:formatCode>0%</c:formatCode>
                <c:ptCount val="7"/>
                <c:pt idx="0">
                  <c:v>0.57999999999999996</c:v>
                </c:pt>
                <c:pt idx="1">
                  <c:v>0.56999999999999995</c:v>
                </c:pt>
                <c:pt idx="2">
                  <c:v>0.59</c:v>
                </c:pt>
                <c:pt idx="4">
                  <c:v>0.51</c:v>
                </c:pt>
                <c:pt idx="5">
                  <c:v>0.47</c:v>
                </c:pt>
                <c:pt idx="6">
                  <c:v>0.48</c:v>
                </c:pt>
              </c:numCache>
            </c:numRef>
          </c:val>
          <c:extLst>
            <c:ext xmlns:c16="http://schemas.microsoft.com/office/drawing/2014/chart" uri="{C3380CC4-5D6E-409C-BE32-E72D297353CC}">
              <c16:uniqueId val="{00000001-223E-4742-9E42-7AF326C4ADBB}"/>
            </c:ext>
          </c:extLst>
        </c:ser>
        <c:ser>
          <c:idx val="2"/>
          <c:order val="2"/>
          <c:tx>
            <c:strRef>
              <c:f>Sheet1!$D$1</c:f>
              <c:strCache>
                <c:ptCount val="1"/>
                <c:pt idx="0">
                  <c:v>Not much</c:v>
                </c:pt>
              </c:strCache>
            </c:strRef>
          </c:tx>
          <c:spPr>
            <a:solidFill>
              <a:srgbClr val="075F8D">
                <a:alpha val="33000"/>
              </a:srgbClr>
            </a:solidFill>
            <a:ln w="0" cap="flat" cmpd="sng" algn="ctr">
              <a:solidFill>
                <a:sysClr val="window" lastClr="FFFFFF"/>
              </a:solidFill>
              <a:prstDash val="solid"/>
            </a:ln>
            <a:effectLst/>
          </c:spPr>
          <c:invertIfNegative val="0"/>
          <c:dLbls>
            <c:spPr>
              <a:noFill/>
              <a:ln>
                <a:noFill/>
              </a:ln>
              <a:effectLst/>
            </c:spPr>
            <c:txPr>
              <a:bodyPr/>
              <a:lstStyle/>
              <a:p>
                <a:pPr>
                  <a:defRPr>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Sheet1!$A$2:$A$32</c:f>
              <c:strCache>
                <c:ptCount val="7"/>
                <c:pt idx="0">
                  <c:v>2019</c:v>
                </c:pt>
                <c:pt idx="1">
                  <c:v>...your neighbours to make informed choices about the future of your local area?     2018</c:v>
                </c:pt>
                <c:pt idx="2">
                  <c:v>2016</c:v>
                </c:pt>
                <c:pt idx="4">
                  <c:v>2019</c:v>
                </c:pt>
                <c:pt idx="5">
                  <c:v>...your fellow New Zealanders to make informed choices about the future of the country?     2018</c:v>
                </c:pt>
                <c:pt idx="6">
                  <c:v>2016</c:v>
                </c:pt>
              </c:strCache>
            </c:strRef>
          </c:cat>
          <c:val>
            <c:numRef>
              <c:f>Sheet1!$D$2:$D$32</c:f>
              <c:numCache>
                <c:formatCode>0%</c:formatCode>
                <c:ptCount val="7"/>
                <c:pt idx="0">
                  <c:v>0.28000000000000003</c:v>
                </c:pt>
                <c:pt idx="1">
                  <c:v>0.31</c:v>
                </c:pt>
                <c:pt idx="2">
                  <c:v>0.27</c:v>
                </c:pt>
                <c:pt idx="4">
                  <c:v>0.37</c:v>
                </c:pt>
                <c:pt idx="5">
                  <c:v>0.4</c:v>
                </c:pt>
                <c:pt idx="6">
                  <c:v>0.39</c:v>
                </c:pt>
              </c:numCache>
            </c:numRef>
          </c:val>
          <c:extLst>
            <c:ext xmlns:c16="http://schemas.microsoft.com/office/drawing/2014/chart" uri="{C3380CC4-5D6E-409C-BE32-E72D297353CC}">
              <c16:uniqueId val="{00000002-223E-4742-9E42-7AF326C4ADBB}"/>
            </c:ext>
          </c:extLst>
        </c:ser>
        <c:ser>
          <c:idx val="3"/>
          <c:order val="3"/>
          <c:tx>
            <c:strRef>
              <c:f>Sheet1!$E$1</c:f>
              <c:strCache>
                <c:ptCount val="1"/>
                <c:pt idx="0">
                  <c:v>Very little/none</c:v>
                </c:pt>
              </c:strCache>
            </c:strRef>
          </c:tx>
          <c:spPr>
            <a:solidFill>
              <a:sysClr val="window" lastClr="FFFFFF">
                <a:lumMod val="75000"/>
              </a:sysClr>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Sheet1!$A$2:$A$32</c:f>
              <c:strCache>
                <c:ptCount val="7"/>
                <c:pt idx="0">
                  <c:v>2019</c:v>
                </c:pt>
                <c:pt idx="1">
                  <c:v>...your neighbours to make informed choices about the future of your local area?     2018</c:v>
                </c:pt>
                <c:pt idx="2">
                  <c:v>2016</c:v>
                </c:pt>
                <c:pt idx="4">
                  <c:v>2019</c:v>
                </c:pt>
                <c:pt idx="5">
                  <c:v>...your fellow New Zealanders to make informed choices about the future of the country?     2018</c:v>
                </c:pt>
                <c:pt idx="6">
                  <c:v>2016</c:v>
                </c:pt>
              </c:strCache>
            </c:strRef>
          </c:cat>
          <c:val>
            <c:numRef>
              <c:f>Sheet1!$E$2:$E$32</c:f>
              <c:numCache>
                <c:formatCode>0%</c:formatCode>
                <c:ptCount val="7"/>
                <c:pt idx="0">
                  <c:v>7.0000000000000007E-2</c:v>
                </c:pt>
                <c:pt idx="1">
                  <c:v>0.05</c:v>
                </c:pt>
                <c:pt idx="2">
                  <c:v>0.06</c:v>
                </c:pt>
                <c:pt idx="4">
                  <c:v>0.09</c:v>
                </c:pt>
                <c:pt idx="5">
                  <c:v>0.09</c:v>
                </c:pt>
                <c:pt idx="6">
                  <c:v>0.08</c:v>
                </c:pt>
              </c:numCache>
            </c:numRef>
          </c:val>
          <c:extLst>
            <c:ext xmlns:c16="http://schemas.microsoft.com/office/drawing/2014/chart" uri="{C3380CC4-5D6E-409C-BE32-E72D297353CC}">
              <c16:uniqueId val="{00000003-223E-4742-9E42-7AF326C4ADBB}"/>
            </c:ext>
          </c:extLst>
        </c:ser>
        <c:dLbls>
          <c:showLegendKey val="0"/>
          <c:showVal val="0"/>
          <c:showCatName val="0"/>
          <c:showSerName val="0"/>
          <c:showPercent val="0"/>
          <c:showBubbleSize val="0"/>
        </c:dLbls>
        <c:gapWidth val="1"/>
        <c:overlap val="100"/>
        <c:axId val="766292288"/>
        <c:axId val="766292848"/>
      </c:barChart>
      <c:catAx>
        <c:axId val="766292288"/>
        <c:scaling>
          <c:orientation val="maxMin"/>
        </c:scaling>
        <c:delete val="1"/>
        <c:axPos val="l"/>
        <c:numFmt formatCode="General" sourceLinked="1"/>
        <c:majorTickMark val="out"/>
        <c:minorTickMark val="none"/>
        <c:tickLblPos val="nextTo"/>
        <c:crossAx val="766292848"/>
        <c:crosses val="autoZero"/>
        <c:auto val="1"/>
        <c:lblAlgn val="ctr"/>
        <c:lblOffset val="100"/>
        <c:noMultiLvlLbl val="0"/>
      </c:catAx>
      <c:valAx>
        <c:axId val="766292848"/>
        <c:scaling>
          <c:orientation val="minMax"/>
          <c:max val="1"/>
        </c:scaling>
        <c:delete val="1"/>
        <c:axPos val="b"/>
        <c:numFmt formatCode="0%" sourceLinked="1"/>
        <c:majorTickMark val="out"/>
        <c:minorTickMark val="none"/>
        <c:tickLblPos val="nextTo"/>
        <c:crossAx val="766292288"/>
        <c:crosses val="max"/>
        <c:crossBetween val="between"/>
        <c:majorUnit val="0.2"/>
      </c:valAx>
      <c:spPr>
        <a:noFill/>
      </c:spPr>
    </c:plotArea>
    <c:legend>
      <c:legendPos val="b"/>
      <c:layout>
        <c:manualLayout>
          <c:xMode val="edge"/>
          <c:yMode val="edge"/>
          <c:x val="2.2733555555555555E-2"/>
          <c:y val="0.84054830945319248"/>
          <c:w val="0.96597755555555553"/>
          <c:h val="5.8174344955046878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txPr>
    <a:bodyPr/>
    <a:lstStyle/>
    <a:p>
      <a:pPr>
        <a:defRPr sz="1000">
          <a:latin typeface="+mn-lt"/>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10.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11.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12.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13.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1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15.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16.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17.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18.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19.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2.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20.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21.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22.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23.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3.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5.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6.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7.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8.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_rels/drawing9.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0.33095</cdr:x>
      <cdr:y>0.10308</cdr:y>
    </cdr:from>
    <cdr:to>
      <cdr:x>0.37894</cdr:x>
      <cdr:y>0.18113</cdr:y>
    </cdr:to>
    <cdr:pic>
      <cdr:nvPicPr>
        <cdr:cNvPr id="2" name="Graphic 4" descr="Checkmark">
          <a:extLst xmlns:a="http://schemas.openxmlformats.org/drawingml/2006/main">
            <a:ext uri="{FF2B5EF4-FFF2-40B4-BE49-F238E27FC236}">
              <a16:creationId xmlns:a16="http://schemas.microsoft.com/office/drawing/2014/main" id="{FD48A468-ADF9-4996-8BEB-82AEB141A4D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491473" y="481344"/>
          <a:ext cx="361287" cy="364485"/>
        </a:xfrm>
        <a:prstGeom xmlns:a="http://schemas.openxmlformats.org/drawingml/2006/main" prst="rect">
          <a:avLst/>
        </a:prstGeom>
      </cdr:spPr>
    </cdr:pic>
  </cdr:relSizeAnchor>
  <cdr:relSizeAnchor xmlns:cdr="http://schemas.openxmlformats.org/drawingml/2006/chartDrawing">
    <cdr:from>
      <cdr:x>0.50893</cdr:x>
      <cdr:y>0.2989</cdr:y>
    </cdr:from>
    <cdr:to>
      <cdr:x>0.55692</cdr:x>
      <cdr:y>0.37695</cdr:y>
    </cdr:to>
    <cdr:pic>
      <cdr:nvPicPr>
        <cdr:cNvPr id="3" name="Graphic 4" descr="Checkmark">
          <a:extLst xmlns:a="http://schemas.openxmlformats.org/drawingml/2006/main">
            <a:ext uri="{FF2B5EF4-FFF2-40B4-BE49-F238E27FC236}">
              <a16:creationId xmlns:a16="http://schemas.microsoft.com/office/drawing/2014/main" id="{FD48A468-ADF9-4996-8BEB-82AEB141A4D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831323" y="1395743"/>
          <a:ext cx="361287" cy="364485"/>
        </a:xfrm>
        <a:prstGeom xmlns:a="http://schemas.openxmlformats.org/drawingml/2006/main" prst="rect">
          <a:avLst/>
        </a:prstGeom>
      </cdr:spPr>
    </cdr:pic>
  </cdr:relSizeAnchor>
  <cdr:relSizeAnchor xmlns:cdr="http://schemas.openxmlformats.org/drawingml/2006/chartDrawing">
    <cdr:from>
      <cdr:x>0.68717</cdr:x>
      <cdr:y>0.20331</cdr:y>
    </cdr:from>
    <cdr:to>
      <cdr:x>0.73516</cdr:x>
      <cdr:y>0.28137</cdr:y>
    </cdr:to>
    <cdr:pic>
      <cdr:nvPicPr>
        <cdr:cNvPr id="4" name="Graphic 4" descr="Checkmark">
          <a:extLst xmlns:a="http://schemas.openxmlformats.org/drawingml/2006/main">
            <a:ext uri="{FF2B5EF4-FFF2-40B4-BE49-F238E27FC236}">
              <a16:creationId xmlns:a16="http://schemas.microsoft.com/office/drawing/2014/main" id="{F30D2766-0967-45C0-B188-B15D3605620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173215" y="949395"/>
          <a:ext cx="361287" cy="364485"/>
        </a:xfrm>
        <a:prstGeom xmlns:a="http://schemas.openxmlformats.org/drawingml/2006/main" prst="rect">
          <a:avLst/>
        </a:prstGeom>
      </cdr:spPr>
    </cdr:pic>
  </cdr:relSizeAnchor>
  <cdr:relSizeAnchor xmlns:cdr="http://schemas.openxmlformats.org/drawingml/2006/chartDrawing">
    <cdr:from>
      <cdr:x>0.87113</cdr:x>
      <cdr:y>0.017</cdr:y>
    </cdr:from>
    <cdr:to>
      <cdr:x>0.91913</cdr:x>
      <cdr:y>0.09505</cdr:y>
    </cdr:to>
    <cdr:pic>
      <cdr:nvPicPr>
        <cdr:cNvPr id="5" name="Graphic 4" descr="Checkmark">
          <a:extLst xmlns:a="http://schemas.openxmlformats.org/drawingml/2006/main">
            <a:ext uri="{FF2B5EF4-FFF2-40B4-BE49-F238E27FC236}">
              <a16:creationId xmlns:a16="http://schemas.microsoft.com/office/drawing/2014/main" id="{F30D2766-0967-45C0-B188-B15D3605620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6558132" y="79382"/>
          <a:ext cx="361287" cy="364485"/>
        </a:xfrm>
        <a:prstGeom xmlns:a="http://schemas.openxmlformats.org/drawingml/2006/main" prst="rect">
          <a:avLst/>
        </a:prstGeom>
      </cdr:spPr>
    </cdr:pic>
  </cdr:relSizeAnchor>
</c:userShapes>
</file>

<file path=ppt/drawings/drawing10.xml><?xml version="1.0" encoding="utf-8"?>
<c:userShapes xmlns:c="http://schemas.openxmlformats.org/drawingml/2006/chart">
  <cdr:relSizeAnchor xmlns:cdr="http://schemas.openxmlformats.org/drawingml/2006/chartDrawing">
    <cdr:from>
      <cdr:x>0.33007</cdr:x>
      <cdr:y>0.06659</cdr:y>
    </cdr:from>
    <cdr:to>
      <cdr:x>0.38215</cdr:x>
      <cdr:y>0.15339</cdr:y>
    </cdr:to>
    <cdr:pic>
      <cdr:nvPicPr>
        <cdr:cNvPr id="2"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289753" y="279623"/>
          <a:ext cx="361287" cy="364485"/>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0.33172</cdr:x>
      <cdr:y>0.17365</cdr:y>
    </cdr:from>
    <cdr:to>
      <cdr:x>0.3857</cdr:x>
      <cdr:y>0.2734</cdr:y>
    </cdr:to>
    <cdr:pic>
      <cdr:nvPicPr>
        <cdr:cNvPr id="2" name="Graphic 4" descr="Checkmark">
          <a:extLst xmlns:a="http://schemas.openxmlformats.org/drawingml/2006/main">
            <a:ext uri="{FF2B5EF4-FFF2-40B4-BE49-F238E27FC236}">
              <a16:creationId xmlns:a16="http://schemas.microsoft.com/office/drawing/2014/main" id="{A6A6FE41-65AF-40AD-98AF-F4F579CB395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512011" y="800078"/>
          <a:ext cx="408743" cy="459638"/>
        </a:xfrm>
        <a:prstGeom xmlns:a="http://schemas.openxmlformats.org/drawingml/2006/main" prst="rect">
          <a:avLst/>
        </a:prstGeom>
      </cdr:spPr>
    </cdr:pic>
  </cdr:relSizeAnchor>
  <cdr:relSizeAnchor xmlns:cdr="http://schemas.openxmlformats.org/drawingml/2006/chartDrawing">
    <cdr:from>
      <cdr:x>0.51055</cdr:x>
      <cdr:y>0.02312</cdr:y>
    </cdr:from>
    <cdr:to>
      <cdr:x>0.56893</cdr:x>
      <cdr:y>0.13102</cdr:y>
    </cdr:to>
    <cdr:pic>
      <cdr:nvPicPr>
        <cdr:cNvPr id="3" name="Graphic 4" descr="Checkmark">
          <a:extLst xmlns:a="http://schemas.openxmlformats.org/drawingml/2006/main">
            <a:ext uri="{FF2B5EF4-FFF2-40B4-BE49-F238E27FC236}">
              <a16:creationId xmlns:a16="http://schemas.microsoft.com/office/drawing/2014/main" id="{A6A6FE41-65AF-40AD-98AF-F4F579CB395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866225" y="106533"/>
          <a:ext cx="442098" cy="497147"/>
        </a:xfrm>
        <a:prstGeom xmlns:a="http://schemas.openxmlformats.org/drawingml/2006/main" prst="rect">
          <a:avLst/>
        </a:prstGeom>
      </cdr:spPr>
    </cdr:pic>
  </cdr:relSizeAnchor>
  <cdr:relSizeAnchor xmlns:cdr="http://schemas.openxmlformats.org/drawingml/2006/chartDrawing">
    <cdr:from>
      <cdr:x>0.68928</cdr:x>
      <cdr:y>0.17148</cdr:y>
    </cdr:from>
    <cdr:to>
      <cdr:x>0.74964</cdr:x>
      <cdr:y>0.28304</cdr:y>
    </cdr:to>
    <cdr:pic>
      <cdr:nvPicPr>
        <cdr:cNvPr id="4" name="Graphic 4" descr="Checkmark">
          <a:extLst xmlns:a="http://schemas.openxmlformats.org/drawingml/2006/main">
            <a:ext uri="{FF2B5EF4-FFF2-40B4-BE49-F238E27FC236}">
              <a16:creationId xmlns:a16="http://schemas.microsoft.com/office/drawing/2014/main" id="{A6A6FE41-65AF-40AD-98AF-F4F579CB395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219699" y="790111"/>
          <a:ext cx="457079" cy="513993"/>
        </a:xfrm>
        <a:prstGeom xmlns:a="http://schemas.openxmlformats.org/drawingml/2006/main" prst="rect">
          <a:avLst/>
        </a:prstGeom>
      </cdr:spPr>
    </cdr:pic>
  </cdr:relSizeAnchor>
</c:userShapes>
</file>

<file path=ppt/drawings/drawing12.xml><?xml version="1.0" encoding="utf-8"?>
<c:userShapes xmlns:c="http://schemas.openxmlformats.org/drawingml/2006/chart">
  <cdr:relSizeAnchor xmlns:cdr="http://schemas.openxmlformats.org/drawingml/2006/chartDrawing">
    <cdr:from>
      <cdr:x>0.6839</cdr:x>
      <cdr:y>0.02629</cdr:y>
    </cdr:from>
    <cdr:to>
      <cdr:x>0.73878</cdr:x>
      <cdr:y>0.11043</cdr:y>
    </cdr:to>
    <cdr:pic>
      <cdr:nvPicPr>
        <cdr:cNvPr id="2" name="Graphic 4" descr="Checkmark">
          <a:extLst xmlns:a="http://schemas.openxmlformats.org/drawingml/2006/main">
            <a:ext uri="{FF2B5EF4-FFF2-40B4-BE49-F238E27FC236}">
              <a16:creationId xmlns:a16="http://schemas.microsoft.com/office/drawing/2014/main" id="{5CCB2E41-8C9B-40DE-ABE6-F6835A1E033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093949" y="121822"/>
          <a:ext cx="408717" cy="389915"/>
        </a:xfrm>
        <a:prstGeom xmlns:a="http://schemas.openxmlformats.org/drawingml/2006/main" prst="rect">
          <a:avLst/>
        </a:prstGeom>
      </cdr:spPr>
    </cdr:pic>
  </cdr:relSizeAnchor>
  <cdr:relSizeAnchor xmlns:cdr="http://schemas.openxmlformats.org/drawingml/2006/chartDrawing">
    <cdr:from>
      <cdr:x>0.50407</cdr:x>
      <cdr:y>0.31173</cdr:y>
    </cdr:from>
    <cdr:to>
      <cdr:x>0.55895</cdr:x>
      <cdr:y>0.39587</cdr:y>
    </cdr:to>
    <cdr:pic>
      <cdr:nvPicPr>
        <cdr:cNvPr id="3" name="Graphic 4" descr="Checkmark">
          <a:extLst xmlns:a="http://schemas.openxmlformats.org/drawingml/2006/main">
            <a:ext uri="{FF2B5EF4-FFF2-40B4-BE49-F238E27FC236}">
              <a16:creationId xmlns:a16="http://schemas.microsoft.com/office/drawing/2014/main" id="{5CCB2E41-8C9B-40DE-ABE6-F6835A1E033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754515" y="1444595"/>
          <a:ext cx="408717" cy="389915"/>
        </a:xfrm>
        <a:prstGeom xmlns:a="http://schemas.openxmlformats.org/drawingml/2006/main" prst="rect">
          <a:avLst/>
        </a:prstGeom>
      </cdr:spPr>
    </cdr:pic>
  </cdr:relSizeAnchor>
  <cdr:relSizeAnchor xmlns:cdr="http://schemas.openxmlformats.org/drawingml/2006/chartDrawing">
    <cdr:from>
      <cdr:x>0.32991</cdr:x>
      <cdr:y>0.37379</cdr:y>
    </cdr:from>
    <cdr:to>
      <cdr:x>0.38478</cdr:x>
      <cdr:y>0.45793</cdr:y>
    </cdr:to>
    <cdr:pic>
      <cdr:nvPicPr>
        <cdr:cNvPr id="4" name="Graphic 4" descr="Checkmark">
          <a:extLst xmlns:a="http://schemas.openxmlformats.org/drawingml/2006/main">
            <a:ext uri="{FF2B5EF4-FFF2-40B4-BE49-F238E27FC236}">
              <a16:creationId xmlns:a16="http://schemas.microsoft.com/office/drawing/2014/main" id="{5CCB2E41-8C9B-40DE-ABE6-F6835A1E033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457281" y="1732199"/>
          <a:ext cx="408717" cy="389915"/>
        </a:xfrm>
        <a:prstGeom xmlns:a="http://schemas.openxmlformats.org/drawingml/2006/main" prst="rect">
          <a:avLst/>
        </a:prstGeom>
      </cdr:spPr>
    </cdr:pic>
  </cdr:relSizeAnchor>
</c:userShapes>
</file>

<file path=ppt/drawings/drawing13.xml><?xml version="1.0" encoding="utf-8"?>
<c:userShapes xmlns:c="http://schemas.openxmlformats.org/drawingml/2006/chart">
  <cdr:relSizeAnchor xmlns:cdr="http://schemas.openxmlformats.org/drawingml/2006/chartDrawing">
    <cdr:from>
      <cdr:x>0.31879</cdr:x>
      <cdr:y>0.48243</cdr:y>
    </cdr:from>
    <cdr:to>
      <cdr:x>0.38918</cdr:x>
      <cdr:y>0.61607</cdr:y>
    </cdr:to>
    <cdr:pic>
      <cdr:nvPicPr>
        <cdr:cNvPr id="2" name="Graphic 4" descr="Checkmark">
          <a:extLst xmlns:a="http://schemas.openxmlformats.org/drawingml/2006/main">
            <a:ext uri="{FF2B5EF4-FFF2-40B4-BE49-F238E27FC236}">
              <a16:creationId xmlns:a16="http://schemas.microsoft.com/office/drawing/2014/main" id="{DAA8AACD-DF9F-45D1-BAA1-547A25930F1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145192" y="1922985"/>
          <a:ext cx="473720" cy="532706"/>
        </a:xfrm>
        <a:prstGeom xmlns:a="http://schemas.openxmlformats.org/drawingml/2006/main" prst="rect">
          <a:avLst/>
        </a:prstGeom>
      </cdr:spPr>
    </cdr:pic>
  </cdr:relSizeAnchor>
  <cdr:relSizeAnchor xmlns:cdr="http://schemas.openxmlformats.org/drawingml/2006/chartDrawing">
    <cdr:from>
      <cdr:x>0.85933</cdr:x>
      <cdr:y>0.86414</cdr:y>
    </cdr:from>
    <cdr:to>
      <cdr:x>0.9309</cdr:x>
      <cdr:y>1</cdr:y>
    </cdr:to>
    <cdr:pic>
      <cdr:nvPicPr>
        <cdr:cNvPr id="5" name="Graphic 4" descr="Checkmark">
          <a:extLst xmlns:a="http://schemas.openxmlformats.org/drawingml/2006/main">
            <a:ext uri="{FF2B5EF4-FFF2-40B4-BE49-F238E27FC236}">
              <a16:creationId xmlns:a16="http://schemas.microsoft.com/office/drawing/2014/main" id="{F8D4622A-A9D0-4037-B712-6F731BB7CE2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782674" y="3444536"/>
          <a:ext cx="481574" cy="541538"/>
        </a:xfrm>
        <a:prstGeom xmlns:a="http://schemas.openxmlformats.org/drawingml/2006/main" prst="rect">
          <a:avLst/>
        </a:prstGeom>
      </cdr:spPr>
    </cdr:pic>
  </cdr:relSizeAnchor>
</c:userShapes>
</file>

<file path=ppt/drawings/drawing14.xml><?xml version="1.0" encoding="utf-8"?>
<c:userShapes xmlns:c="http://schemas.openxmlformats.org/drawingml/2006/chart">
  <cdr:relSizeAnchor xmlns:cdr="http://schemas.openxmlformats.org/drawingml/2006/chartDrawing">
    <cdr:from>
      <cdr:x>0.51527</cdr:x>
      <cdr:y>0.52706</cdr:y>
    </cdr:from>
    <cdr:to>
      <cdr:x>0.56967</cdr:x>
      <cdr:y>0.61662</cdr:y>
    </cdr:to>
    <cdr:pic>
      <cdr:nvPicPr>
        <cdr:cNvPr id="2" name="Graphic 4" descr="Checkmark">
          <a:extLst xmlns:a="http://schemas.openxmlformats.org/drawingml/2006/main">
            <a:ext uri="{FF2B5EF4-FFF2-40B4-BE49-F238E27FC236}">
              <a16:creationId xmlns:a16="http://schemas.microsoft.com/office/drawing/2014/main" id="{CA8AE4F4-45E1-4B1F-BB9C-3063D0FFC5E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330130" y="2175780"/>
          <a:ext cx="351622" cy="369679"/>
        </a:xfrm>
        <a:prstGeom xmlns:a="http://schemas.openxmlformats.org/drawingml/2006/main" prst="rect">
          <a:avLst/>
        </a:prstGeom>
      </cdr:spPr>
    </cdr:pic>
  </cdr:relSizeAnchor>
  <cdr:relSizeAnchor xmlns:cdr="http://schemas.openxmlformats.org/drawingml/2006/chartDrawing">
    <cdr:from>
      <cdr:x>0.68781</cdr:x>
      <cdr:y>0.60604</cdr:y>
    </cdr:from>
    <cdr:to>
      <cdr:x>0.74221</cdr:x>
      <cdr:y>0.69559</cdr:y>
    </cdr:to>
    <cdr:pic>
      <cdr:nvPicPr>
        <cdr:cNvPr id="3" name="Graphic 4" descr="Checkmark">
          <a:extLst xmlns:a="http://schemas.openxmlformats.org/drawingml/2006/main">
            <a:ext uri="{FF2B5EF4-FFF2-40B4-BE49-F238E27FC236}">
              <a16:creationId xmlns:a16="http://schemas.microsoft.com/office/drawing/2014/main" id="{6CADEB3A-A6FC-4304-ACB1-9AEDCD9132D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445245" y="2501788"/>
          <a:ext cx="351622" cy="369679"/>
        </a:xfrm>
        <a:prstGeom xmlns:a="http://schemas.openxmlformats.org/drawingml/2006/main" prst="rect">
          <a:avLst/>
        </a:prstGeom>
      </cdr:spPr>
    </cdr:pic>
  </cdr:relSizeAnchor>
  <cdr:relSizeAnchor xmlns:cdr="http://schemas.openxmlformats.org/drawingml/2006/chartDrawing">
    <cdr:from>
      <cdr:x>0.86241</cdr:x>
      <cdr:y>0.91045</cdr:y>
    </cdr:from>
    <cdr:to>
      <cdr:x>0.91681</cdr:x>
      <cdr:y>1</cdr:y>
    </cdr:to>
    <cdr:pic>
      <cdr:nvPicPr>
        <cdr:cNvPr id="4" name="Graphic 4" descr="Checkmark">
          <a:extLst xmlns:a="http://schemas.openxmlformats.org/drawingml/2006/main">
            <a:ext uri="{FF2B5EF4-FFF2-40B4-BE49-F238E27FC236}">
              <a16:creationId xmlns:a16="http://schemas.microsoft.com/office/drawing/2014/main" id="{43FC69B4-0668-4D79-80B3-5795D3205B5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573698" y="3758437"/>
          <a:ext cx="351622" cy="369679"/>
        </a:xfrm>
        <a:prstGeom xmlns:a="http://schemas.openxmlformats.org/drawingml/2006/main" prst="rect">
          <a:avLst/>
        </a:prstGeom>
      </cdr:spPr>
    </cdr:pic>
  </cdr:relSizeAnchor>
</c:userShapes>
</file>

<file path=ppt/drawings/drawing15.xml><?xml version="1.0" encoding="utf-8"?>
<c:userShapes xmlns:c="http://schemas.openxmlformats.org/drawingml/2006/chart">
  <cdr:relSizeAnchor xmlns:cdr="http://schemas.openxmlformats.org/drawingml/2006/chartDrawing">
    <cdr:from>
      <cdr:x>0.8644</cdr:x>
      <cdr:y>0.84929</cdr:y>
    </cdr:from>
    <cdr:to>
      <cdr:x>0.92635</cdr:x>
      <cdr:y>0.95783</cdr:y>
    </cdr:to>
    <cdr:pic>
      <cdr:nvPicPr>
        <cdr:cNvPr id="2" name="Graphic 4" descr="Checkmark">
          <a:extLst xmlns:a="http://schemas.openxmlformats.org/drawingml/2006/main">
            <a:ext uri="{FF2B5EF4-FFF2-40B4-BE49-F238E27FC236}">
              <a16:creationId xmlns:a16="http://schemas.microsoft.com/office/drawing/2014/main" id="{43FC69B4-0668-4D79-80B3-5795D3205B5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954945" y="3754758"/>
          <a:ext cx="426754" cy="479890"/>
        </a:xfrm>
        <a:prstGeom xmlns:a="http://schemas.openxmlformats.org/drawingml/2006/main" prst="rect">
          <a:avLst/>
        </a:prstGeom>
      </cdr:spPr>
    </cdr:pic>
  </cdr:relSizeAnchor>
  <cdr:relSizeAnchor xmlns:cdr="http://schemas.openxmlformats.org/drawingml/2006/chartDrawing">
    <cdr:from>
      <cdr:x>0.50954</cdr:x>
      <cdr:y>0.47602</cdr:y>
    </cdr:from>
    <cdr:to>
      <cdr:x>0.57594</cdr:x>
      <cdr:y>0.59237</cdr:y>
    </cdr:to>
    <cdr:pic>
      <cdr:nvPicPr>
        <cdr:cNvPr id="3" name="Graphic 4" descr="Checkmark">
          <a:extLst xmlns:a="http://schemas.openxmlformats.org/drawingml/2006/main">
            <a:ext uri="{FF2B5EF4-FFF2-40B4-BE49-F238E27FC236}">
              <a16:creationId xmlns:a16="http://schemas.microsoft.com/office/drawing/2014/main" id="{43FC69B4-0668-4D79-80B3-5795D3205B5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510258" y="2104528"/>
          <a:ext cx="457426" cy="514383"/>
        </a:xfrm>
        <a:prstGeom xmlns:a="http://schemas.openxmlformats.org/drawingml/2006/main" prst="rect">
          <a:avLst/>
        </a:prstGeom>
      </cdr:spPr>
    </cdr:pic>
  </cdr:relSizeAnchor>
  <cdr:relSizeAnchor xmlns:cdr="http://schemas.openxmlformats.org/drawingml/2006/chartDrawing">
    <cdr:from>
      <cdr:x>0.68031</cdr:x>
      <cdr:y>0.5823</cdr:y>
    </cdr:from>
    <cdr:to>
      <cdr:x>0.7445</cdr:x>
      <cdr:y>0.69478</cdr:y>
    </cdr:to>
    <cdr:pic>
      <cdr:nvPicPr>
        <cdr:cNvPr id="4" name="Graphic 4" descr="Checkmark">
          <a:extLst xmlns:a="http://schemas.openxmlformats.org/drawingml/2006/main">
            <a:ext uri="{FF2B5EF4-FFF2-40B4-BE49-F238E27FC236}">
              <a16:creationId xmlns:a16="http://schemas.microsoft.com/office/drawing/2014/main" id="{AFA373FF-796D-4F87-8FD6-44748257340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686686" y="2574376"/>
          <a:ext cx="442233" cy="497297"/>
        </a:xfrm>
        <a:prstGeom xmlns:a="http://schemas.openxmlformats.org/drawingml/2006/main" prst="rect">
          <a:avLst/>
        </a:prstGeom>
      </cdr:spPr>
    </cdr:pic>
  </cdr:relSizeAnchor>
</c:userShapes>
</file>

<file path=ppt/drawings/drawing16.xml><?xml version="1.0" encoding="utf-8"?>
<c:userShapes xmlns:c="http://schemas.openxmlformats.org/drawingml/2006/chart">
  <cdr:relSizeAnchor xmlns:cdr="http://schemas.openxmlformats.org/drawingml/2006/chartDrawing">
    <cdr:from>
      <cdr:x>0.5</cdr:x>
      <cdr:y>0.43316</cdr:y>
    </cdr:from>
    <cdr:to>
      <cdr:x>0.56335</cdr:x>
      <cdr:y>0.5586</cdr:y>
    </cdr:to>
    <cdr:pic>
      <cdr:nvPicPr>
        <cdr:cNvPr id="2" name="Graphic 4" descr="Checkmark">
          <a:extLst xmlns:a="http://schemas.openxmlformats.org/drawingml/2006/main">
            <a:ext uri="{FF2B5EF4-FFF2-40B4-BE49-F238E27FC236}">
              <a16:creationId xmlns:a16="http://schemas.microsoft.com/office/drawing/2014/main" id="{ADB20F94-2911-4776-A4B1-1E9BC4DA819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923930" y="1930398"/>
          <a:ext cx="497151" cy="559055"/>
        </a:xfrm>
        <a:prstGeom xmlns:a="http://schemas.openxmlformats.org/drawingml/2006/main" prst="rect">
          <a:avLst/>
        </a:prstGeom>
      </cdr:spPr>
    </cdr:pic>
  </cdr:relSizeAnchor>
  <cdr:relSizeAnchor xmlns:cdr="http://schemas.openxmlformats.org/drawingml/2006/chartDrawing">
    <cdr:from>
      <cdr:x>0.86339</cdr:x>
      <cdr:y>0.8745</cdr:y>
    </cdr:from>
    <cdr:to>
      <cdr:x>0.92676</cdr:x>
      <cdr:y>1</cdr:y>
    </cdr:to>
    <cdr:pic>
      <cdr:nvPicPr>
        <cdr:cNvPr id="3" name="Graphic 4" descr="Checkmark">
          <a:extLst xmlns:a="http://schemas.openxmlformats.org/drawingml/2006/main">
            <a:ext uri="{FF2B5EF4-FFF2-40B4-BE49-F238E27FC236}">
              <a16:creationId xmlns:a16="http://schemas.microsoft.com/office/drawing/2014/main" id="{ADB20F94-2911-4776-A4B1-1E9BC4DA819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6775759" y="3897299"/>
          <a:ext cx="497362" cy="559292"/>
        </a:xfrm>
        <a:prstGeom xmlns:a="http://schemas.openxmlformats.org/drawingml/2006/main" prst="rect">
          <a:avLst/>
        </a:prstGeom>
      </cdr:spPr>
    </cdr:pic>
  </cdr:relSizeAnchor>
  <cdr:relSizeAnchor xmlns:cdr="http://schemas.openxmlformats.org/drawingml/2006/chartDrawing">
    <cdr:from>
      <cdr:x>0.67448</cdr:x>
      <cdr:y>0.57327</cdr:y>
    </cdr:from>
    <cdr:to>
      <cdr:x>0.73416</cdr:x>
      <cdr:y>0.69146</cdr:y>
    </cdr:to>
    <cdr:pic>
      <cdr:nvPicPr>
        <cdr:cNvPr id="4" name="Graphic 4" descr="Checkmark">
          <a:extLst xmlns:a="http://schemas.openxmlformats.org/drawingml/2006/main">
            <a:ext uri="{FF2B5EF4-FFF2-40B4-BE49-F238E27FC236}">
              <a16:creationId xmlns:a16="http://schemas.microsoft.com/office/drawing/2014/main" id="{ADB20F94-2911-4776-A4B1-1E9BC4DA819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293188" y="2554822"/>
          <a:ext cx="468421" cy="526748"/>
        </a:xfrm>
        <a:prstGeom xmlns:a="http://schemas.openxmlformats.org/drawingml/2006/main" prst="rect">
          <a:avLst/>
        </a:prstGeom>
      </cdr:spPr>
    </cdr:pic>
  </cdr:relSizeAnchor>
</c:userShapes>
</file>

<file path=ppt/drawings/drawing17.xml><?xml version="1.0" encoding="utf-8"?>
<c:userShapes xmlns:c="http://schemas.openxmlformats.org/drawingml/2006/chart">
  <cdr:relSizeAnchor xmlns:cdr="http://schemas.openxmlformats.org/drawingml/2006/chartDrawing">
    <cdr:from>
      <cdr:x>0.51088</cdr:x>
      <cdr:y>0.10936</cdr:y>
    </cdr:from>
    <cdr:to>
      <cdr:x>0.56178</cdr:x>
      <cdr:y>0.19394</cdr:y>
    </cdr:to>
    <cdr:pic>
      <cdr:nvPicPr>
        <cdr:cNvPr id="2" name="Graphic 4" descr="Checkmark">
          <a:extLst xmlns:a="http://schemas.openxmlformats.org/drawingml/2006/main">
            <a:ext uri="{FF2B5EF4-FFF2-40B4-BE49-F238E27FC236}">
              <a16:creationId xmlns:a16="http://schemas.microsoft.com/office/drawing/2014/main" id="{2E685303-0877-402F-B5BC-2807E57EAF5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610170" y="454354"/>
          <a:ext cx="359708" cy="351426"/>
        </a:xfrm>
        <a:prstGeom xmlns:a="http://schemas.openxmlformats.org/drawingml/2006/main" prst="rect">
          <a:avLst/>
        </a:prstGeom>
      </cdr:spPr>
    </cdr:pic>
  </cdr:relSizeAnchor>
  <cdr:relSizeAnchor xmlns:cdr="http://schemas.openxmlformats.org/drawingml/2006/chartDrawing">
    <cdr:from>
      <cdr:x>0.87025</cdr:x>
      <cdr:y>0.04039</cdr:y>
    </cdr:from>
    <cdr:to>
      <cdr:x>0.92116</cdr:x>
      <cdr:y>0.12497</cdr:y>
    </cdr:to>
    <cdr:pic>
      <cdr:nvPicPr>
        <cdr:cNvPr id="3" name="Graphic 4" descr="Checkmark">
          <a:extLst xmlns:a="http://schemas.openxmlformats.org/drawingml/2006/main">
            <a:ext uri="{FF2B5EF4-FFF2-40B4-BE49-F238E27FC236}">
              <a16:creationId xmlns:a16="http://schemas.microsoft.com/office/drawing/2014/main" id="{4BD12808-97F4-4664-ABB8-9F8B51A5B41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6149760" y="167804"/>
          <a:ext cx="359708" cy="351426"/>
        </a:xfrm>
        <a:prstGeom xmlns:a="http://schemas.openxmlformats.org/drawingml/2006/main" prst="rect">
          <a:avLst/>
        </a:prstGeom>
      </cdr:spPr>
    </cdr:pic>
  </cdr:relSizeAnchor>
  <cdr:relSizeAnchor xmlns:cdr="http://schemas.openxmlformats.org/drawingml/2006/chartDrawing">
    <cdr:from>
      <cdr:x>0.68432</cdr:x>
      <cdr:y>0.02329</cdr:y>
    </cdr:from>
    <cdr:to>
      <cdr:x>0.73523</cdr:x>
      <cdr:y>0.10788</cdr:y>
    </cdr:to>
    <cdr:pic>
      <cdr:nvPicPr>
        <cdr:cNvPr id="4" name="Graphic 4" descr="Checkmark">
          <a:extLst xmlns:a="http://schemas.openxmlformats.org/drawingml/2006/main">
            <a:ext uri="{FF2B5EF4-FFF2-40B4-BE49-F238E27FC236}">
              <a16:creationId xmlns:a16="http://schemas.microsoft.com/office/drawing/2014/main" id="{4BD12808-97F4-4664-ABB8-9F8B51A5B41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835864" y="96782"/>
          <a:ext cx="359708" cy="351426"/>
        </a:xfrm>
        <a:prstGeom xmlns:a="http://schemas.openxmlformats.org/drawingml/2006/main" prst="rect">
          <a:avLst/>
        </a:prstGeom>
      </cdr:spPr>
    </cdr:pic>
  </cdr:relSizeAnchor>
</c:userShapes>
</file>

<file path=ppt/drawings/drawing18.xml><?xml version="1.0" encoding="utf-8"?>
<c:userShapes xmlns:c="http://schemas.openxmlformats.org/drawingml/2006/chart">
  <cdr:relSizeAnchor xmlns:cdr="http://schemas.openxmlformats.org/drawingml/2006/chartDrawing">
    <cdr:from>
      <cdr:x>0.32713</cdr:x>
      <cdr:y>0.29856</cdr:y>
    </cdr:from>
    <cdr:to>
      <cdr:x>0.37921</cdr:x>
      <cdr:y>0.38537</cdr:y>
    </cdr:to>
    <cdr:pic>
      <cdr:nvPicPr>
        <cdr:cNvPr id="2"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278560" y="1349794"/>
          <a:ext cx="362752" cy="392464"/>
        </a:xfrm>
        <a:prstGeom xmlns:a="http://schemas.openxmlformats.org/drawingml/2006/main" prst="rect">
          <a:avLst/>
        </a:prstGeom>
      </cdr:spPr>
    </cdr:pic>
  </cdr:relSizeAnchor>
  <cdr:relSizeAnchor xmlns:cdr="http://schemas.openxmlformats.org/drawingml/2006/chartDrawing">
    <cdr:from>
      <cdr:x>0.51048</cdr:x>
      <cdr:y>0.28122</cdr:y>
    </cdr:from>
    <cdr:to>
      <cdr:x>0.56257</cdr:x>
      <cdr:y>0.36802</cdr:y>
    </cdr:to>
    <cdr:pic>
      <cdr:nvPicPr>
        <cdr:cNvPr id="3"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555613" y="1271400"/>
          <a:ext cx="362820" cy="392419"/>
        </a:xfrm>
        <a:prstGeom xmlns:a="http://schemas.openxmlformats.org/drawingml/2006/main" prst="rect">
          <a:avLst/>
        </a:prstGeom>
      </cdr:spPr>
    </cdr:pic>
  </cdr:relSizeAnchor>
  <cdr:relSizeAnchor xmlns:cdr="http://schemas.openxmlformats.org/drawingml/2006/chartDrawing">
    <cdr:from>
      <cdr:x>0.68625</cdr:x>
      <cdr:y>0.30955</cdr:y>
    </cdr:from>
    <cdr:to>
      <cdr:x>0.73834</cdr:x>
      <cdr:y>0.39635</cdr:y>
    </cdr:to>
    <cdr:pic>
      <cdr:nvPicPr>
        <cdr:cNvPr id="4"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137527" y="849144"/>
          <a:ext cx="238155" cy="238137"/>
        </a:xfrm>
        <a:prstGeom xmlns:a="http://schemas.openxmlformats.org/drawingml/2006/main" prst="rect">
          <a:avLst/>
        </a:prstGeom>
      </cdr:spPr>
    </cdr:pic>
  </cdr:relSizeAnchor>
  <cdr:relSizeAnchor xmlns:cdr="http://schemas.openxmlformats.org/drawingml/2006/chartDrawing">
    <cdr:from>
      <cdr:x>0.85931</cdr:x>
      <cdr:y>0.07468</cdr:y>
    </cdr:from>
    <cdr:to>
      <cdr:x>0.9114</cdr:x>
      <cdr:y>0.16149</cdr:y>
    </cdr:to>
    <cdr:pic>
      <cdr:nvPicPr>
        <cdr:cNvPr id="5"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928750" y="204862"/>
          <a:ext cx="238155" cy="238137"/>
        </a:xfrm>
        <a:prstGeom xmlns:a="http://schemas.openxmlformats.org/drawingml/2006/main" prst="rect">
          <a:avLst/>
        </a:prstGeom>
      </cdr:spPr>
    </cdr:pic>
  </cdr:relSizeAnchor>
</c:userShapes>
</file>

<file path=ppt/drawings/drawing19.xml><?xml version="1.0" encoding="utf-8"?>
<c:userShapes xmlns:c="http://schemas.openxmlformats.org/drawingml/2006/chart">
  <cdr:relSizeAnchor xmlns:cdr="http://schemas.openxmlformats.org/drawingml/2006/chartDrawing">
    <cdr:from>
      <cdr:x>0.33328</cdr:x>
      <cdr:y>0.22428</cdr:y>
    </cdr:from>
    <cdr:to>
      <cdr:x>0.38537</cdr:x>
      <cdr:y>0.31109</cdr:y>
    </cdr:to>
    <cdr:pic>
      <cdr:nvPicPr>
        <cdr:cNvPr id="2"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206003" y="879556"/>
          <a:ext cx="344786" cy="340443"/>
        </a:xfrm>
        <a:prstGeom xmlns:a="http://schemas.openxmlformats.org/drawingml/2006/main" prst="rect">
          <a:avLst/>
        </a:prstGeom>
      </cdr:spPr>
    </cdr:pic>
  </cdr:relSizeAnchor>
  <cdr:relSizeAnchor xmlns:cdr="http://schemas.openxmlformats.org/drawingml/2006/chartDrawing">
    <cdr:from>
      <cdr:x>0.51439</cdr:x>
      <cdr:y>0.09022</cdr:y>
    </cdr:from>
    <cdr:to>
      <cdr:x>0.56647</cdr:x>
      <cdr:y>0.17703</cdr:y>
    </cdr:to>
    <cdr:pic>
      <cdr:nvPicPr>
        <cdr:cNvPr id="3"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404802" y="353832"/>
          <a:ext cx="344720" cy="340443"/>
        </a:xfrm>
        <a:prstGeom xmlns:a="http://schemas.openxmlformats.org/drawingml/2006/main" prst="rect">
          <a:avLst/>
        </a:prstGeom>
      </cdr:spPr>
    </cdr:pic>
  </cdr:relSizeAnchor>
  <cdr:relSizeAnchor xmlns:cdr="http://schemas.openxmlformats.org/drawingml/2006/chartDrawing">
    <cdr:from>
      <cdr:x>0.68925</cdr:x>
      <cdr:y>0.11227</cdr:y>
    </cdr:from>
    <cdr:to>
      <cdr:x>0.74133</cdr:x>
      <cdr:y>0.19907</cdr:y>
    </cdr:to>
    <cdr:pic>
      <cdr:nvPicPr>
        <cdr:cNvPr id="4"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562166" y="440290"/>
          <a:ext cx="344719" cy="340405"/>
        </a:xfrm>
        <a:prstGeom xmlns:a="http://schemas.openxmlformats.org/drawingml/2006/main" prst="rect">
          <a:avLst/>
        </a:prstGeom>
      </cdr:spPr>
    </cdr:pic>
  </cdr:relSizeAnchor>
  <cdr:relSizeAnchor xmlns:cdr="http://schemas.openxmlformats.org/drawingml/2006/chartDrawing">
    <cdr:from>
      <cdr:x>0.86111</cdr:x>
      <cdr:y>0.11574</cdr:y>
    </cdr:from>
    <cdr:to>
      <cdr:x>0.91319</cdr:x>
      <cdr:y>0.20255</cdr:y>
    </cdr:to>
    <cdr:pic>
      <cdr:nvPicPr>
        <cdr:cNvPr id="5"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937000" y="317500"/>
          <a:ext cx="238125" cy="23812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0.33194</cdr:x>
      <cdr:y>0.07037</cdr:y>
    </cdr:from>
    <cdr:to>
      <cdr:x>0.38403</cdr:x>
      <cdr:y>0.15717</cdr:y>
    </cdr:to>
    <cdr:pic>
      <cdr:nvPicPr>
        <cdr:cNvPr id="2" name="Graphic 4" descr="Checkmark">
          <a:extLst xmlns:a="http://schemas.openxmlformats.org/drawingml/2006/main">
            <a:ext uri="{FF2B5EF4-FFF2-40B4-BE49-F238E27FC236}">
              <a16:creationId xmlns:a16="http://schemas.microsoft.com/office/drawing/2014/main" id="{943AB93A-6D07-4213-9F29-9EA357734C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248450" y="279256"/>
          <a:ext cx="352840" cy="344450"/>
        </a:xfrm>
        <a:prstGeom xmlns:a="http://schemas.openxmlformats.org/drawingml/2006/main" prst="rect">
          <a:avLst/>
        </a:prstGeom>
      </cdr:spPr>
    </cdr:pic>
  </cdr:relSizeAnchor>
</c:userShapes>
</file>

<file path=ppt/drawings/drawing20.xml><?xml version="1.0" encoding="utf-8"?>
<c:userShapes xmlns:c="http://schemas.openxmlformats.org/drawingml/2006/chart">
  <cdr:relSizeAnchor xmlns:cdr="http://schemas.openxmlformats.org/drawingml/2006/chartDrawing">
    <cdr:from>
      <cdr:x>0.86482</cdr:x>
      <cdr:y>0.14474</cdr:y>
    </cdr:from>
    <cdr:to>
      <cdr:x>0.9169</cdr:x>
      <cdr:y>0.23155</cdr:y>
    </cdr:to>
    <cdr:pic>
      <cdr:nvPicPr>
        <cdr:cNvPr id="2"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6049952" y="642477"/>
          <a:ext cx="364331" cy="385335"/>
        </a:xfrm>
        <a:prstGeom xmlns:a="http://schemas.openxmlformats.org/drawingml/2006/main" prst="rect">
          <a:avLst/>
        </a:prstGeom>
      </cdr:spPr>
    </cdr:pic>
  </cdr:relSizeAnchor>
  <cdr:relSizeAnchor xmlns:cdr="http://schemas.openxmlformats.org/drawingml/2006/chartDrawing">
    <cdr:from>
      <cdr:x>0.68702</cdr:x>
      <cdr:y>0.0256</cdr:y>
    </cdr:from>
    <cdr:to>
      <cdr:x>0.73911</cdr:x>
      <cdr:y>0.1124</cdr:y>
    </cdr:to>
    <cdr:pic>
      <cdr:nvPicPr>
        <cdr:cNvPr id="3"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806092" y="113634"/>
          <a:ext cx="364401" cy="385290"/>
        </a:xfrm>
        <a:prstGeom xmlns:a="http://schemas.openxmlformats.org/drawingml/2006/main" prst="rect">
          <a:avLst/>
        </a:prstGeom>
      </cdr:spPr>
    </cdr:pic>
  </cdr:relSizeAnchor>
  <cdr:relSizeAnchor xmlns:cdr="http://schemas.openxmlformats.org/drawingml/2006/chartDrawing">
    <cdr:from>
      <cdr:x>0.5056</cdr:x>
      <cdr:y>0.29827</cdr:y>
    </cdr:from>
    <cdr:to>
      <cdr:x>0.55768</cdr:x>
      <cdr:y>0.38507</cdr:y>
    </cdr:to>
    <cdr:pic>
      <cdr:nvPicPr>
        <cdr:cNvPr id="4"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536944" y="1323972"/>
          <a:ext cx="364331" cy="385291"/>
        </a:xfrm>
        <a:prstGeom xmlns:a="http://schemas.openxmlformats.org/drawingml/2006/main" prst="rect">
          <a:avLst/>
        </a:prstGeom>
      </cdr:spPr>
    </cdr:pic>
  </cdr:relSizeAnchor>
  <cdr:relSizeAnchor xmlns:cdr="http://schemas.openxmlformats.org/drawingml/2006/chartDrawing">
    <cdr:from>
      <cdr:x>0.32686</cdr:x>
      <cdr:y>0.069</cdr:y>
    </cdr:from>
    <cdr:to>
      <cdr:x>0.37895</cdr:x>
      <cdr:y>0.1558</cdr:y>
    </cdr:to>
    <cdr:pic>
      <cdr:nvPicPr>
        <cdr:cNvPr id="5"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286611" y="306279"/>
          <a:ext cx="364401" cy="385291"/>
        </a:xfrm>
        <a:prstGeom xmlns:a="http://schemas.openxmlformats.org/drawingml/2006/main" prst="rect">
          <a:avLst/>
        </a:prstGeom>
      </cdr:spPr>
    </cdr:pic>
  </cdr:relSizeAnchor>
</c:userShapes>
</file>

<file path=ppt/drawings/drawing21.xml><?xml version="1.0" encoding="utf-8"?>
<c:userShapes xmlns:c="http://schemas.openxmlformats.org/drawingml/2006/chart">
  <cdr:relSizeAnchor xmlns:cdr="http://schemas.openxmlformats.org/drawingml/2006/chartDrawing">
    <cdr:from>
      <cdr:x>0.33194</cdr:x>
      <cdr:y>0.29736</cdr:y>
    </cdr:from>
    <cdr:to>
      <cdr:x>0.38403</cdr:x>
      <cdr:y>0.38416</cdr:y>
    </cdr:to>
    <cdr:pic>
      <cdr:nvPicPr>
        <cdr:cNvPr id="6" name="Graphic 4" descr="Checkmark">
          <a:extLst xmlns:a="http://schemas.openxmlformats.org/drawingml/2006/main">
            <a:ext uri="{FF2B5EF4-FFF2-40B4-BE49-F238E27FC236}">
              <a16:creationId xmlns:a16="http://schemas.microsoft.com/office/drawing/2014/main" id="{374D3CEC-C8AA-41EA-8305-2E6554FCEB8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253115" y="1093549"/>
          <a:ext cx="353572" cy="319213"/>
        </a:xfrm>
        <a:prstGeom xmlns:a="http://schemas.openxmlformats.org/drawingml/2006/main" prst="rect">
          <a:avLst/>
        </a:prstGeom>
      </cdr:spPr>
    </cdr:pic>
  </cdr:relSizeAnchor>
  <cdr:relSizeAnchor xmlns:cdr="http://schemas.openxmlformats.org/drawingml/2006/chartDrawing">
    <cdr:from>
      <cdr:x>0.85694</cdr:x>
      <cdr:y>0.07755</cdr:y>
    </cdr:from>
    <cdr:to>
      <cdr:x>0.90903</cdr:x>
      <cdr:y>0.16435</cdr:y>
    </cdr:to>
    <cdr:pic>
      <cdr:nvPicPr>
        <cdr:cNvPr id="7"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917950" y="212725"/>
          <a:ext cx="238125" cy="238125"/>
        </a:xfrm>
        <a:prstGeom xmlns:a="http://schemas.openxmlformats.org/drawingml/2006/main" prst="rect">
          <a:avLst/>
        </a:prstGeom>
      </cdr:spPr>
    </cdr:pic>
  </cdr:relSizeAnchor>
  <cdr:relSizeAnchor xmlns:cdr="http://schemas.openxmlformats.org/drawingml/2006/chartDrawing">
    <cdr:from>
      <cdr:x>0.68403</cdr:x>
      <cdr:y>0.25116</cdr:y>
    </cdr:from>
    <cdr:to>
      <cdr:x>0.73611</cdr:x>
      <cdr:y>0.33796</cdr:y>
    </cdr:to>
    <cdr:pic>
      <cdr:nvPicPr>
        <cdr:cNvPr id="8"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127375" y="688975"/>
          <a:ext cx="238125" cy="238125"/>
        </a:xfrm>
        <a:prstGeom xmlns:a="http://schemas.openxmlformats.org/drawingml/2006/main" prst="rect">
          <a:avLst/>
        </a:prstGeom>
      </cdr:spPr>
    </cdr:pic>
  </cdr:relSizeAnchor>
  <cdr:relSizeAnchor xmlns:cdr="http://schemas.openxmlformats.org/drawingml/2006/chartDrawing">
    <cdr:from>
      <cdr:x>0.50486</cdr:x>
      <cdr:y>0.12269</cdr:y>
    </cdr:from>
    <cdr:to>
      <cdr:x>0.55694</cdr:x>
      <cdr:y>0.20949</cdr:y>
    </cdr:to>
    <cdr:pic>
      <cdr:nvPicPr>
        <cdr:cNvPr id="9"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308225" y="336550"/>
          <a:ext cx="238125" cy="238125"/>
        </a:xfrm>
        <a:prstGeom xmlns:a="http://schemas.openxmlformats.org/drawingml/2006/main" prst="rect">
          <a:avLst/>
        </a:prstGeom>
      </cdr:spPr>
    </cdr:pic>
  </cdr:relSizeAnchor>
</c:userShapes>
</file>

<file path=ppt/drawings/drawing22.xml><?xml version="1.0" encoding="utf-8"?>
<c:userShapes xmlns:c="http://schemas.openxmlformats.org/drawingml/2006/chart">
  <cdr:relSizeAnchor xmlns:cdr="http://schemas.openxmlformats.org/drawingml/2006/chartDrawing">
    <cdr:from>
      <cdr:x>0.51169</cdr:x>
      <cdr:y>0.06713</cdr:y>
    </cdr:from>
    <cdr:to>
      <cdr:x>0.56377</cdr:x>
      <cdr:y>0.15394</cdr:y>
    </cdr:to>
    <cdr:pic>
      <cdr:nvPicPr>
        <cdr:cNvPr id="2" name="Graphic 4" descr="Checkmark">
          <a:extLst xmlns:a="http://schemas.openxmlformats.org/drawingml/2006/main">
            <a:ext uri="{FF2B5EF4-FFF2-40B4-BE49-F238E27FC236}">
              <a16:creationId xmlns:a16="http://schemas.microsoft.com/office/drawing/2014/main" id="{943AB93A-6D07-4213-9F29-9EA357734C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497802" y="275332"/>
          <a:ext cx="356009" cy="356050"/>
        </a:xfrm>
        <a:prstGeom xmlns:a="http://schemas.openxmlformats.org/drawingml/2006/main" prst="rect">
          <a:avLst/>
        </a:prstGeom>
      </cdr:spPr>
    </cdr:pic>
  </cdr:relSizeAnchor>
  <cdr:relSizeAnchor xmlns:cdr="http://schemas.openxmlformats.org/drawingml/2006/chartDrawing">
    <cdr:from>
      <cdr:x>0.86395</cdr:x>
      <cdr:y>0.06497</cdr:y>
    </cdr:from>
    <cdr:to>
      <cdr:x>0.91603</cdr:x>
      <cdr:y>0.15178</cdr:y>
    </cdr:to>
    <cdr:pic>
      <cdr:nvPicPr>
        <cdr:cNvPr id="3" name="Graphic 4" descr="Checkmark">
          <a:extLst xmlns:a="http://schemas.openxmlformats.org/drawingml/2006/main">
            <a:ext uri="{FF2B5EF4-FFF2-40B4-BE49-F238E27FC236}">
              <a16:creationId xmlns:a16="http://schemas.microsoft.com/office/drawing/2014/main" id="{943AB93A-6D07-4213-9F29-9EA357734C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905801" y="266454"/>
          <a:ext cx="356009" cy="356050"/>
        </a:xfrm>
        <a:prstGeom xmlns:a="http://schemas.openxmlformats.org/drawingml/2006/main" prst="rect">
          <a:avLst/>
        </a:prstGeom>
      </cdr:spPr>
    </cdr:pic>
  </cdr:relSizeAnchor>
</c:userShapes>
</file>

<file path=ppt/drawings/drawing23.xml><?xml version="1.0" encoding="utf-8"?>
<c:userShapes xmlns:c="http://schemas.openxmlformats.org/drawingml/2006/chart">
  <cdr:relSizeAnchor xmlns:cdr="http://schemas.openxmlformats.org/drawingml/2006/chartDrawing">
    <cdr:from>
      <cdr:x>0.32812</cdr:x>
      <cdr:y>0.11373</cdr:y>
    </cdr:from>
    <cdr:to>
      <cdr:x>0.38411</cdr:x>
      <cdr:y>0.21341</cdr:y>
    </cdr:to>
    <cdr:pic>
      <cdr:nvPicPr>
        <cdr:cNvPr id="2" name="Graphic 4" descr="Checkmark">
          <a:extLst xmlns:a="http://schemas.openxmlformats.org/drawingml/2006/main">
            <a:ext uri="{FF2B5EF4-FFF2-40B4-BE49-F238E27FC236}">
              <a16:creationId xmlns:a16="http://schemas.microsoft.com/office/drawing/2014/main" id="{F8D4622A-A9D0-4037-B712-6F731BB7CE2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265039" y="514904"/>
          <a:ext cx="386503" cy="451313"/>
        </a:xfrm>
        <a:prstGeom xmlns:a="http://schemas.openxmlformats.org/drawingml/2006/main" prst="rect">
          <a:avLst/>
        </a:prstGeom>
      </cdr:spPr>
    </cdr:pic>
  </cdr:relSizeAnchor>
  <cdr:relSizeAnchor xmlns:cdr="http://schemas.openxmlformats.org/drawingml/2006/chartDrawing">
    <cdr:from>
      <cdr:x>0.68583</cdr:x>
      <cdr:y>0</cdr:y>
    </cdr:from>
    <cdr:to>
      <cdr:x>0.7431</cdr:x>
      <cdr:y>0.10196</cdr:y>
    </cdr:to>
    <cdr:pic>
      <cdr:nvPicPr>
        <cdr:cNvPr id="3" name="Graphic 4" descr="Checkmark">
          <a:extLst xmlns:a="http://schemas.openxmlformats.org/drawingml/2006/main">
            <a:ext uri="{FF2B5EF4-FFF2-40B4-BE49-F238E27FC236}">
              <a16:creationId xmlns:a16="http://schemas.microsoft.com/office/drawing/2014/main" id="{F8D4622A-A9D0-4037-B712-6F731BB7CE2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734387" y="0"/>
          <a:ext cx="395346" cy="461639"/>
        </a:xfrm>
        <a:prstGeom xmlns:a="http://schemas.openxmlformats.org/drawingml/2006/main" prst="rect">
          <a:avLst/>
        </a:prstGeom>
      </cdr:spPr>
    </cdr:pic>
  </cdr:relSizeAnchor>
  <cdr:relSizeAnchor xmlns:cdr="http://schemas.openxmlformats.org/drawingml/2006/chartDrawing">
    <cdr:from>
      <cdr:x>0.51415</cdr:x>
      <cdr:y>0.17059</cdr:y>
    </cdr:from>
    <cdr:to>
      <cdr:x>0.57252</cdr:x>
      <cdr:y>0.27451</cdr:y>
    </cdr:to>
    <cdr:pic>
      <cdr:nvPicPr>
        <cdr:cNvPr id="4" name="Graphic 4" descr="Checkmark">
          <a:extLst xmlns:a="http://schemas.openxmlformats.org/drawingml/2006/main">
            <a:ext uri="{FF2B5EF4-FFF2-40B4-BE49-F238E27FC236}">
              <a16:creationId xmlns:a16="http://schemas.microsoft.com/office/drawing/2014/main" id="{F8D4622A-A9D0-4037-B712-6F731BB7CE2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549217" y="772356"/>
          <a:ext cx="402950" cy="470518"/>
        </a:xfrm>
        <a:prstGeom xmlns:a="http://schemas.openxmlformats.org/drawingml/2006/main" prst="rect">
          <a:avLst/>
        </a:prstGeom>
      </cdr:spPr>
    </cdr:pic>
  </cdr:relSizeAnchor>
  <cdr:relSizeAnchor xmlns:cdr="http://schemas.openxmlformats.org/drawingml/2006/chartDrawing">
    <cdr:from>
      <cdr:x>0.86714</cdr:x>
      <cdr:y>0.17451</cdr:y>
    </cdr:from>
    <cdr:to>
      <cdr:x>0.92992</cdr:x>
      <cdr:y>0.28627</cdr:y>
    </cdr:to>
    <cdr:pic>
      <cdr:nvPicPr>
        <cdr:cNvPr id="5" name="Graphic 4" descr="Checkmark">
          <a:extLst xmlns:a="http://schemas.openxmlformats.org/drawingml/2006/main">
            <a:ext uri="{FF2B5EF4-FFF2-40B4-BE49-F238E27FC236}">
              <a16:creationId xmlns:a16="http://schemas.microsoft.com/office/drawing/2014/main" id="{F8D4622A-A9D0-4037-B712-6F731BB7CE2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985997" y="790111"/>
          <a:ext cx="433360" cy="506027"/>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0.33249</cdr:x>
      <cdr:y>0.08297</cdr:y>
    </cdr:from>
    <cdr:to>
      <cdr:x>0.38457</cdr:x>
      <cdr:y>0.16977</cdr:y>
    </cdr:to>
    <cdr:pic>
      <cdr:nvPicPr>
        <cdr:cNvPr id="2" name="Graphic 4" descr="Checkmark">
          <a:extLst xmlns:a="http://schemas.openxmlformats.org/drawingml/2006/main">
            <a:ext uri="{FF2B5EF4-FFF2-40B4-BE49-F238E27FC236}">
              <a16:creationId xmlns:a16="http://schemas.microsoft.com/office/drawing/2014/main" id="{943AB93A-6D07-4213-9F29-9EA357734C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243330" y="343261"/>
          <a:ext cx="351385" cy="359091"/>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0.32864</cdr:x>
      <cdr:y>0.0474</cdr:y>
    </cdr:from>
    <cdr:to>
      <cdr:x>0.38314</cdr:x>
      <cdr:y>0.14289</cdr:y>
    </cdr:to>
    <cdr:pic>
      <cdr:nvPicPr>
        <cdr:cNvPr id="2" name="Graphic 4" descr="Checkmark">
          <a:extLst xmlns:a="http://schemas.openxmlformats.org/drawingml/2006/main">
            <a:ext uri="{FF2B5EF4-FFF2-40B4-BE49-F238E27FC236}">
              <a16:creationId xmlns:a16="http://schemas.microsoft.com/office/drawing/2014/main" id="{43FC69B4-0668-4D79-80B3-5795D3205B5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912673" y="194606"/>
          <a:ext cx="317187" cy="392074"/>
        </a:xfrm>
        <a:prstGeom xmlns:a="http://schemas.openxmlformats.org/drawingml/2006/main" prst="rect">
          <a:avLst/>
        </a:prstGeom>
      </cdr:spPr>
    </cdr:pic>
  </cdr:relSizeAnchor>
  <cdr:relSizeAnchor xmlns:cdr="http://schemas.openxmlformats.org/drawingml/2006/chartDrawing">
    <cdr:from>
      <cdr:x>0.68194</cdr:x>
      <cdr:y>0.27546</cdr:y>
    </cdr:from>
    <cdr:to>
      <cdr:x>0.73644</cdr:x>
      <cdr:y>0.37095</cdr:y>
    </cdr:to>
    <cdr:pic>
      <cdr:nvPicPr>
        <cdr:cNvPr id="3" name="Graphic 4" descr="Checkmark">
          <a:extLst xmlns:a="http://schemas.openxmlformats.org/drawingml/2006/main">
            <a:ext uri="{FF2B5EF4-FFF2-40B4-BE49-F238E27FC236}">
              <a16:creationId xmlns:a16="http://schemas.microsoft.com/office/drawing/2014/main" id="{587D5CE8-AAFF-404D-AFB1-862F14F020B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117850" y="755650"/>
          <a:ext cx="249143" cy="261937"/>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0.51275</cdr:x>
      <cdr:y>0.32919</cdr:y>
    </cdr:from>
    <cdr:to>
      <cdr:x>0.56483</cdr:x>
      <cdr:y>0.416</cdr:y>
    </cdr:to>
    <cdr:pic>
      <cdr:nvPicPr>
        <cdr:cNvPr id="6" name="Graphic 1" descr="Checkmark">
          <a:extLst xmlns:a="http://schemas.openxmlformats.org/drawingml/2006/main">
            <a:ext uri="{FF2B5EF4-FFF2-40B4-BE49-F238E27FC236}">
              <a16:creationId xmlns:a16="http://schemas.microsoft.com/office/drawing/2014/main" id="{635CE871-4C0C-4638-90E9-C694A1D4D39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541449" y="1332639"/>
          <a:ext cx="359707" cy="351425"/>
        </a:xfrm>
        <a:prstGeom xmlns:a="http://schemas.openxmlformats.org/drawingml/2006/main" prst="rect">
          <a:avLst/>
        </a:prstGeom>
      </cdr:spPr>
    </cdr:pic>
  </cdr:relSizeAnchor>
  <cdr:relSizeAnchor xmlns:cdr="http://schemas.openxmlformats.org/drawingml/2006/chartDrawing">
    <cdr:from>
      <cdr:x>0.33017</cdr:x>
      <cdr:y>0.04812</cdr:y>
    </cdr:from>
    <cdr:to>
      <cdr:x>0.38225</cdr:x>
      <cdr:y>0.13493</cdr:y>
    </cdr:to>
    <cdr:pic>
      <cdr:nvPicPr>
        <cdr:cNvPr id="7" name="Graphic 4" descr="Checkmark">
          <a:extLst xmlns:a="http://schemas.openxmlformats.org/drawingml/2006/main">
            <a:ext uri="{FF2B5EF4-FFF2-40B4-BE49-F238E27FC236}">
              <a16:creationId xmlns:a16="http://schemas.microsoft.com/office/drawing/2014/main" id="{943AB93A-6D07-4213-9F29-9EA357734C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280454" y="194808"/>
          <a:ext cx="359708" cy="351426"/>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0.68611</cdr:x>
      <cdr:y>0.31366</cdr:y>
    </cdr:from>
    <cdr:to>
      <cdr:x>0.73819</cdr:x>
      <cdr:y>0.40046</cdr:y>
    </cdr:to>
    <cdr:pic>
      <cdr:nvPicPr>
        <cdr:cNvPr id="2" name="Graphic 4" descr="Checkmark">
          <a:extLst xmlns:a="http://schemas.openxmlformats.org/drawingml/2006/main">
            <a:ext uri="{FF2B5EF4-FFF2-40B4-BE49-F238E27FC236}">
              <a16:creationId xmlns:a16="http://schemas.microsoft.com/office/drawing/2014/main" id="{943AB93A-6D07-4213-9F29-9EA357734C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136900" y="860425"/>
          <a:ext cx="238125" cy="238125"/>
        </a:xfrm>
        <a:prstGeom xmlns:a="http://schemas.openxmlformats.org/drawingml/2006/main" prst="rect">
          <a:avLst/>
        </a:prstGeom>
      </cdr:spPr>
    </cdr:pic>
  </cdr:relSizeAnchor>
  <cdr:relSizeAnchor xmlns:cdr="http://schemas.openxmlformats.org/drawingml/2006/chartDrawing">
    <cdr:from>
      <cdr:x>0.33092</cdr:x>
      <cdr:y>0.06585</cdr:y>
    </cdr:from>
    <cdr:to>
      <cdr:x>0.383</cdr:x>
      <cdr:y>0.15265</cdr:y>
    </cdr:to>
    <cdr:pic>
      <cdr:nvPicPr>
        <cdr:cNvPr id="3" name="Graphic 4" descr="Checkmark">
          <a:extLst xmlns:a="http://schemas.openxmlformats.org/drawingml/2006/main">
            <a:ext uri="{FF2B5EF4-FFF2-40B4-BE49-F238E27FC236}">
              <a16:creationId xmlns:a16="http://schemas.microsoft.com/office/drawing/2014/main" id="{943AB93A-6D07-4213-9F29-9EA357734C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265056" y="266588"/>
          <a:ext cx="356471" cy="351385"/>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0.32219</cdr:x>
      <cdr:y>0</cdr:y>
    </cdr:from>
    <cdr:to>
      <cdr:x>0.38107</cdr:x>
      <cdr:y>0.11861</cdr:y>
    </cdr:to>
    <cdr:pic>
      <cdr:nvPicPr>
        <cdr:cNvPr id="2" name="Graphic 4" descr="Checkmark">
          <a:extLst xmlns:a="http://schemas.openxmlformats.org/drawingml/2006/main">
            <a:ext uri="{FF2B5EF4-FFF2-40B4-BE49-F238E27FC236}">
              <a16:creationId xmlns:a16="http://schemas.microsoft.com/office/drawing/2014/main" id="{ADB20F94-2911-4776-A4B1-1E9BC4DA819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505599" y="0"/>
          <a:ext cx="457890" cy="514905"/>
        </a:xfrm>
        <a:prstGeom xmlns:a="http://schemas.openxmlformats.org/drawingml/2006/main" prst="rect">
          <a:avLst/>
        </a:prstGeom>
      </cdr:spPr>
    </cdr:pic>
  </cdr:relSizeAnchor>
  <cdr:relSizeAnchor xmlns:cdr="http://schemas.openxmlformats.org/drawingml/2006/chartDrawing">
    <cdr:from>
      <cdr:x>0.6852</cdr:x>
      <cdr:y>0.35816</cdr:y>
    </cdr:from>
    <cdr:to>
      <cdr:x>0.74553</cdr:x>
      <cdr:y>0.47969</cdr:y>
    </cdr:to>
    <cdr:pic>
      <cdr:nvPicPr>
        <cdr:cNvPr id="3" name="Graphic 4" descr="Checkmark">
          <a:extLst xmlns:a="http://schemas.openxmlformats.org/drawingml/2006/main">
            <a:ext uri="{FF2B5EF4-FFF2-40B4-BE49-F238E27FC236}">
              <a16:creationId xmlns:a16="http://schemas.microsoft.com/office/drawing/2014/main" id="{ADB20F94-2911-4776-A4B1-1E9BC4DA819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328698" y="1554823"/>
          <a:ext cx="469162" cy="527581"/>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0.68228</cdr:x>
      <cdr:y>0.16761</cdr:y>
    </cdr:from>
    <cdr:to>
      <cdr:x>0.73436</cdr:x>
      <cdr:y>0.25441</cdr:y>
    </cdr:to>
    <cdr:pic>
      <cdr:nvPicPr>
        <cdr:cNvPr id="2"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003138" y="724639"/>
          <a:ext cx="381900" cy="375273"/>
        </a:xfrm>
        <a:prstGeom xmlns:a="http://schemas.openxmlformats.org/drawingml/2006/main" prst="rect">
          <a:avLst/>
        </a:prstGeom>
      </cdr:spPr>
    </cdr:pic>
  </cdr:relSizeAnchor>
  <cdr:relSizeAnchor xmlns:cdr="http://schemas.openxmlformats.org/drawingml/2006/chartDrawing">
    <cdr:from>
      <cdr:x>0.50291</cdr:x>
      <cdr:y>0.32355</cdr:y>
    </cdr:from>
    <cdr:to>
      <cdr:x>0.555</cdr:x>
      <cdr:y>0.41036</cdr:y>
    </cdr:to>
    <cdr:pic>
      <cdr:nvPicPr>
        <cdr:cNvPr id="3"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687816" y="1398851"/>
          <a:ext cx="381974" cy="375317"/>
        </a:xfrm>
        <a:prstGeom xmlns:a="http://schemas.openxmlformats.org/drawingml/2006/main" prst="rect">
          <a:avLst/>
        </a:prstGeom>
      </cdr:spPr>
    </cdr:pic>
  </cdr:relSizeAnchor>
  <cdr:relSizeAnchor xmlns:cdr="http://schemas.openxmlformats.org/drawingml/2006/chartDrawing">
    <cdr:from>
      <cdr:x>0.33073</cdr:x>
      <cdr:y>0.0369</cdr:y>
    </cdr:from>
    <cdr:to>
      <cdr:x>0.38282</cdr:x>
      <cdr:y>0.1237</cdr:y>
    </cdr:to>
    <cdr:pic>
      <cdr:nvPicPr>
        <cdr:cNvPr id="4" name="Graphic 4" descr="Checkmark">
          <a:extLst xmlns:a="http://schemas.openxmlformats.org/drawingml/2006/main">
            <a:ext uri="{FF2B5EF4-FFF2-40B4-BE49-F238E27FC236}">
              <a16:creationId xmlns:a16="http://schemas.microsoft.com/office/drawing/2014/main" id="{EFE0999E-C846-4F1D-83A6-B66D0FCD8A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425223" y="159521"/>
          <a:ext cx="381974" cy="375273"/>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0.327</cdr:x>
      <cdr:y>0</cdr:y>
    </cdr:from>
    <cdr:to>
      <cdr:x>0.37908</cdr:x>
      <cdr:y>0.0868</cdr:y>
    </cdr:to>
    <cdr:pic>
      <cdr:nvPicPr>
        <cdr:cNvPr id="3" name="Graphic 4" descr="Checkmark">
          <a:extLst xmlns:a="http://schemas.openxmlformats.org/drawingml/2006/main">
            <a:ext uri="{FF2B5EF4-FFF2-40B4-BE49-F238E27FC236}">
              <a16:creationId xmlns:a16="http://schemas.microsoft.com/office/drawing/2014/main" id="{943AB93A-6D07-4213-9F29-9EA357734C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566279" y="0"/>
          <a:ext cx="408717" cy="389915"/>
        </a:xfrm>
        <a:prstGeom xmlns:a="http://schemas.openxmlformats.org/drawingml/2006/main" prst="rect">
          <a:avLst/>
        </a:prstGeom>
      </cdr:spPr>
    </cdr:pic>
  </cdr:relSizeAnchor>
  <cdr:relSizeAnchor xmlns:cdr="http://schemas.openxmlformats.org/drawingml/2006/chartDrawing">
    <cdr:from>
      <cdr:x>0.50905</cdr:x>
      <cdr:y>0.23707</cdr:y>
    </cdr:from>
    <cdr:to>
      <cdr:x>0.56113</cdr:x>
      <cdr:y>0.32387</cdr:y>
    </cdr:to>
    <cdr:pic>
      <cdr:nvPicPr>
        <cdr:cNvPr id="4" name="Graphic 4" descr="Checkmark">
          <a:extLst xmlns:a="http://schemas.openxmlformats.org/drawingml/2006/main">
            <a:ext uri="{FF2B5EF4-FFF2-40B4-BE49-F238E27FC236}">
              <a16:creationId xmlns:a16="http://schemas.microsoft.com/office/drawing/2014/main" id="{943AB93A-6D07-4213-9F29-9EA357734C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994952" y="1064932"/>
          <a:ext cx="408717" cy="389914"/>
        </a:xfrm>
        <a:prstGeom xmlns:a="http://schemas.openxmlformats.org/drawingml/2006/main" prst="rect">
          <a:avLst/>
        </a:prstGeom>
      </cdr:spPr>
    </cdr:pic>
  </cdr:relSizeAnchor>
  <cdr:relSizeAnchor xmlns:cdr="http://schemas.openxmlformats.org/drawingml/2006/chartDrawing">
    <cdr:from>
      <cdr:x>0.68932</cdr:x>
      <cdr:y>0.23856</cdr:y>
    </cdr:from>
    <cdr:to>
      <cdr:x>0.74141</cdr:x>
      <cdr:y>0.32536</cdr:y>
    </cdr:to>
    <cdr:pic>
      <cdr:nvPicPr>
        <cdr:cNvPr id="5" name="Graphic 4" descr="Checkmark">
          <a:extLst xmlns:a="http://schemas.openxmlformats.org/drawingml/2006/main">
            <a:ext uri="{FF2B5EF4-FFF2-40B4-BE49-F238E27FC236}">
              <a16:creationId xmlns:a16="http://schemas.microsoft.com/office/drawing/2014/main" id="{943AB93A-6D07-4213-9F29-9EA357734C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409697" y="1071641"/>
          <a:ext cx="408796" cy="389915"/>
        </a:xfrm>
        <a:prstGeom xmlns:a="http://schemas.openxmlformats.org/drawingml/2006/main" prst="rect">
          <a:avLst/>
        </a:prstGeom>
      </cdr:spPr>
    </cdr:pic>
  </cdr:relSizeAnchor>
  <cdr:relSizeAnchor xmlns:cdr="http://schemas.openxmlformats.org/drawingml/2006/chartDrawing">
    <cdr:from>
      <cdr:x>0.8698</cdr:x>
      <cdr:y>0.19144</cdr:y>
    </cdr:from>
    <cdr:to>
      <cdr:x>0.92188</cdr:x>
      <cdr:y>0.27824</cdr:y>
    </cdr:to>
    <cdr:pic>
      <cdr:nvPicPr>
        <cdr:cNvPr id="6" name="Graphic 4" descr="Checkmark">
          <a:extLst xmlns:a="http://schemas.openxmlformats.org/drawingml/2006/main">
            <a:ext uri="{FF2B5EF4-FFF2-40B4-BE49-F238E27FC236}">
              <a16:creationId xmlns:a16="http://schemas.microsoft.com/office/drawing/2014/main" id="{943AB93A-6D07-4213-9F29-9EA357734C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6826108" y="859990"/>
          <a:ext cx="408717" cy="38991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33" tIns="45716" rIns="91433" bIns="45716" rtlCol="0"/>
          <a:lstStyle>
            <a:lvl1pPr algn="l">
              <a:defRPr sz="1200"/>
            </a:lvl1pPr>
          </a:lstStyle>
          <a:p>
            <a:endParaRPr lang="en-NZ" dirty="0">
              <a:latin typeface="Candara" panose="020E0502030303020204" pitchFamily="34" charset="0"/>
            </a:endParaRPr>
          </a:p>
        </p:txBody>
      </p:sp>
      <p:sp>
        <p:nvSpPr>
          <p:cNvPr id="3" name="Date Placeholder 2"/>
          <p:cNvSpPr>
            <a:spLocks noGrp="1"/>
          </p:cNvSpPr>
          <p:nvPr>
            <p:ph type="dt" sz="quarter" idx="1"/>
          </p:nvPr>
        </p:nvSpPr>
        <p:spPr>
          <a:xfrm>
            <a:off x="3855838" y="0"/>
            <a:ext cx="2949787" cy="498693"/>
          </a:xfrm>
          <a:prstGeom prst="rect">
            <a:avLst/>
          </a:prstGeom>
        </p:spPr>
        <p:txBody>
          <a:bodyPr vert="horz" lIns="91433" tIns="45716" rIns="91433" bIns="45716" rtlCol="0"/>
          <a:lstStyle>
            <a:lvl1pPr algn="r">
              <a:defRPr sz="1200"/>
            </a:lvl1pPr>
          </a:lstStyle>
          <a:p>
            <a:fld id="{DE83ABC3-6F42-4EA7-A4BD-4ED010DEB11C}" type="datetimeFigureOut">
              <a:rPr lang="en-NZ" smtClean="0">
                <a:latin typeface="Candara" panose="020E0502030303020204" pitchFamily="34" charset="0"/>
              </a:rPr>
              <a:t>27/05/2019</a:t>
            </a:fld>
            <a:endParaRPr lang="en-NZ" dirty="0">
              <a:latin typeface="Candara" panose="020E0502030303020204" pitchFamily="34" charset="0"/>
            </a:endParaRPr>
          </a:p>
        </p:txBody>
      </p:sp>
      <p:sp>
        <p:nvSpPr>
          <p:cNvPr id="4" name="Footer Placeholder 3"/>
          <p:cNvSpPr>
            <a:spLocks noGrp="1"/>
          </p:cNvSpPr>
          <p:nvPr>
            <p:ph type="ftr" sz="quarter" idx="2"/>
          </p:nvPr>
        </p:nvSpPr>
        <p:spPr>
          <a:xfrm>
            <a:off x="0" y="9440648"/>
            <a:ext cx="2949787" cy="498692"/>
          </a:xfrm>
          <a:prstGeom prst="rect">
            <a:avLst/>
          </a:prstGeom>
        </p:spPr>
        <p:txBody>
          <a:bodyPr vert="horz" lIns="91433" tIns="45716" rIns="91433" bIns="45716" rtlCol="0" anchor="b"/>
          <a:lstStyle>
            <a:lvl1pPr algn="l">
              <a:defRPr sz="1200"/>
            </a:lvl1pPr>
          </a:lstStyle>
          <a:p>
            <a:endParaRPr lang="en-NZ" dirty="0">
              <a:latin typeface="Candara" panose="020E0502030303020204" pitchFamily="34" charset="0"/>
            </a:endParaRPr>
          </a:p>
        </p:txBody>
      </p:sp>
      <p:sp>
        <p:nvSpPr>
          <p:cNvPr id="5" name="Slide Number Placeholder 4"/>
          <p:cNvSpPr>
            <a:spLocks noGrp="1"/>
          </p:cNvSpPr>
          <p:nvPr>
            <p:ph type="sldNum" sz="quarter" idx="3"/>
          </p:nvPr>
        </p:nvSpPr>
        <p:spPr>
          <a:xfrm>
            <a:off x="3855838" y="9440648"/>
            <a:ext cx="2949787" cy="498692"/>
          </a:xfrm>
          <a:prstGeom prst="rect">
            <a:avLst/>
          </a:prstGeom>
        </p:spPr>
        <p:txBody>
          <a:bodyPr vert="horz" lIns="91433" tIns="45716" rIns="91433" bIns="45716" rtlCol="0" anchor="b"/>
          <a:lstStyle>
            <a:lvl1pPr algn="r">
              <a:defRPr sz="1200"/>
            </a:lvl1pPr>
          </a:lstStyle>
          <a:p>
            <a:fld id="{1D136EB2-BFAD-49A1-BC88-F0D954140335}" type="slidenum">
              <a:rPr lang="en-NZ" smtClean="0">
                <a:latin typeface="Candara" panose="020E0502030303020204" pitchFamily="34" charset="0"/>
              </a:rPr>
              <a:t>‹#›</a:t>
            </a:fld>
            <a:endParaRPr lang="en-NZ" dirty="0">
              <a:latin typeface="Candara" panose="020E0502030303020204" pitchFamily="34" charset="0"/>
            </a:endParaRPr>
          </a:p>
        </p:txBody>
      </p:sp>
    </p:spTree>
    <p:extLst>
      <p:ext uri="{BB962C8B-B14F-4D97-AF65-F5344CB8AC3E}">
        <p14:creationId xmlns:p14="http://schemas.microsoft.com/office/powerpoint/2010/main" val="1759539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33" tIns="45716" rIns="91433" bIns="45716" rtlCol="0"/>
          <a:lstStyle>
            <a:lvl1pPr algn="l">
              <a:defRPr sz="1200">
                <a:latin typeface="Candara" panose="020E0502030303020204" pitchFamily="34" charset="0"/>
              </a:defRPr>
            </a:lvl1pPr>
          </a:lstStyle>
          <a:p>
            <a:endParaRPr lang="en-NZ" dirty="0"/>
          </a:p>
        </p:txBody>
      </p:sp>
      <p:sp>
        <p:nvSpPr>
          <p:cNvPr id="3" name="Date Placeholder 2"/>
          <p:cNvSpPr>
            <a:spLocks noGrp="1"/>
          </p:cNvSpPr>
          <p:nvPr>
            <p:ph type="dt" idx="1"/>
          </p:nvPr>
        </p:nvSpPr>
        <p:spPr>
          <a:xfrm>
            <a:off x="3855838" y="0"/>
            <a:ext cx="2949787" cy="498693"/>
          </a:xfrm>
          <a:prstGeom prst="rect">
            <a:avLst/>
          </a:prstGeom>
        </p:spPr>
        <p:txBody>
          <a:bodyPr vert="horz" lIns="91433" tIns="45716" rIns="91433" bIns="45716" rtlCol="0"/>
          <a:lstStyle>
            <a:lvl1pPr algn="r">
              <a:defRPr sz="1200">
                <a:latin typeface="Candara" panose="020E0502030303020204" pitchFamily="34" charset="0"/>
              </a:defRPr>
            </a:lvl1pPr>
          </a:lstStyle>
          <a:p>
            <a:fld id="{C5FB80A8-65A9-4599-A78D-57DD18E2E44E}" type="datetimeFigureOut">
              <a:rPr lang="en-NZ" smtClean="0"/>
              <a:pPr/>
              <a:t>27/05/2019</a:t>
            </a:fld>
            <a:endParaRPr lang="en-NZ" dirty="0"/>
          </a:p>
        </p:txBody>
      </p:sp>
      <p:sp>
        <p:nvSpPr>
          <p:cNvPr id="4" name="Slide Image Placeholder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6" rIns="91433" bIns="45716" rtlCol="0" anchor="ctr"/>
          <a:lstStyle/>
          <a:p>
            <a:endParaRPr lang="en-NZ"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33" tIns="45716" rIns="91433" bIns="4571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Footer Placeholder 5"/>
          <p:cNvSpPr>
            <a:spLocks noGrp="1"/>
          </p:cNvSpPr>
          <p:nvPr>
            <p:ph type="ftr" sz="quarter" idx="4"/>
          </p:nvPr>
        </p:nvSpPr>
        <p:spPr>
          <a:xfrm>
            <a:off x="0" y="9440648"/>
            <a:ext cx="2949787" cy="498692"/>
          </a:xfrm>
          <a:prstGeom prst="rect">
            <a:avLst/>
          </a:prstGeom>
        </p:spPr>
        <p:txBody>
          <a:bodyPr vert="horz" lIns="91433" tIns="45716" rIns="91433" bIns="45716" rtlCol="0" anchor="b"/>
          <a:lstStyle>
            <a:lvl1pPr algn="l">
              <a:defRPr sz="1200">
                <a:latin typeface="Candara" panose="020E0502030303020204" pitchFamily="34" charset="0"/>
              </a:defRPr>
            </a:lvl1pPr>
          </a:lstStyle>
          <a:p>
            <a:endParaRPr lang="en-NZ" dirty="0"/>
          </a:p>
        </p:txBody>
      </p:sp>
      <p:sp>
        <p:nvSpPr>
          <p:cNvPr id="7" name="Slide Number Placeholder 6"/>
          <p:cNvSpPr>
            <a:spLocks noGrp="1"/>
          </p:cNvSpPr>
          <p:nvPr>
            <p:ph type="sldNum" sz="quarter" idx="5"/>
          </p:nvPr>
        </p:nvSpPr>
        <p:spPr>
          <a:xfrm>
            <a:off x="3855838" y="9440648"/>
            <a:ext cx="2949787" cy="498692"/>
          </a:xfrm>
          <a:prstGeom prst="rect">
            <a:avLst/>
          </a:prstGeom>
        </p:spPr>
        <p:txBody>
          <a:bodyPr vert="horz" lIns="91433" tIns="45716" rIns="91433" bIns="45716" rtlCol="0" anchor="b"/>
          <a:lstStyle>
            <a:lvl1pPr algn="r">
              <a:defRPr sz="1200">
                <a:latin typeface="Candara" panose="020E0502030303020204" pitchFamily="34" charset="0"/>
              </a:defRPr>
            </a:lvl1pPr>
          </a:lstStyle>
          <a:p>
            <a:fld id="{FAAA2E9D-E6CE-4AA3-A172-9FE34DF8264C}" type="slidenum">
              <a:rPr lang="en-NZ" smtClean="0"/>
              <a:pPr/>
              <a:t>‹#›</a:t>
            </a:fld>
            <a:endParaRPr lang="en-NZ" dirty="0"/>
          </a:p>
        </p:txBody>
      </p:sp>
    </p:spTree>
    <p:extLst>
      <p:ext uri="{BB962C8B-B14F-4D97-AF65-F5344CB8AC3E}">
        <p14:creationId xmlns:p14="http://schemas.microsoft.com/office/powerpoint/2010/main" val="4163418140"/>
      </p:ext>
    </p:extLst>
  </p:cSld>
  <p:clrMap bg1="lt1" tx1="dk1" bg2="lt2" tx2="dk2" accent1="accent1" accent2="accent2" accent3="accent3" accent4="accent4" accent5="accent5" accent6="accent6" hlink="hlink" folHlink="folHlink"/>
  <p:notesStyle>
    <a:lvl1pPr marL="0" algn="l" defTabSz="633039" rtl="0" eaLnBrk="1" latinLnBrk="0" hangingPunct="1">
      <a:defRPr sz="831" kern="1200">
        <a:solidFill>
          <a:schemeClr val="tx1"/>
        </a:solidFill>
        <a:latin typeface="Candara" panose="020E0502030303020204" pitchFamily="34" charset="0"/>
        <a:ea typeface="+mn-ea"/>
        <a:cs typeface="+mn-cs"/>
      </a:defRPr>
    </a:lvl1pPr>
    <a:lvl2pPr marL="316520" algn="l" defTabSz="633039" rtl="0" eaLnBrk="1" latinLnBrk="0" hangingPunct="1">
      <a:defRPr sz="831" kern="1200">
        <a:solidFill>
          <a:schemeClr val="tx1"/>
        </a:solidFill>
        <a:latin typeface="Candara" panose="020E0502030303020204" pitchFamily="34" charset="0"/>
        <a:ea typeface="+mn-ea"/>
        <a:cs typeface="+mn-cs"/>
      </a:defRPr>
    </a:lvl2pPr>
    <a:lvl3pPr marL="633039" algn="l" defTabSz="633039" rtl="0" eaLnBrk="1" latinLnBrk="0" hangingPunct="1">
      <a:defRPr sz="831" kern="1200">
        <a:solidFill>
          <a:schemeClr val="tx1"/>
        </a:solidFill>
        <a:latin typeface="Candara" panose="020E0502030303020204" pitchFamily="34" charset="0"/>
        <a:ea typeface="+mn-ea"/>
        <a:cs typeface="+mn-cs"/>
      </a:defRPr>
    </a:lvl3pPr>
    <a:lvl4pPr marL="949559" algn="l" defTabSz="633039" rtl="0" eaLnBrk="1" latinLnBrk="0" hangingPunct="1">
      <a:defRPr sz="831" kern="1200">
        <a:solidFill>
          <a:schemeClr val="tx1"/>
        </a:solidFill>
        <a:latin typeface="Candara" panose="020E0502030303020204" pitchFamily="34" charset="0"/>
        <a:ea typeface="+mn-ea"/>
        <a:cs typeface="+mn-cs"/>
      </a:defRPr>
    </a:lvl4pPr>
    <a:lvl5pPr marL="1266078" algn="l" defTabSz="633039" rtl="0" eaLnBrk="1" latinLnBrk="0" hangingPunct="1">
      <a:defRPr sz="831" kern="1200">
        <a:solidFill>
          <a:schemeClr val="tx1"/>
        </a:solidFill>
        <a:latin typeface="Candara" panose="020E0502030303020204" pitchFamily="34" charset="0"/>
        <a:ea typeface="+mn-ea"/>
        <a:cs typeface="+mn-cs"/>
      </a:defRPr>
    </a:lvl5pPr>
    <a:lvl6pPr marL="1582598" algn="l" defTabSz="633039" rtl="0" eaLnBrk="1" latinLnBrk="0" hangingPunct="1">
      <a:defRPr sz="831" kern="1200">
        <a:solidFill>
          <a:schemeClr val="tx1"/>
        </a:solidFill>
        <a:latin typeface="+mn-lt"/>
        <a:ea typeface="+mn-ea"/>
        <a:cs typeface="+mn-cs"/>
      </a:defRPr>
    </a:lvl6pPr>
    <a:lvl7pPr marL="1899117" algn="l" defTabSz="633039" rtl="0" eaLnBrk="1" latinLnBrk="0" hangingPunct="1">
      <a:defRPr sz="831" kern="1200">
        <a:solidFill>
          <a:schemeClr val="tx1"/>
        </a:solidFill>
        <a:latin typeface="+mn-lt"/>
        <a:ea typeface="+mn-ea"/>
        <a:cs typeface="+mn-cs"/>
      </a:defRPr>
    </a:lvl7pPr>
    <a:lvl8pPr marL="2215637" algn="l" defTabSz="633039" rtl="0" eaLnBrk="1" latinLnBrk="0" hangingPunct="1">
      <a:defRPr sz="831" kern="1200">
        <a:solidFill>
          <a:schemeClr val="tx1"/>
        </a:solidFill>
        <a:latin typeface="+mn-lt"/>
        <a:ea typeface="+mn-ea"/>
        <a:cs typeface="+mn-cs"/>
      </a:defRPr>
    </a:lvl8pPr>
    <a:lvl9pPr marL="2532156" algn="l" defTabSz="633039" rtl="0" eaLnBrk="1" latinLnBrk="0" hangingPunct="1">
      <a:defRPr sz="83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AAA2E9D-E6CE-4AA3-A172-9FE34DF8264C}" type="slidenum">
              <a:rPr lang="en-NZ" smtClean="0"/>
              <a:pPr/>
              <a:t>6</a:t>
            </a:fld>
            <a:endParaRPr lang="en-NZ" dirty="0"/>
          </a:p>
        </p:txBody>
      </p:sp>
    </p:spTree>
    <p:extLst>
      <p:ext uri="{BB962C8B-B14F-4D97-AF65-F5344CB8AC3E}">
        <p14:creationId xmlns:p14="http://schemas.microsoft.com/office/powerpoint/2010/main" val="211056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AAA2E9D-E6CE-4AA3-A172-9FE34DF8264C}" type="slidenum">
              <a:rPr lang="en-NZ" smtClean="0"/>
              <a:pPr/>
              <a:t>7</a:t>
            </a:fld>
            <a:endParaRPr lang="en-NZ" dirty="0"/>
          </a:p>
        </p:txBody>
      </p:sp>
    </p:spTree>
    <p:extLst>
      <p:ext uri="{BB962C8B-B14F-4D97-AF65-F5344CB8AC3E}">
        <p14:creationId xmlns:p14="http://schemas.microsoft.com/office/powerpoint/2010/main" val="225827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AAA2E9D-E6CE-4AA3-A172-9FE34DF8264C}" type="slidenum">
              <a:rPr lang="en-NZ" smtClean="0"/>
              <a:pPr/>
              <a:t>11</a:t>
            </a:fld>
            <a:endParaRPr lang="en-NZ" dirty="0"/>
          </a:p>
        </p:txBody>
      </p:sp>
    </p:spTree>
    <p:extLst>
      <p:ext uri="{BB962C8B-B14F-4D97-AF65-F5344CB8AC3E}">
        <p14:creationId xmlns:p14="http://schemas.microsoft.com/office/powerpoint/2010/main" val="214168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AAA2E9D-E6CE-4AA3-A172-9FE34DF8264C}" type="slidenum">
              <a:rPr lang="en-NZ" smtClean="0"/>
              <a:pPr/>
              <a:t>12</a:t>
            </a:fld>
            <a:endParaRPr lang="en-NZ" dirty="0"/>
          </a:p>
        </p:txBody>
      </p:sp>
    </p:spTree>
    <p:extLst>
      <p:ext uri="{BB962C8B-B14F-4D97-AF65-F5344CB8AC3E}">
        <p14:creationId xmlns:p14="http://schemas.microsoft.com/office/powerpoint/2010/main" val="194705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AAA2E9D-E6CE-4AA3-A172-9FE34DF8264C}" type="slidenum">
              <a:rPr lang="en-NZ" smtClean="0"/>
              <a:pPr/>
              <a:t>16</a:t>
            </a:fld>
            <a:endParaRPr lang="en-NZ" dirty="0"/>
          </a:p>
        </p:txBody>
      </p:sp>
    </p:spTree>
    <p:extLst>
      <p:ext uri="{BB962C8B-B14F-4D97-AF65-F5344CB8AC3E}">
        <p14:creationId xmlns:p14="http://schemas.microsoft.com/office/powerpoint/2010/main" val="64817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AAA2E9D-E6CE-4AA3-A172-9FE34DF8264C}" type="slidenum">
              <a:rPr lang="en-NZ" smtClean="0"/>
              <a:pPr/>
              <a:t>52</a:t>
            </a:fld>
            <a:endParaRPr lang="en-NZ" dirty="0"/>
          </a:p>
        </p:txBody>
      </p:sp>
    </p:spTree>
    <p:extLst>
      <p:ext uri="{BB962C8B-B14F-4D97-AF65-F5344CB8AC3E}">
        <p14:creationId xmlns:p14="http://schemas.microsoft.com/office/powerpoint/2010/main" val="68163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AAA2E9D-E6CE-4AA3-A172-9FE34DF8264C}" type="slidenum">
              <a:rPr lang="en-NZ" smtClean="0"/>
              <a:pPr/>
              <a:t>53</a:t>
            </a:fld>
            <a:endParaRPr lang="en-NZ" dirty="0"/>
          </a:p>
        </p:txBody>
      </p:sp>
    </p:spTree>
    <p:extLst>
      <p:ext uri="{BB962C8B-B14F-4D97-AF65-F5344CB8AC3E}">
        <p14:creationId xmlns:p14="http://schemas.microsoft.com/office/powerpoint/2010/main" val="112668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AAA2E9D-E6CE-4AA3-A172-9FE34DF8264C}" type="slidenum">
              <a:rPr lang="en-NZ" smtClean="0"/>
              <a:pPr/>
              <a:t>54</a:t>
            </a:fld>
            <a:endParaRPr lang="en-NZ" dirty="0"/>
          </a:p>
        </p:txBody>
      </p:sp>
    </p:spTree>
    <p:extLst>
      <p:ext uri="{BB962C8B-B14F-4D97-AF65-F5344CB8AC3E}">
        <p14:creationId xmlns:p14="http://schemas.microsoft.com/office/powerpoint/2010/main" val="40276949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b="8641"/>
          <a:stretch/>
        </p:blipFill>
        <p:spPr>
          <a:xfrm>
            <a:off x="3285790" y="1"/>
            <a:ext cx="3319098" cy="2008413"/>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44640" y="0"/>
            <a:ext cx="3261360" cy="2012911"/>
          </a:xfrm>
          <a:prstGeom prst="rect">
            <a:avLst/>
          </a:prstGeom>
        </p:spPr>
      </p:pic>
      <p:pic>
        <p:nvPicPr>
          <p:cNvPr id="22" name="Picture 21"/>
          <p:cNvPicPr>
            <a:picLocks noChangeAspect="1"/>
          </p:cNvPicPr>
          <p:nvPr userDrawn="1"/>
        </p:nvPicPr>
        <p:blipFill rotWithShape="1">
          <a:blip r:embed="rId4" cstate="print">
            <a:extLst>
              <a:ext uri="{28A0092B-C50C-407E-A947-70E740481C1C}">
                <a14:useLocalDpi xmlns:a14="http://schemas.microsoft.com/office/drawing/2010/main" val="0"/>
              </a:ext>
            </a:extLst>
          </a:blip>
          <a:srcRect b="7824"/>
          <a:stretch/>
        </p:blipFill>
        <p:spPr>
          <a:xfrm>
            <a:off x="6635931" y="4351564"/>
            <a:ext cx="3270069" cy="2011680"/>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b="4758"/>
          <a:stretch/>
        </p:blipFill>
        <p:spPr>
          <a:xfrm>
            <a:off x="3344091" y="2124891"/>
            <a:ext cx="3222172" cy="2095754"/>
          </a:xfrm>
          <a:prstGeom prst="rect">
            <a:avLst/>
          </a:prstGeom>
        </p:spPr>
      </p:pic>
      <p:pic>
        <p:nvPicPr>
          <p:cNvPr id="24" name="Picture 23"/>
          <p:cNvPicPr>
            <a:picLocks noChangeAspect="1"/>
          </p:cNvPicPr>
          <p:nvPr userDrawn="1"/>
        </p:nvPicPr>
        <p:blipFill rotWithShape="1">
          <a:blip r:embed="rId6" cstate="print">
            <a:extLst>
              <a:ext uri="{28A0092B-C50C-407E-A947-70E740481C1C}">
                <a14:useLocalDpi xmlns:a14="http://schemas.microsoft.com/office/drawing/2010/main" val="0"/>
              </a:ext>
            </a:extLst>
          </a:blip>
          <a:srcRect l="15352" t="11990" r="1" b="6543"/>
          <a:stretch/>
        </p:blipFill>
        <p:spPr>
          <a:xfrm>
            <a:off x="6662057" y="2124892"/>
            <a:ext cx="3243943" cy="2081348"/>
          </a:xfrm>
          <a:prstGeom prst="rect">
            <a:avLst/>
          </a:prstGeom>
        </p:spPr>
      </p:pic>
      <p:pic>
        <p:nvPicPr>
          <p:cNvPr id="25" name="Picture 24"/>
          <p:cNvPicPr>
            <a:picLocks noChangeAspect="1"/>
          </p:cNvPicPr>
          <p:nvPr userDrawn="1"/>
        </p:nvPicPr>
        <p:blipFill rotWithShape="1">
          <a:blip r:embed="rId7" cstate="print">
            <a:extLst>
              <a:ext uri="{28A0092B-C50C-407E-A947-70E740481C1C}">
                <a14:useLocalDpi xmlns:a14="http://schemas.microsoft.com/office/drawing/2010/main" val="0"/>
              </a:ext>
            </a:extLst>
          </a:blip>
          <a:srcRect b="10139"/>
          <a:stretch/>
        </p:blipFill>
        <p:spPr>
          <a:xfrm>
            <a:off x="3335383" y="4386113"/>
            <a:ext cx="3270069" cy="1884060"/>
          </a:xfrm>
          <a:prstGeom prst="rect">
            <a:avLst/>
          </a:prstGeom>
        </p:spPr>
      </p:pic>
      <p:pic>
        <p:nvPicPr>
          <p:cNvPr id="67" name="Picture 4" descr="http://criwg2013.vuw.ac.nz/wp-content/uploads/2012/09/VIC-LOGO-Landscape-HR-RGB-for-web-PNG-6.png"/>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t="16365" b="11406"/>
          <a:stretch/>
        </p:blipFill>
        <p:spPr bwMode="auto">
          <a:xfrm>
            <a:off x="130845" y="6361109"/>
            <a:ext cx="1673893" cy="4036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314325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userDrawn="1"/>
        </p:nvSpPr>
        <p:spPr>
          <a:xfrm>
            <a:off x="-16535" y="0"/>
            <a:ext cx="3220942" cy="6229350"/>
          </a:xfrm>
          <a:prstGeom prst="rect">
            <a:avLst/>
          </a:prstGeom>
          <a:solidFill>
            <a:srgbClr val="3E4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NZ"/>
          </a:p>
        </p:txBody>
      </p:sp>
      <p:sp>
        <p:nvSpPr>
          <p:cNvPr id="17" name="Title 1"/>
          <p:cNvSpPr>
            <a:spLocks noGrp="1"/>
          </p:cNvSpPr>
          <p:nvPr>
            <p:ph type="title" hasCustomPrompt="1"/>
          </p:nvPr>
        </p:nvSpPr>
        <p:spPr>
          <a:xfrm>
            <a:off x="411902" y="1116324"/>
            <a:ext cx="2364068" cy="1546288"/>
          </a:xfrm>
        </p:spPr>
        <p:txBody>
          <a:bodyPr>
            <a:normAutofit/>
          </a:bodyPr>
          <a:lstStyle>
            <a:lvl1pPr algn="ctr">
              <a:defRPr sz="2000">
                <a:solidFill>
                  <a:schemeClr val="bg1"/>
                </a:solidFill>
                <a:latin typeface="Arial Black" panose="020B0A04020102020204" pitchFamily="34" charset="0"/>
              </a:defRPr>
            </a:lvl1pPr>
          </a:lstStyle>
          <a:p>
            <a:r>
              <a:rPr lang="en-US" dirty="0"/>
              <a:t>CLICK TO EDIT MASTER TITLE STYLE</a:t>
            </a:r>
            <a:endParaRPr lang="en-NZ" dirty="0"/>
          </a:p>
        </p:txBody>
      </p:sp>
      <p:cxnSp>
        <p:nvCxnSpPr>
          <p:cNvPr id="18" name="Straight Connector 17"/>
          <p:cNvCxnSpPr/>
          <p:nvPr userDrawn="1"/>
        </p:nvCxnSpPr>
        <p:spPr>
          <a:xfrm>
            <a:off x="362028" y="1127051"/>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62028" y="2562446"/>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655320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Rectangle 27"/>
          <p:cNvSpPr/>
          <p:nvPr userDrawn="1"/>
        </p:nvSpPr>
        <p:spPr>
          <a:xfrm>
            <a:off x="3287485" y="4237265"/>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Rectangle 26"/>
          <p:cNvSpPr/>
          <p:nvPr userDrawn="1"/>
        </p:nvSpPr>
        <p:spPr>
          <a:xfrm>
            <a:off x="3287484" y="1975757"/>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Rectangle 28"/>
          <p:cNvSpPr/>
          <p:nvPr userDrawn="1"/>
        </p:nvSpPr>
        <p:spPr>
          <a:xfrm>
            <a:off x="3287485" y="4204608"/>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Rectangle 29"/>
          <p:cNvSpPr/>
          <p:nvPr userDrawn="1"/>
        </p:nvSpPr>
        <p:spPr>
          <a:xfrm>
            <a:off x="3287485" y="6229351"/>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userDrawn="1"/>
        </p:nvSpPr>
        <p:spPr>
          <a:xfrm>
            <a:off x="3380014" y="0"/>
            <a:ext cx="6525986" cy="624567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2" name="Picture 31"/>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040712" y="6306481"/>
            <a:ext cx="1620000" cy="425678"/>
          </a:xfrm>
          <a:prstGeom prst="rect">
            <a:avLst/>
          </a:prstGeom>
          <a:noFill/>
        </p:spPr>
      </p:pic>
      <p:pic>
        <p:nvPicPr>
          <p:cNvPr id="33" name="Picture 32" descr="https://cdn.evbuc.com/eventlogos/1844698/landscapeviclogogreen.jp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7734" y="6249172"/>
            <a:ext cx="1744133" cy="583315"/>
          </a:xfrm>
          <a:prstGeom prst="rect">
            <a:avLst/>
          </a:prstGeom>
          <a:noFill/>
          <a:ln>
            <a:noFill/>
          </a:ln>
        </p:spPr>
      </p:pic>
    </p:spTree>
    <p:extLst>
      <p:ext uri="{BB962C8B-B14F-4D97-AF65-F5344CB8AC3E}">
        <p14:creationId xmlns:p14="http://schemas.microsoft.com/office/powerpoint/2010/main" val="223406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6" name="Group 5"/>
          <p:cNvGrpSpPr/>
          <p:nvPr userDrawn="1"/>
        </p:nvGrpSpPr>
        <p:grpSpPr>
          <a:xfrm>
            <a:off x="74024" y="4124510"/>
            <a:ext cx="9764850" cy="1197505"/>
            <a:chOff x="74024" y="4124510"/>
            <a:chExt cx="9764850" cy="1197505"/>
          </a:xfrm>
        </p:grpSpPr>
        <p:pic>
          <p:nvPicPr>
            <p:cNvPr id="22" name="Picture 21"/>
            <p:cNvPicPr>
              <a:picLocks noChangeAspect="1"/>
            </p:cNvPicPr>
            <p:nvPr userDrawn="1"/>
          </p:nvPicPr>
          <p:blipFill rotWithShape="1">
            <a:blip r:embed="rId2" cstate="print">
              <a:grayscl/>
              <a:extLst>
                <a:ext uri="{28A0092B-C50C-407E-A947-70E740481C1C}">
                  <a14:useLocalDpi xmlns:a14="http://schemas.microsoft.com/office/drawing/2010/main" val="0"/>
                </a:ext>
              </a:extLst>
            </a:blip>
            <a:srcRect b="8641"/>
            <a:stretch/>
          </p:blipFill>
          <p:spPr>
            <a:xfrm>
              <a:off x="2084249" y="4156468"/>
              <a:ext cx="1873366" cy="1133589"/>
            </a:xfrm>
            <a:prstGeom prst="rect">
              <a:avLst/>
            </a:prstGeom>
          </p:spPr>
        </p:pic>
        <p:pic>
          <p:nvPicPr>
            <p:cNvPr id="23" name="Picture 22"/>
            <p:cNvPicPr>
              <a:picLocks noChangeAspect="1"/>
            </p:cNvPicPr>
            <p:nvPr userDrawn="1"/>
          </p:nvPicPr>
          <p:blipFill rotWithShape="1">
            <a:blip r:embed="rId3" cstate="print">
              <a:grayscl/>
              <a:extLst>
                <a:ext uri="{28A0092B-C50C-407E-A947-70E740481C1C}">
                  <a14:useLocalDpi xmlns:a14="http://schemas.microsoft.com/office/drawing/2010/main" val="0"/>
                </a:ext>
              </a:extLst>
            </a:blip>
            <a:srcRect b="4758"/>
            <a:stretch/>
          </p:blipFill>
          <p:spPr>
            <a:xfrm>
              <a:off x="4027617" y="4131819"/>
              <a:ext cx="1818659" cy="1182886"/>
            </a:xfrm>
            <a:prstGeom prst="rect">
              <a:avLst/>
            </a:prstGeom>
          </p:spPr>
        </p:pic>
        <p:pic>
          <p:nvPicPr>
            <p:cNvPr id="24" name="Picture 23"/>
            <p:cNvPicPr>
              <a:picLocks noChangeAspect="1"/>
            </p:cNvPicPr>
            <p:nvPr userDrawn="1"/>
          </p:nvPicPr>
          <p:blipFill rotWithShape="1">
            <a:blip r:embed="rId4" cstate="print">
              <a:grayscl/>
              <a:extLst>
                <a:ext uri="{28A0092B-C50C-407E-A947-70E740481C1C}">
                  <a14:useLocalDpi xmlns:a14="http://schemas.microsoft.com/office/drawing/2010/main" val="0"/>
                </a:ext>
              </a:extLst>
            </a:blip>
            <a:srcRect l="15352" t="11990" r="1" b="6543"/>
            <a:stretch/>
          </p:blipFill>
          <p:spPr>
            <a:xfrm>
              <a:off x="5916278" y="4135885"/>
              <a:ext cx="1830947" cy="1174755"/>
            </a:xfrm>
            <a:prstGeom prst="rect">
              <a:avLst/>
            </a:prstGeom>
          </p:spPr>
        </p:pic>
        <p:pic>
          <p:nvPicPr>
            <p:cNvPr id="25" name="Picture 24"/>
            <p:cNvPicPr>
              <a:picLocks noChangeAspect="1"/>
            </p:cNvPicPr>
            <p:nvPr userDrawn="1"/>
          </p:nvPicPr>
          <p:blipFill rotWithShape="1">
            <a:blip r:embed="rId5" cstate="print">
              <a:grayscl/>
              <a:extLst>
                <a:ext uri="{28A0092B-C50C-407E-A947-70E740481C1C}">
                  <a14:useLocalDpi xmlns:a14="http://schemas.microsoft.com/office/drawing/2010/main" val="0"/>
                </a:ext>
              </a:extLst>
            </a:blip>
            <a:srcRect b="10139"/>
            <a:stretch/>
          </p:blipFill>
          <p:spPr>
            <a:xfrm>
              <a:off x="7817227" y="4140873"/>
              <a:ext cx="2021647" cy="1164778"/>
            </a:xfrm>
            <a:prstGeom prst="rect">
              <a:avLst/>
            </a:prstGeom>
          </p:spPr>
        </p:pic>
        <p:pic>
          <p:nvPicPr>
            <p:cNvPr id="26" name="Picture 25"/>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74024" y="4124510"/>
              <a:ext cx="1940223" cy="1197505"/>
            </a:xfrm>
            <a:prstGeom prst="rect">
              <a:avLst/>
            </a:prstGeom>
          </p:spPr>
        </p:pic>
      </p:grpSp>
      <p:sp>
        <p:nvSpPr>
          <p:cNvPr id="85" name="Rectangle 84"/>
          <p:cNvSpPr/>
          <p:nvPr userDrawn="1"/>
        </p:nvSpPr>
        <p:spPr>
          <a:xfrm>
            <a:off x="-1" y="0"/>
            <a:ext cx="3212433" cy="3994484"/>
          </a:xfrm>
          <a:prstGeom prst="rect">
            <a:avLst/>
          </a:prstGeom>
          <a:solidFill>
            <a:srgbClr val="0553A4">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AutoShape 3"/>
          <p:cNvSpPr>
            <a:spLocks noChangeAspect="1" noChangeArrowheads="1" noTextEdit="1"/>
          </p:cNvSpPr>
          <p:nvPr userDrawn="1"/>
        </p:nvSpPr>
        <p:spPr bwMode="auto">
          <a:xfrm>
            <a:off x="3216931" y="3088009"/>
            <a:ext cx="19018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endParaRPr>
          </a:p>
        </p:txBody>
      </p:sp>
      <p:sp>
        <p:nvSpPr>
          <p:cNvPr id="65" name="Title 1"/>
          <p:cNvSpPr>
            <a:spLocks noGrp="1"/>
          </p:cNvSpPr>
          <p:nvPr>
            <p:ph type="title" hasCustomPrompt="1"/>
          </p:nvPr>
        </p:nvSpPr>
        <p:spPr>
          <a:xfrm>
            <a:off x="415915" y="1116324"/>
            <a:ext cx="2364068" cy="1546288"/>
          </a:xfrm>
        </p:spPr>
        <p:txBody>
          <a:bodyPr>
            <a:normAutofit/>
          </a:bodyPr>
          <a:lstStyle>
            <a:lvl1pPr algn="ctr">
              <a:defRPr sz="2000">
                <a:solidFill>
                  <a:schemeClr val="bg1"/>
                </a:solidFill>
                <a:latin typeface="Arial Black" panose="020B0A04020102020204" pitchFamily="34" charset="0"/>
              </a:defRPr>
            </a:lvl1pPr>
          </a:lstStyle>
          <a:p>
            <a:r>
              <a:rPr lang="en-US" dirty="0"/>
              <a:t>CLICK TO EDIT MASTER TITLE STYLE</a:t>
            </a:r>
            <a:endParaRPr lang="en-NZ" dirty="0"/>
          </a:p>
        </p:txBody>
      </p:sp>
      <p:cxnSp>
        <p:nvCxnSpPr>
          <p:cNvPr id="66" name="Straight Connector 65"/>
          <p:cNvCxnSpPr/>
          <p:nvPr userDrawn="1"/>
        </p:nvCxnSpPr>
        <p:spPr>
          <a:xfrm>
            <a:off x="366041" y="1127051"/>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366041" y="2562446"/>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userDrawn="1"/>
        </p:nvSpPr>
        <p:spPr>
          <a:xfrm>
            <a:off x="0" y="3997612"/>
            <a:ext cx="9905227" cy="19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9" name="Rectangle 68"/>
          <p:cNvSpPr/>
          <p:nvPr userDrawn="1"/>
        </p:nvSpPr>
        <p:spPr>
          <a:xfrm>
            <a:off x="-1" y="5294831"/>
            <a:ext cx="9905227" cy="134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Rectangle 1"/>
          <p:cNvSpPr/>
          <p:nvPr userDrawn="1"/>
        </p:nvSpPr>
        <p:spPr>
          <a:xfrm>
            <a:off x="0" y="4047119"/>
            <a:ext cx="9906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4" name="Rectangle 73"/>
          <p:cNvSpPr/>
          <p:nvPr userDrawn="1"/>
        </p:nvSpPr>
        <p:spPr>
          <a:xfrm>
            <a:off x="-6515" y="5307429"/>
            <a:ext cx="9906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 name="Rectangle 20"/>
          <p:cNvSpPr/>
          <p:nvPr userDrawn="1"/>
        </p:nvSpPr>
        <p:spPr>
          <a:xfrm>
            <a:off x="0" y="5477709"/>
            <a:ext cx="9906000" cy="141376"/>
          </a:xfrm>
          <a:prstGeom prst="rect">
            <a:avLst/>
          </a:prstGeom>
          <a:solidFill>
            <a:srgbClr val="075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1028" name="Picture 4" descr="http://criwg2013.vuw.ac.nz/wp-content/uploads/2012/09/VIC-LOGO-Landscape-HR-RGB-for-web-PNG-6.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42876" y="6012097"/>
            <a:ext cx="1895474" cy="6328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7334250" y="6305550"/>
            <a:ext cx="2486025" cy="55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8" name="Picture 27"/>
          <p:cNvPicPr>
            <a:picLocks noChangeAspect="1"/>
          </p:cNvPicPr>
          <p:nvPr userDrawn="1"/>
        </p:nvPicPr>
        <p:blipFill rotWithShape="1">
          <a:blip r:embed="rId8" cstate="print">
            <a:extLst>
              <a:ext uri="{28A0092B-C50C-407E-A947-70E740481C1C}">
                <a14:useLocalDpi xmlns:a14="http://schemas.microsoft.com/office/drawing/2010/main" val="0"/>
              </a:ext>
            </a:extLst>
          </a:blip>
          <a:srcRect b="8641"/>
          <a:stretch/>
        </p:blipFill>
        <p:spPr>
          <a:xfrm>
            <a:off x="3285790" y="1"/>
            <a:ext cx="6620210" cy="4005942"/>
          </a:xfrm>
          <a:prstGeom prst="rect">
            <a:avLst/>
          </a:prstGeom>
        </p:spPr>
      </p:pic>
      <p:sp>
        <p:nvSpPr>
          <p:cNvPr id="29" name="Rectangle 28"/>
          <p:cNvSpPr/>
          <p:nvPr userDrawn="1"/>
        </p:nvSpPr>
        <p:spPr>
          <a:xfrm>
            <a:off x="3283132" y="0"/>
            <a:ext cx="6622868" cy="40005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7" name="Picture 2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663722" y="5985639"/>
            <a:ext cx="1918055" cy="504000"/>
          </a:xfrm>
          <a:prstGeom prst="rect">
            <a:avLst/>
          </a:prstGeom>
          <a:noFill/>
        </p:spPr>
      </p:pic>
    </p:spTree>
    <p:extLst>
      <p:ext uri="{BB962C8B-B14F-4D97-AF65-F5344CB8AC3E}">
        <p14:creationId xmlns:p14="http://schemas.microsoft.com/office/powerpoint/2010/main" val="46955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267" y="152392"/>
            <a:ext cx="7647125" cy="493200"/>
          </a:xfrm>
        </p:spPr>
        <p:txBody>
          <a:bodyPr vert="horz" lIns="91440" tIns="45720" rIns="91440" bIns="45720" rtlCol="0" anchor="ctr">
            <a:normAutofit/>
          </a:bodyPr>
          <a:lstStyle>
            <a:lvl1pPr>
              <a:defRPr lang="en-NZ" sz="2400" b="1" dirty="0"/>
            </a:lvl1pPr>
          </a:lstStyle>
          <a:p>
            <a:pPr lvl="0"/>
            <a:r>
              <a:rPr lang="en-US" dirty="0"/>
              <a:t>Click to edit Master title style</a:t>
            </a:r>
            <a:endParaRPr lang="en-NZ" dirty="0"/>
          </a:p>
        </p:txBody>
      </p:sp>
      <p:sp>
        <p:nvSpPr>
          <p:cNvPr id="65" name="TextBox 64"/>
          <p:cNvSpPr txBox="1"/>
          <p:nvPr userDrawn="1"/>
        </p:nvSpPr>
        <p:spPr>
          <a:xfrm>
            <a:off x="7641545" y="6501951"/>
            <a:ext cx="1783192" cy="230832"/>
          </a:xfrm>
          <a:prstGeom prst="rect">
            <a:avLst/>
          </a:prstGeom>
          <a:noFill/>
        </p:spPr>
        <p:txBody>
          <a:bodyPr wrap="square" anchor="ctr">
            <a:spAutoFit/>
          </a:bodyPr>
          <a:lstStyle/>
          <a:p>
            <a:pPr algn="r" eaLnBrk="0" hangingPunct="0">
              <a:defRPr/>
            </a:pPr>
            <a:r>
              <a:rPr lang="en-NZ" sz="900" dirty="0">
                <a:solidFill>
                  <a:prstClr val="black">
                    <a:lumMod val="50000"/>
                    <a:lumOff val="50000"/>
                  </a:prstClr>
                </a:solidFill>
              </a:rPr>
              <a:t>Colmar Brunton 2019</a:t>
            </a:r>
            <a:endParaRPr lang="en-NZ" sz="1100" dirty="0">
              <a:solidFill>
                <a:prstClr val="black">
                  <a:lumMod val="50000"/>
                  <a:lumOff val="50000"/>
                </a:prstClr>
              </a:solidFill>
            </a:endParaRPr>
          </a:p>
        </p:txBody>
      </p:sp>
      <p:sp>
        <p:nvSpPr>
          <p:cNvPr id="66" name="Rectangle 65"/>
          <p:cNvSpPr/>
          <p:nvPr userDrawn="1"/>
        </p:nvSpPr>
        <p:spPr>
          <a:xfrm>
            <a:off x="9550633" y="6463479"/>
            <a:ext cx="364202" cy="307777"/>
          </a:xfrm>
          <a:prstGeom prst="rect">
            <a:avLst/>
          </a:prstGeom>
        </p:spPr>
        <p:txBody>
          <a:bodyPr wrap="none" anchor="ctr">
            <a:spAutoFit/>
          </a:bodyPr>
          <a:lstStyle/>
          <a:p>
            <a:pPr algn="ctr" eaLnBrk="0" hangingPunct="0">
              <a:defRPr/>
            </a:pPr>
            <a:fld id="{44315264-79D1-45A2-AE0D-51F7A401FB4C}" type="slidenum">
              <a:rPr lang="en-NZ" sz="1400" smtClean="0">
                <a:solidFill>
                  <a:prstClr val="black">
                    <a:lumMod val="75000"/>
                    <a:lumOff val="25000"/>
                  </a:prstClr>
                </a:solidFill>
              </a:rPr>
              <a:pPr algn="ctr" eaLnBrk="0" hangingPunct="0">
                <a:defRPr/>
              </a:pPr>
              <a:t>‹#›</a:t>
            </a:fld>
            <a:endParaRPr lang="en-NZ" sz="1400" dirty="0">
              <a:solidFill>
                <a:prstClr val="black">
                  <a:lumMod val="75000"/>
                  <a:lumOff val="25000"/>
                </a:prstClr>
              </a:solidFill>
            </a:endParaRPr>
          </a:p>
        </p:txBody>
      </p:sp>
      <p:pic>
        <p:nvPicPr>
          <p:cNvPr id="67" name="Picture 4" descr="http://criwg2013.vuw.ac.nz/wp-content/uploads/2012/09/VIC-LOGO-Landscape-HR-RGB-for-web-PNG-6.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6365" b="11406"/>
          <a:stretch/>
        </p:blipFill>
        <p:spPr bwMode="auto">
          <a:xfrm>
            <a:off x="142877" y="6441638"/>
            <a:ext cx="1457323" cy="35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28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267" y="152392"/>
            <a:ext cx="7647125" cy="493200"/>
          </a:xfrm>
        </p:spPr>
        <p:txBody>
          <a:bodyPr>
            <a:normAutofit/>
          </a:bodyPr>
          <a:lstStyle>
            <a:lvl1pPr>
              <a:defRPr sz="2400" b="1"/>
            </a:lvl1pPr>
          </a:lstStyle>
          <a:p>
            <a:r>
              <a:rPr lang="en-US" dirty="0"/>
              <a:t>Click to edit Master title style</a:t>
            </a:r>
            <a:endParaRPr lang="en-NZ" dirty="0"/>
          </a:p>
        </p:txBody>
      </p:sp>
      <p:sp>
        <p:nvSpPr>
          <p:cNvPr id="65" name="TextBox 64"/>
          <p:cNvSpPr txBox="1"/>
          <p:nvPr userDrawn="1"/>
        </p:nvSpPr>
        <p:spPr>
          <a:xfrm>
            <a:off x="7641545" y="6501951"/>
            <a:ext cx="1783192" cy="230832"/>
          </a:xfrm>
          <a:prstGeom prst="rect">
            <a:avLst/>
          </a:prstGeom>
          <a:noFill/>
        </p:spPr>
        <p:txBody>
          <a:bodyPr wrap="square" anchor="ctr">
            <a:spAutoFit/>
          </a:bodyPr>
          <a:lstStyle/>
          <a:p>
            <a:pPr algn="r" eaLnBrk="0" hangingPunct="0">
              <a:defRPr/>
            </a:pPr>
            <a:r>
              <a:rPr lang="en-NZ" sz="900" dirty="0">
                <a:solidFill>
                  <a:prstClr val="black">
                    <a:lumMod val="50000"/>
                    <a:lumOff val="50000"/>
                  </a:prstClr>
                </a:solidFill>
              </a:rPr>
              <a:t>Colmar Brunton 2019</a:t>
            </a:r>
            <a:endParaRPr lang="en-NZ" sz="1100" dirty="0">
              <a:solidFill>
                <a:prstClr val="black">
                  <a:lumMod val="50000"/>
                  <a:lumOff val="50000"/>
                </a:prstClr>
              </a:solidFill>
            </a:endParaRPr>
          </a:p>
        </p:txBody>
      </p:sp>
      <p:sp>
        <p:nvSpPr>
          <p:cNvPr id="66" name="Rectangle 65"/>
          <p:cNvSpPr/>
          <p:nvPr userDrawn="1"/>
        </p:nvSpPr>
        <p:spPr>
          <a:xfrm>
            <a:off x="9550633" y="6463479"/>
            <a:ext cx="364202" cy="307777"/>
          </a:xfrm>
          <a:prstGeom prst="rect">
            <a:avLst/>
          </a:prstGeom>
        </p:spPr>
        <p:txBody>
          <a:bodyPr wrap="none" anchor="ctr">
            <a:spAutoFit/>
          </a:bodyPr>
          <a:lstStyle/>
          <a:p>
            <a:pPr algn="ctr" eaLnBrk="0" hangingPunct="0">
              <a:defRPr/>
            </a:pPr>
            <a:fld id="{44315264-79D1-45A2-AE0D-51F7A401FB4C}" type="slidenum">
              <a:rPr lang="en-NZ" sz="1400" smtClean="0">
                <a:solidFill>
                  <a:prstClr val="black">
                    <a:lumMod val="75000"/>
                    <a:lumOff val="25000"/>
                  </a:prstClr>
                </a:solidFill>
              </a:rPr>
              <a:pPr algn="ctr" eaLnBrk="0" hangingPunct="0">
                <a:defRPr/>
              </a:pPr>
              <a:t>‹#›</a:t>
            </a:fld>
            <a:endParaRPr lang="en-NZ" sz="1400" dirty="0">
              <a:solidFill>
                <a:prstClr val="black">
                  <a:lumMod val="75000"/>
                  <a:lumOff val="25000"/>
                </a:prstClr>
              </a:solidFill>
            </a:endParaRPr>
          </a:p>
        </p:txBody>
      </p:sp>
      <p:pic>
        <p:nvPicPr>
          <p:cNvPr id="67" name="Picture 4" descr="http://criwg2013.vuw.ac.nz/wp-content/uploads/2012/09/VIC-LOGO-Landscape-HR-RGB-for-web-PNG-6.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6365" b="11406"/>
          <a:stretch/>
        </p:blipFill>
        <p:spPr bwMode="auto">
          <a:xfrm>
            <a:off x="142877" y="6441638"/>
            <a:ext cx="1457323" cy="35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21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67" name="Picture 4" descr="http://criwg2013.vuw.ac.nz/wp-content/uploads/2012/09/VIC-LOGO-Landscape-HR-RGB-for-web-PNG-6.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6365" b="11406"/>
          <a:stretch/>
        </p:blipFill>
        <p:spPr bwMode="auto">
          <a:xfrm>
            <a:off x="130845" y="6361109"/>
            <a:ext cx="1673893" cy="4036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16535" y="0"/>
            <a:ext cx="3220942" cy="6229350"/>
          </a:xfrm>
          <a:prstGeom prst="rect">
            <a:avLst/>
          </a:prstGeom>
          <a:solidFill>
            <a:srgbClr val="0553A4">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 name="Title 1"/>
          <p:cNvSpPr>
            <a:spLocks noGrp="1"/>
          </p:cNvSpPr>
          <p:nvPr>
            <p:ph type="title" hasCustomPrompt="1"/>
          </p:nvPr>
        </p:nvSpPr>
        <p:spPr>
          <a:xfrm>
            <a:off x="411902" y="1116324"/>
            <a:ext cx="2364068" cy="1546288"/>
          </a:xfrm>
        </p:spPr>
        <p:txBody>
          <a:bodyPr>
            <a:normAutofit/>
          </a:bodyPr>
          <a:lstStyle>
            <a:lvl1pPr algn="ctr">
              <a:defRPr sz="2000">
                <a:solidFill>
                  <a:schemeClr val="bg1"/>
                </a:solidFill>
                <a:latin typeface="Arial Black" panose="020B0A04020102020204" pitchFamily="34" charset="0"/>
              </a:defRPr>
            </a:lvl1pPr>
          </a:lstStyle>
          <a:p>
            <a:r>
              <a:rPr lang="en-US" dirty="0"/>
              <a:t>CLICK TO EDIT MASTER TITLE STYLE</a:t>
            </a:r>
            <a:endParaRPr lang="en-NZ" dirty="0"/>
          </a:p>
        </p:txBody>
      </p:sp>
      <p:cxnSp>
        <p:nvCxnSpPr>
          <p:cNvPr id="18" name="Straight Connector 17"/>
          <p:cNvCxnSpPr/>
          <p:nvPr userDrawn="1"/>
        </p:nvCxnSpPr>
        <p:spPr>
          <a:xfrm>
            <a:off x="362028" y="1127051"/>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62028" y="2562446"/>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userDrawn="1"/>
        </p:nvPicPr>
        <p:blipFill rotWithShape="1">
          <a:blip r:embed="rId3" cstate="print">
            <a:extLst>
              <a:ext uri="{28A0092B-C50C-407E-A947-70E740481C1C}">
                <a14:useLocalDpi xmlns:a14="http://schemas.microsoft.com/office/drawing/2010/main" val="0"/>
              </a:ext>
            </a:extLst>
          </a:blip>
          <a:srcRect b="8641"/>
          <a:stretch/>
        </p:blipFill>
        <p:spPr>
          <a:xfrm>
            <a:off x="3285790" y="1"/>
            <a:ext cx="3319098" cy="2008413"/>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44640" y="0"/>
            <a:ext cx="3261360" cy="2012911"/>
          </a:xfrm>
          <a:prstGeom prst="rect">
            <a:avLst/>
          </a:prstGeom>
        </p:spPr>
      </p:pic>
      <p:pic>
        <p:nvPicPr>
          <p:cNvPr id="22" name="Picture 21"/>
          <p:cNvPicPr>
            <a:picLocks noChangeAspect="1"/>
          </p:cNvPicPr>
          <p:nvPr userDrawn="1"/>
        </p:nvPicPr>
        <p:blipFill rotWithShape="1">
          <a:blip r:embed="rId5" cstate="print">
            <a:extLst>
              <a:ext uri="{28A0092B-C50C-407E-A947-70E740481C1C}">
                <a14:useLocalDpi xmlns:a14="http://schemas.microsoft.com/office/drawing/2010/main" val="0"/>
              </a:ext>
            </a:extLst>
          </a:blip>
          <a:srcRect b="7824"/>
          <a:stretch/>
        </p:blipFill>
        <p:spPr>
          <a:xfrm>
            <a:off x="6635931" y="4351564"/>
            <a:ext cx="3270069" cy="2011680"/>
          </a:xfrm>
          <a:prstGeom prst="rect">
            <a:avLst/>
          </a:prstGeom>
        </p:spPr>
      </p:pic>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val="0"/>
              </a:ext>
            </a:extLst>
          </a:blip>
          <a:srcRect b="4758"/>
          <a:stretch/>
        </p:blipFill>
        <p:spPr>
          <a:xfrm>
            <a:off x="3344091" y="2124891"/>
            <a:ext cx="3222172" cy="2095754"/>
          </a:xfrm>
          <a:prstGeom prst="rect">
            <a:avLst/>
          </a:prstGeom>
        </p:spPr>
      </p:pic>
      <p:pic>
        <p:nvPicPr>
          <p:cNvPr id="24" name="Picture 23"/>
          <p:cNvPicPr>
            <a:picLocks noChangeAspect="1"/>
          </p:cNvPicPr>
          <p:nvPr userDrawn="1"/>
        </p:nvPicPr>
        <p:blipFill rotWithShape="1">
          <a:blip r:embed="rId7" cstate="print">
            <a:extLst>
              <a:ext uri="{28A0092B-C50C-407E-A947-70E740481C1C}">
                <a14:useLocalDpi xmlns:a14="http://schemas.microsoft.com/office/drawing/2010/main" val="0"/>
              </a:ext>
            </a:extLst>
          </a:blip>
          <a:srcRect l="15352" t="11990" r="1" b="6543"/>
          <a:stretch/>
        </p:blipFill>
        <p:spPr>
          <a:xfrm>
            <a:off x="6662057" y="2124892"/>
            <a:ext cx="3243943" cy="2081348"/>
          </a:xfrm>
          <a:prstGeom prst="rect">
            <a:avLst/>
          </a:prstGeom>
        </p:spPr>
      </p:pic>
      <p:pic>
        <p:nvPicPr>
          <p:cNvPr id="25" name="Picture 24"/>
          <p:cNvPicPr>
            <a:picLocks noChangeAspect="1"/>
          </p:cNvPicPr>
          <p:nvPr userDrawn="1"/>
        </p:nvPicPr>
        <p:blipFill rotWithShape="1">
          <a:blip r:embed="rId8" cstate="print">
            <a:extLst>
              <a:ext uri="{28A0092B-C50C-407E-A947-70E740481C1C}">
                <a14:useLocalDpi xmlns:a14="http://schemas.microsoft.com/office/drawing/2010/main" val="0"/>
              </a:ext>
            </a:extLst>
          </a:blip>
          <a:srcRect b="10139"/>
          <a:stretch/>
        </p:blipFill>
        <p:spPr>
          <a:xfrm>
            <a:off x="3335383" y="4386113"/>
            <a:ext cx="3270069" cy="1884060"/>
          </a:xfrm>
          <a:prstGeom prst="rect">
            <a:avLst/>
          </a:prstGeom>
        </p:spPr>
      </p:pic>
      <p:sp>
        <p:nvSpPr>
          <p:cNvPr id="2" name="Rectangle 1"/>
          <p:cNvSpPr/>
          <p:nvPr userDrawn="1"/>
        </p:nvSpPr>
        <p:spPr>
          <a:xfrm>
            <a:off x="314325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 name="Rectangle 25"/>
          <p:cNvSpPr/>
          <p:nvPr userDrawn="1"/>
        </p:nvSpPr>
        <p:spPr>
          <a:xfrm>
            <a:off x="655320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 name="Rectangle 27"/>
          <p:cNvSpPr/>
          <p:nvPr userDrawn="1"/>
        </p:nvSpPr>
        <p:spPr>
          <a:xfrm>
            <a:off x="3287485" y="4237265"/>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 name="Rectangle 26"/>
          <p:cNvSpPr/>
          <p:nvPr userDrawn="1"/>
        </p:nvSpPr>
        <p:spPr>
          <a:xfrm>
            <a:off x="3287484" y="1975757"/>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 name="Rectangle 28"/>
          <p:cNvSpPr/>
          <p:nvPr userDrawn="1"/>
        </p:nvSpPr>
        <p:spPr>
          <a:xfrm>
            <a:off x="3287485" y="4204608"/>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 name="Rectangle 29"/>
          <p:cNvSpPr/>
          <p:nvPr userDrawn="1"/>
        </p:nvSpPr>
        <p:spPr>
          <a:xfrm>
            <a:off x="3287485" y="6229351"/>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 name="Rectangle 5"/>
          <p:cNvSpPr/>
          <p:nvPr userDrawn="1"/>
        </p:nvSpPr>
        <p:spPr>
          <a:xfrm>
            <a:off x="3380014" y="0"/>
            <a:ext cx="6525986" cy="624567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32" name="Picture 31"/>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040712" y="6306481"/>
            <a:ext cx="1620000" cy="425678"/>
          </a:xfrm>
          <a:prstGeom prst="rect">
            <a:avLst/>
          </a:prstGeom>
          <a:noFill/>
        </p:spPr>
      </p:pic>
    </p:spTree>
    <p:extLst>
      <p:ext uri="{BB962C8B-B14F-4D97-AF65-F5344CB8AC3E}">
        <p14:creationId xmlns:p14="http://schemas.microsoft.com/office/powerpoint/2010/main" val="4116759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grpSp>
        <p:nvGrpSpPr>
          <p:cNvPr id="13" name="Group 12"/>
          <p:cNvGrpSpPr/>
          <p:nvPr userDrawn="1"/>
        </p:nvGrpSpPr>
        <p:grpSpPr>
          <a:xfrm>
            <a:off x="0" y="0"/>
            <a:ext cx="6025244" cy="5902779"/>
            <a:chOff x="3143250" y="0"/>
            <a:chExt cx="6762750" cy="6433457"/>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8641"/>
            <a:stretch/>
          </p:blipFill>
          <p:spPr>
            <a:xfrm>
              <a:off x="3285790" y="1"/>
              <a:ext cx="3319098" cy="20084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44640" y="0"/>
              <a:ext cx="3261360" cy="2012911"/>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b="7824"/>
            <a:stretch/>
          </p:blipFill>
          <p:spPr>
            <a:xfrm>
              <a:off x="6635931" y="4351564"/>
              <a:ext cx="3270069" cy="2011680"/>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b="4758"/>
            <a:stretch/>
          </p:blipFill>
          <p:spPr>
            <a:xfrm>
              <a:off x="3344091" y="2124891"/>
              <a:ext cx="3222172" cy="2095754"/>
            </a:xfrm>
            <a:prstGeom prst="rect">
              <a:avLst/>
            </a:prstGeom>
          </p:spPr>
        </p:pic>
        <p:pic>
          <p:nvPicPr>
            <p:cNvPr id="19" name="Picture 18"/>
            <p:cNvPicPr>
              <a:picLocks noChangeAspect="1"/>
            </p:cNvPicPr>
            <p:nvPr userDrawn="1"/>
          </p:nvPicPr>
          <p:blipFill rotWithShape="1">
            <a:blip r:embed="rId6" cstate="print">
              <a:extLst>
                <a:ext uri="{28A0092B-C50C-407E-A947-70E740481C1C}">
                  <a14:useLocalDpi xmlns:a14="http://schemas.microsoft.com/office/drawing/2010/main" val="0"/>
                </a:ext>
              </a:extLst>
            </a:blip>
            <a:srcRect l="15352" t="11990" r="1" b="6543"/>
            <a:stretch/>
          </p:blipFill>
          <p:spPr>
            <a:xfrm>
              <a:off x="6662057" y="2124892"/>
              <a:ext cx="3243943" cy="2081348"/>
            </a:xfrm>
            <a:prstGeom prst="rect">
              <a:avLst/>
            </a:prstGeom>
          </p:spPr>
        </p:pic>
        <p:pic>
          <p:nvPicPr>
            <p:cNvPr id="20" name="Picture 19"/>
            <p:cNvPicPr>
              <a:picLocks noChangeAspect="1"/>
            </p:cNvPicPr>
            <p:nvPr userDrawn="1"/>
          </p:nvPicPr>
          <p:blipFill rotWithShape="1">
            <a:blip r:embed="rId7" cstate="print">
              <a:extLst>
                <a:ext uri="{28A0092B-C50C-407E-A947-70E740481C1C}">
                  <a14:useLocalDpi xmlns:a14="http://schemas.microsoft.com/office/drawing/2010/main" val="0"/>
                </a:ext>
              </a:extLst>
            </a:blip>
            <a:srcRect b="10139"/>
            <a:stretch/>
          </p:blipFill>
          <p:spPr>
            <a:xfrm>
              <a:off x="3335383" y="4386113"/>
              <a:ext cx="3270069" cy="1884060"/>
            </a:xfrm>
            <a:prstGeom prst="rect">
              <a:avLst/>
            </a:prstGeom>
          </p:spPr>
        </p:pic>
        <p:sp>
          <p:nvSpPr>
            <p:cNvPr id="21" name="Rectangle 20"/>
            <p:cNvSpPr/>
            <p:nvPr userDrawn="1"/>
          </p:nvSpPr>
          <p:spPr>
            <a:xfrm>
              <a:off x="314325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 name="Rectangle 21"/>
            <p:cNvSpPr/>
            <p:nvPr userDrawn="1"/>
          </p:nvSpPr>
          <p:spPr>
            <a:xfrm>
              <a:off x="655320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 name="Rectangle 22"/>
            <p:cNvSpPr/>
            <p:nvPr userDrawn="1"/>
          </p:nvSpPr>
          <p:spPr>
            <a:xfrm>
              <a:off x="3287485" y="4237265"/>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 name="Rectangle 23"/>
            <p:cNvSpPr/>
            <p:nvPr userDrawn="1"/>
          </p:nvSpPr>
          <p:spPr>
            <a:xfrm>
              <a:off x="3287484" y="1975757"/>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 name="Rectangle 24"/>
            <p:cNvSpPr/>
            <p:nvPr userDrawn="1"/>
          </p:nvSpPr>
          <p:spPr>
            <a:xfrm>
              <a:off x="3287485" y="4204608"/>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 name="Rectangle 25"/>
            <p:cNvSpPr/>
            <p:nvPr userDrawn="1"/>
          </p:nvSpPr>
          <p:spPr>
            <a:xfrm>
              <a:off x="3287485" y="6229351"/>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 name="Rectangle 26"/>
            <p:cNvSpPr/>
            <p:nvPr userDrawn="1"/>
          </p:nvSpPr>
          <p:spPr>
            <a:xfrm>
              <a:off x="3380014" y="0"/>
              <a:ext cx="6525986" cy="624567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sp>
        <p:nvSpPr>
          <p:cNvPr id="16" name="Rectangle 15"/>
          <p:cNvSpPr/>
          <p:nvPr userDrawn="1"/>
        </p:nvSpPr>
        <p:spPr>
          <a:xfrm>
            <a:off x="6172200" y="0"/>
            <a:ext cx="3733800" cy="5723164"/>
          </a:xfrm>
          <a:prstGeom prst="rect">
            <a:avLst/>
          </a:prstGeom>
          <a:solidFill>
            <a:srgbClr val="0553A4">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8" name="Picture 4" descr="http://criwg2013.vuw.ac.nz/wp-content/uploads/2012/09/VIC-LOGO-Landscape-HR-RGB-for-web-PNG-6.png"/>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t="16365" b="11406"/>
          <a:stretch/>
        </p:blipFill>
        <p:spPr bwMode="auto">
          <a:xfrm>
            <a:off x="130845" y="6361109"/>
            <a:ext cx="1673893" cy="4036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040712" y="6306481"/>
            <a:ext cx="1620000" cy="425678"/>
          </a:xfrm>
          <a:prstGeom prst="rect">
            <a:avLst/>
          </a:prstGeom>
          <a:noFill/>
        </p:spPr>
      </p:pic>
    </p:spTree>
    <p:extLst>
      <p:ext uri="{BB962C8B-B14F-4D97-AF65-F5344CB8AC3E}">
        <p14:creationId xmlns:p14="http://schemas.microsoft.com/office/powerpoint/2010/main" val="86506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5" y="133530"/>
            <a:ext cx="9699720" cy="602177"/>
          </a:xfrm>
        </p:spPr>
        <p:txBody>
          <a:bodyPr>
            <a:normAutofit/>
          </a:bodyPr>
          <a:lstStyle>
            <a:lvl1pPr>
              <a:defRPr sz="2400" b="1"/>
            </a:lvl1pPr>
          </a:lstStyle>
          <a:p>
            <a:r>
              <a:rPr lang="en-US" dirty="0"/>
              <a:t>Click to edit Master title style</a:t>
            </a:r>
            <a:endParaRPr lang="en-NZ" dirty="0"/>
          </a:p>
        </p:txBody>
      </p:sp>
      <p:sp>
        <p:nvSpPr>
          <p:cNvPr id="65" name="TextBox 64"/>
          <p:cNvSpPr txBox="1"/>
          <p:nvPr userDrawn="1"/>
        </p:nvSpPr>
        <p:spPr>
          <a:xfrm>
            <a:off x="7816117" y="6493638"/>
            <a:ext cx="1783192" cy="230832"/>
          </a:xfrm>
          <a:prstGeom prst="rect">
            <a:avLst/>
          </a:prstGeom>
          <a:noFill/>
        </p:spPr>
        <p:txBody>
          <a:bodyPr wrap="square" anchor="ctr">
            <a:spAutoFit/>
          </a:bodyPr>
          <a:lstStyle/>
          <a:p>
            <a:pPr algn="r" eaLnBrk="0" hangingPunct="0">
              <a:defRPr/>
            </a:pPr>
            <a:r>
              <a:rPr lang="en-NZ" sz="900" dirty="0">
                <a:solidFill>
                  <a:schemeClr val="tx1">
                    <a:lumMod val="50000"/>
                    <a:lumOff val="50000"/>
                  </a:schemeClr>
                </a:solidFill>
                <a:latin typeface="Candara" panose="020E0502030303020204" pitchFamily="34" charset="0"/>
              </a:rPr>
              <a:t> Colmar</a:t>
            </a:r>
            <a:r>
              <a:rPr lang="en-NZ" sz="900" baseline="0" dirty="0">
                <a:solidFill>
                  <a:schemeClr val="tx1">
                    <a:lumMod val="50000"/>
                    <a:lumOff val="50000"/>
                  </a:schemeClr>
                </a:solidFill>
                <a:latin typeface="Candara" panose="020E0502030303020204" pitchFamily="34" charset="0"/>
              </a:rPr>
              <a:t> Brunton</a:t>
            </a:r>
            <a:r>
              <a:rPr lang="en-NZ" sz="900" dirty="0">
                <a:solidFill>
                  <a:schemeClr val="tx1">
                    <a:lumMod val="50000"/>
                    <a:lumOff val="50000"/>
                  </a:schemeClr>
                </a:solidFill>
                <a:latin typeface="Candara" panose="020E0502030303020204" pitchFamily="34" charset="0"/>
              </a:rPr>
              <a:t> 2019</a:t>
            </a:r>
            <a:endParaRPr lang="en-NZ" sz="1100" dirty="0">
              <a:solidFill>
                <a:schemeClr val="tx1">
                  <a:lumMod val="50000"/>
                  <a:lumOff val="50000"/>
                </a:schemeClr>
              </a:solidFill>
              <a:latin typeface="Candara" panose="020E0502030303020204" pitchFamily="34" charset="0"/>
            </a:endParaRPr>
          </a:p>
        </p:txBody>
      </p:sp>
      <p:sp>
        <p:nvSpPr>
          <p:cNvPr id="66" name="Rectangle 65"/>
          <p:cNvSpPr/>
          <p:nvPr userDrawn="1"/>
        </p:nvSpPr>
        <p:spPr>
          <a:xfrm>
            <a:off x="9582693" y="6493638"/>
            <a:ext cx="300082" cy="230832"/>
          </a:xfrm>
          <a:prstGeom prst="rect">
            <a:avLst/>
          </a:prstGeom>
        </p:spPr>
        <p:txBody>
          <a:bodyPr wrap="none" anchor="ctr">
            <a:spAutoFit/>
          </a:bodyPr>
          <a:lstStyle/>
          <a:p>
            <a:pPr algn="ctr" eaLnBrk="0" hangingPunct="0">
              <a:defRPr/>
            </a:pPr>
            <a:fld id="{44315264-79D1-45A2-AE0D-51F7A401FB4C}" type="slidenum">
              <a:rPr lang="en-NZ" sz="900" smtClean="0">
                <a:solidFill>
                  <a:schemeClr val="tx1">
                    <a:lumMod val="50000"/>
                    <a:lumOff val="50000"/>
                  </a:schemeClr>
                </a:solidFill>
              </a:rPr>
              <a:pPr algn="ctr" eaLnBrk="0" hangingPunct="0">
                <a:defRPr/>
              </a:pPr>
              <a:t>‹#›</a:t>
            </a:fld>
            <a:endParaRPr lang="en-NZ" sz="900" dirty="0">
              <a:solidFill>
                <a:schemeClr val="tx1">
                  <a:lumMod val="50000"/>
                  <a:lumOff val="50000"/>
                </a:schemeClr>
              </a:solidFill>
              <a:latin typeface="Candara" panose="020E0502030303020204" pitchFamily="34" charset="0"/>
            </a:endParaRPr>
          </a:p>
        </p:txBody>
      </p:sp>
      <p:sp>
        <p:nvSpPr>
          <p:cNvPr id="19" name="Rectangle 18"/>
          <p:cNvSpPr/>
          <p:nvPr userDrawn="1"/>
        </p:nvSpPr>
        <p:spPr>
          <a:xfrm>
            <a:off x="3287485" y="4237265"/>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descr="https://cdn.evbuc.com/eventlogos/1844698/landscapeviclogogree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734" y="6249172"/>
            <a:ext cx="1744133" cy="583315"/>
          </a:xfrm>
          <a:prstGeom prst="rect">
            <a:avLst/>
          </a:prstGeom>
          <a:noFill/>
          <a:ln>
            <a:noFill/>
          </a:ln>
        </p:spPr>
      </p:pic>
    </p:spTree>
    <p:extLst>
      <p:ext uri="{BB962C8B-B14F-4D97-AF65-F5344CB8AC3E}">
        <p14:creationId xmlns:p14="http://schemas.microsoft.com/office/powerpoint/2010/main" val="428232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6" name="Group 5"/>
          <p:cNvGrpSpPr/>
          <p:nvPr userDrawn="1"/>
        </p:nvGrpSpPr>
        <p:grpSpPr>
          <a:xfrm>
            <a:off x="74024" y="4124510"/>
            <a:ext cx="9764850" cy="1197505"/>
            <a:chOff x="74024" y="4124510"/>
            <a:chExt cx="9764850" cy="1197505"/>
          </a:xfrm>
        </p:grpSpPr>
        <p:pic>
          <p:nvPicPr>
            <p:cNvPr id="22" name="Picture 21"/>
            <p:cNvPicPr>
              <a:picLocks noChangeAspect="1"/>
            </p:cNvPicPr>
            <p:nvPr userDrawn="1"/>
          </p:nvPicPr>
          <p:blipFill rotWithShape="1">
            <a:blip r:embed="rId2" cstate="print">
              <a:grayscl/>
              <a:extLst>
                <a:ext uri="{28A0092B-C50C-407E-A947-70E740481C1C}">
                  <a14:useLocalDpi xmlns:a14="http://schemas.microsoft.com/office/drawing/2010/main" val="0"/>
                </a:ext>
              </a:extLst>
            </a:blip>
            <a:srcRect b="8641"/>
            <a:stretch/>
          </p:blipFill>
          <p:spPr>
            <a:xfrm>
              <a:off x="2084249" y="4156468"/>
              <a:ext cx="1873366" cy="1133589"/>
            </a:xfrm>
            <a:prstGeom prst="rect">
              <a:avLst/>
            </a:prstGeom>
          </p:spPr>
        </p:pic>
        <p:pic>
          <p:nvPicPr>
            <p:cNvPr id="23" name="Picture 22"/>
            <p:cNvPicPr>
              <a:picLocks noChangeAspect="1"/>
            </p:cNvPicPr>
            <p:nvPr userDrawn="1"/>
          </p:nvPicPr>
          <p:blipFill rotWithShape="1">
            <a:blip r:embed="rId3" cstate="print">
              <a:grayscl/>
              <a:extLst>
                <a:ext uri="{28A0092B-C50C-407E-A947-70E740481C1C}">
                  <a14:useLocalDpi xmlns:a14="http://schemas.microsoft.com/office/drawing/2010/main" val="0"/>
                </a:ext>
              </a:extLst>
            </a:blip>
            <a:srcRect b="4758"/>
            <a:stretch/>
          </p:blipFill>
          <p:spPr>
            <a:xfrm>
              <a:off x="4027617" y="4131819"/>
              <a:ext cx="1818659" cy="1182886"/>
            </a:xfrm>
            <a:prstGeom prst="rect">
              <a:avLst/>
            </a:prstGeom>
          </p:spPr>
        </p:pic>
        <p:pic>
          <p:nvPicPr>
            <p:cNvPr id="24" name="Picture 23"/>
            <p:cNvPicPr>
              <a:picLocks noChangeAspect="1"/>
            </p:cNvPicPr>
            <p:nvPr userDrawn="1"/>
          </p:nvPicPr>
          <p:blipFill rotWithShape="1">
            <a:blip r:embed="rId4" cstate="print">
              <a:grayscl/>
              <a:extLst>
                <a:ext uri="{28A0092B-C50C-407E-A947-70E740481C1C}">
                  <a14:useLocalDpi xmlns:a14="http://schemas.microsoft.com/office/drawing/2010/main" val="0"/>
                </a:ext>
              </a:extLst>
            </a:blip>
            <a:srcRect l="15352" t="11990" r="1" b="6543"/>
            <a:stretch/>
          </p:blipFill>
          <p:spPr>
            <a:xfrm>
              <a:off x="5916278" y="4135885"/>
              <a:ext cx="1830947" cy="1174755"/>
            </a:xfrm>
            <a:prstGeom prst="rect">
              <a:avLst/>
            </a:prstGeom>
          </p:spPr>
        </p:pic>
        <p:pic>
          <p:nvPicPr>
            <p:cNvPr id="25" name="Picture 24"/>
            <p:cNvPicPr>
              <a:picLocks noChangeAspect="1"/>
            </p:cNvPicPr>
            <p:nvPr userDrawn="1"/>
          </p:nvPicPr>
          <p:blipFill rotWithShape="1">
            <a:blip r:embed="rId5" cstate="print">
              <a:grayscl/>
              <a:extLst>
                <a:ext uri="{28A0092B-C50C-407E-A947-70E740481C1C}">
                  <a14:useLocalDpi xmlns:a14="http://schemas.microsoft.com/office/drawing/2010/main" val="0"/>
                </a:ext>
              </a:extLst>
            </a:blip>
            <a:srcRect b="10139"/>
            <a:stretch/>
          </p:blipFill>
          <p:spPr>
            <a:xfrm>
              <a:off x="7817227" y="4140873"/>
              <a:ext cx="2021647" cy="1164778"/>
            </a:xfrm>
            <a:prstGeom prst="rect">
              <a:avLst/>
            </a:prstGeom>
          </p:spPr>
        </p:pic>
        <p:pic>
          <p:nvPicPr>
            <p:cNvPr id="26" name="Picture 25"/>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74024" y="4124510"/>
              <a:ext cx="1940223" cy="1197505"/>
            </a:xfrm>
            <a:prstGeom prst="rect">
              <a:avLst/>
            </a:prstGeom>
          </p:spPr>
        </p:pic>
      </p:grpSp>
      <p:sp>
        <p:nvSpPr>
          <p:cNvPr id="85" name="Rectangle 84"/>
          <p:cNvSpPr/>
          <p:nvPr userDrawn="1"/>
        </p:nvSpPr>
        <p:spPr>
          <a:xfrm>
            <a:off x="-1" y="0"/>
            <a:ext cx="3212433" cy="3994484"/>
          </a:xfrm>
          <a:prstGeom prst="rect">
            <a:avLst/>
          </a:prstGeom>
          <a:solidFill>
            <a:srgbClr val="0553A4">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AutoShape 3"/>
          <p:cNvSpPr>
            <a:spLocks noChangeAspect="1" noChangeArrowheads="1" noTextEdit="1"/>
          </p:cNvSpPr>
          <p:nvPr userDrawn="1"/>
        </p:nvSpPr>
        <p:spPr bwMode="auto">
          <a:xfrm>
            <a:off x="3216931" y="3088009"/>
            <a:ext cx="19018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65" name="Title 1"/>
          <p:cNvSpPr>
            <a:spLocks noGrp="1"/>
          </p:cNvSpPr>
          <p:nvPr>
            <p:ph type="title" hasCustomPrompt="1"/>
          </p:nvPr>
        </p:nvSpPr>
        <p:spPr>
          <a:xfrm>
            <a:off x="415915" y="1116324"/>
            <a:ext cx="2364068" cy="1546288"/>
          </a:xfrm>
        </p:spPr>
        <p:txBody>
          <a:bodyPr>
            <a:normAutofit/>
          </a:bodyPr>
          <a:lstStyle>
            <a:lvl1pPr algn="ctr">
              <a:defRPr sz="2000">
                <a:solidFill>
                  <a:schemeClr val="bg1"/>
                </a:solidFill>
                <a:latin typeface="Arial Black" panose="020B0A04020102020204" pitchFamily="34" charset="0"/>
              </a:defRPr>
            </a:lvl1pPr>
          </a:lstStyle>
          <a:p>
            <a:r>
              <a:rPr lang="en-US" dirty="0"/>
              <a:t>CLICK TO EDIT MASTER TITLE STYLE</a:t>
            </a:r>
            <a:endParaRPr lang="en-NZ" dirty="0"/>
          </a:p>
        </p:txBody>
      </p:sp>
      <p:cxnSp>
        <p:nvCxnSpPr>
          <p:cNvPr id="66" name="Straight Connector 65"/>
          <p:cNvCxnSpPr/>
          <p:nvPr userDrawn="1"/>
        </p:nvCxnSpPr>
        <p:spPr>
          <a:xfrm>
            <a:off x="366041" y="1127051"/>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366041" y="2562446"/>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userDrawn="1"/>
        </p:nvSpPr>
        <p:spPr>
          <a:xfrm>
            <a:off x="0" y="3997612"/>
            <a:ext cx="9905227" cy="19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9" name="Rectangle 68"/>
          <p:cNvSpPr/>
          <p:nvPr userDrawn="1"/>
        </p:nvSpPr>
        <p:spPr>
          <a:xfrm>
            <a:off x="-1" y="5294831"/>
            <a:ext cx="9905227" cy="134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1"/>
          <p:cNvSpPr/>
          <p:nvPr userDrawn="1"/>
        </p:nvSpPr>
        <p:spPr>
          <a:xfrm>
            <a:off x="0" y="4047119"/>
            <a:ext cx="9906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Rectangle 73"/>
          <p:cNvSpPr/>
          <p:nvPr userDrawn="1"/>
        </p:nvSpPr>
        <p:spPr>
          <a:xfrm>
            <a:off x="-6515" y="5307429"/>
            <a:ext cx="9906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p:cNvSpPr/>
          <p:nvPr userDrawn="1"/>
        </p:nvSpPr>
        <p:spPr>
          <a:xfrm>
            <a:off x="0" y="5477709"/>
            <a:ext cx="9906000" cy="141376"/>
          </a:xfrm>
          <a:prstGeom prst="rect">
            <a:avLst/>
          </a:prstGeom>
          <a:solidFill>
            <a:srgbClr val="075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NZ"/>
          </a:p>
        </p:txBody>
      </p:sp>
      <p:pic>
        <p:nvPicPr>
          <p:cNvPr id="1028" name="Picture 4" descr="http://criwg2013.vuw.ac.nz/wp-content/uploads/2012/09/VIC-LOGO-Landscape-HR-RGB-for-web-PNG-6.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42876" y="5921197"/>
            <a:ext cx="1895474" cy="6328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userDrawn="1"/>
        </p:nvPicPr>
        <p:blipFill rotWithShape="1">
          <a:blip r:embed="rId8" cstate="print">
            <a:extLst>
              <a:ext uri="{28A0092B-C50C-407E-A947-70E740481C1C}">
                <a14:useLocalDpi xmlns:a14="http://schemas.microsoft.com/office/drawing/2010/main" val="0"/>
              </a:ext>
            </a:extLst>
          </a:blip>
          <a:srcRect b="8641"/>
          <a:stretch/>
        </p:blipFill>
        <p:spPr>
          <a:xfrm>
            <a:off x="3285790" y="1"/>
            <a:ext cx="6620210" cy="4005942"/>
          </a:xfrm>
          <a:prstGeom prst="rect">
            <a:avLst/>
          </a:prstGeom>
        </p:spPr>
      </p:pic>
      <p:sp>
        <p:nvSpPr>
          <p:cNvPr id="29" name="Rectangle 28"/>
          <p:cNvSpPr/>
          <p:nvPr userDrawn="1"/>
        </p:nvSpPr>
        <p:spPr>
          <a:xfrm>
            <a:off x="3283132" y="0"/>
            <a:ext cx="6622868" cy="40005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2" name="Picture 31"/>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663722" y="5985639"/>
            <a:ext cx="1918055" cy="504000"/>
          </a:xfrm>
          <a:prstGeom prst="rect">
            <a:avLst/>
          </a:prstGeom>
          <a:noFill/>
        </p:spPr>
      </p:pic>
      <p:pic>
        <p:nvPicPr>
          <p:cNvPr id="27" name="Picture 26" descr="https://cdn.evbuc.com/eventlogos/1844698/landscapeviclogogreen.jp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22767" y="5810462"/>
            <a:ext cx="2561167" cy="856568"/>
          </a:xfrm>
          <a:prstGeom prst="rect">
            <a:avLst/>
          </a:prstGeom>
          <a:noFill/>
          <a:ln>
            <a:noFill/>
          </a:ln>
        </p:spPr>
      </p:pic>
    </p:spTree>
    <p:extLst>
      <p:ext uri="{BB962C8B-B14F-4D97-AF65-F5344CB8AC3E}">
        <p14:creationId xmlns:p14="http://schemas.microsoft.com/office/powerpoint/2010/main" val="158269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267" y="152392"/>
            <a:ext cx="7647125" cy="493200"/>
          </a:xfrm>
        </p:spPr>
        <p:txBody>
          <a:bodyPr vert="horz" lIns="91440" tIns="45720" rIns="91440" bIns="45720" rtlCol="0" anchor="ctr">
            <a:normAutofit/>
          </a:bodyPr>
          <a:lstStyle>
            <a:lvl1pPr>
              <a:defRPr lang="en-NZ" sz="2400" b="1" dirty="0"/>
            </a:lvl1pPr>
          </a:lstStyle>
          <a:p>
            <a:pPr lvl="0"/>
            <a:r>
              <a:rPr lang="en-US" dirty="0"/>
              <a:t>Click to edit Master title style</a:t>
            </a:r>
            <a:endParaRPr lang="en-NZ" dirty="0"/>
          </a:p>
        </p:txBody>
      </p:sp>
      <p:sp>
        <p:nvSpPr>
          <p:cNvPr id="65" name="TextBox 64"/>
          <p:cNvSpPr txBox="1"/>
          <p:nvPr userDrawn="1"/>
        </p:nvSpPr>
        <p:spPr>
          <a:xfrm>
            <a:off x="7641545" y="6501951"/>
            <a:ext cx="1783192" cy="230832"/>
          </a:xfrm>
          <a:prstGeom prst="rect">
            <a:avLst/>
          </a:prstGeom>
          <a:noFill/>
        </p:spPr>
        <p:txBody>
          <a:bodyPr wrap="square" anchor="ctr">
            <a:spAutoFit/>
          </a:bodyPr>
          <a:lstStyle/>
          <a:p>
            <a:pPr algn="r" eaLnBrk="0" hangingPunct="0">
              <a:defRPr/>
            </a:pPr>
            <a:r>
              <a:rPr lang="en-NZ" sz="900" dirty="0">
                <a:solidFill>
                  <a:schemeClr val="tx1">
                    <a:lumMod val="50000"/>
                    <a:lumOff val="50000"/>
                  </a:schemeClr>
                </a:solidFill>
                <a:latin typeface="Candara" panose="020E0502030303020204" pitchFamily="34" charset="0"/>
              </a:rPr>
              <a:t> Colmar</a:t>
            </a:r>
            <a:r>
              <a:rPr lang="en-NZ" sz="900" baseline="0" dirty="0">
                <a:solidFill>
                  <a:schemeClr val="tx1">
                    <a:lumMod val="50000"/>
                    <a:lumOff val="50000"/>
                  </a:schemeClr>
                </a:solidFill>
                <a:latin typeface="Candara" panose="020E0502030303020204" pitchFamily="34" charset="0"/>
              </a:rPr>
              <a:t> Brunton</a:t>
            </a:r>
            <a:r>
              <a:rPr lang="en-NZ" sz="900" dirty="0">
                <a:solidFill>
                  <a:schemeClr val="tx1">
                    <a:lumMod val="50000"/>
                    <a:lumOff val="50000"/>
                  </a:schemeClr>
                </a:solidFill>
                <a:latin typeface="Candara" panose="020E0502030303020204" pitchFamily="34" charset="0"/>
              </a:rPr>
              <a:t> 2019</a:t>
            </a:r>
          </a:p>
        </p:txBody>
      </p:sp>
      <p:sp>
        <p:nvSpPr>
          <p:cNvPr id="66" name="Rectangle 65"/>
          <p:cNvSpPr/>
          <p:nvPr userDrawn="1"/>
        </p:nvSpPr>
        <p:spPr>
          <a:xfrm>
            <a:off x="9550633" y="6463479"/>
            <a:ext cx="364202" cy="307777"/>
          </a:xfrm>
          <a:prstGeom prst="rect">
            <a:avLst/>
          </a:prstGeom>
        </p:spPr>
        <p:txBody>
          <a:bodyPr wrap="none" anchor="ctr">
            <a:spAutoFit/>
          </a:bodyPr>
          <a:lstStyle/>
          <a:p>
            <a:pPr algn="ctr" eaLnBrk="0" hangingPunct="0">
              <a:defRPr/>
            </a:pPr>
            <a:fld id="{44315264-79D1-45A2-AE0D-51F7A401FB4C}" type="slidenum">
              <a:rPr lang="en-NZ" sz="1400" smtClean="0">
                <a:solidFill>
                  <a:schemeClr val="tx1">
                    <a:lumMod val="75000"/>
                    <a:lumOff val="25000"/>
                  </a:schemeClr>
                </a:solidFill>
              </a:rPr>
              <a:pPr algn="ctr" eaLnBrk="0" hangingPunct="0">
                <a:defRPr/>
              </a:pPr>
              <a:t>‹#›</a:t>
            </a:fld>
            <a:endParaRPr lang="en-NZ" sz="1400" dirty="0">
              <a:solidFill>
                <a:schemeClr val="tx1">
                  <a:lumMod val="75000"/>
                  <a:lumOff val="25000"/>
                </a:schemeClr>
              </a:solidFill>
              <a:latin typeface="Candara" panose="020E0502030303020204" pitchFamily="34" charset="0"/>
            </a:endParaRPr>
          </a:p>
        </p:txBody>
      </p:sp>
      <p:pic>
        <p:nvPicPr>
          <p:cNvPr id="67" name="Picture 4" descr="http://criwg2013.vuw.ac.nz/wp-content/uploads/2012/09/VIC-LOGO-Landscape-HR-RGB-for-web-PNG-6.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6365" b="11406"/>
          <a:stretch/>
        </p:blipFill>
        <p:spPr bwMode="auto">
          <a:xfrm>
            <a:off x="142877" y="6441638"/>
            <a:ext cx="1457323" cy="35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5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267" y="152392"/>
            <a:ext cx="7647125" cy="493200"/>
          </a:xfrm>
        </p:spPr>
        <p:txBody>
          <a:bodyPr>
            <a:normAutofit/>
          </a:bodyPr>
          <a:lstStyle>
            <a:lvl1pPr>
              <a:defRPr sz="2400" b="1"/>
            </a:lvl1pPr>
          </a:lstStyle>
          <a:p>
            <a:r>
              <a:rPr lang="en-US" dirty="0"/>
              <a:t>Click to edit Master title style</a:t>
            </a:r>
            <a:endParaRPr lang="en-NZ" dirty="0"/>
          </a:p>
        </p:txBody>
      </p:sp>
      <p:sp>
        <p:nvSpPr>
          <p:cNvPr id="65" name="TextBox 64"/>
          <p:cNvSpPr txBox="1"/>
          <p:nvPr userDrawn="1"/>
        </p:nvSpPr>
        <p:spPr>
          <a:xfrm>
            <a:off x="7641545" y="6501951"/>
            <a:ext cx="1783192" cy="230832"/>
          </a:xfrm>
          <a:prstGeom prst="rect">
            <a:avLst/>
          </a:prstGeom>
          <a:noFill/>
        </p:spPr>
        <p:txBody>
          <a:bodyPr wrap="square" anchor="ctr">
            <a:spAutoFit/>
          </a:bodyPr>
          <a:lstStyle/>
          <a:p>
            <a:pPr algn="r" eaLnBrk="0" hangingPunct="0">
              <a:defRPr/>
            </a:pPr>
            <a:r>
              <a:rPr lang="en-NZ" sz="900" dirty="0">
                <a:solidFill>
                  <a:schemeClr val="tx1">
                    <a:lumMod val="50000"/>
                    <a:lumOff val="50000"/>
                  </a:schemeClr>
                </a:solidFill>
                <a:latin typeface="Candara" panose="020E0502030303020204" pitchFamily="34" charset="0"/>
              </a:rPr>
              <a:t> Colmar</a:t>
            </a:r>
            <a:r>
              <a:rPr lang="en-NZ" sz="900" baseline="0" dirty="0">
                <a:solidFill>
                  <a:schemeClr val="tx1">
                    <a:lumMod val="50000"/>
                    <a:lumOff val="50000"/>
                  </a:schemeClr>
                </a:solidFill>
                <a:latin typeface="Candara" panose="020E0502030303020204" pitchFamily="34" charset="0"/>
              </a:rPr>
              <a:t> Brunton</a:t>
            </a:r>
            <a:r>
              <a:rPr lang="en-NZ" sz="900" dirty="0">
                <a:solidFill>
                  <a:schemeClr val="tx1">
                    <a:lumMod val="50000"/>
                    <a:lumOff val="50000"/>
                  </a:schemeClr>
                </a:solidFill>
                <a:latin typeface="Candara" panose="020E0502030303020204" pitchFamily="34" charset="0"/>
              </a:rPr>
              <a:t> 2019</a:t>
            </a:r>
            <a:endParaRPr lang="en-NZ" sz="1100" dirty="0">
              <a:solidFill>
                <a:schemeClr val="tx1">
                  <a:lumMod val="50000"/>
                  <a:lumOff val="50000"/>
                </a:schemeClr>
              </a:solidFill>
              <a:latin typeface="Candara" panose="020E0502030303020204" pitchFamily="34" charset="0"/>
            </a:endParaRPr>
          </a:p>
        </p:txBody>
      </p:sp>
      <p:sp>
        <p:nvSpPr>
          <p:cNvPr id="66" name="Rectangle 65"/>
          <p:cNvSpPr/>
          <p:nvPr userDrawn="1"/>
        </p:nvSpPr>
        <p:spPr>
          <a:xfrm>
            <a:off x="9550633" y="6463479"/>
            <a:ext cx="364202" cy="307777"/>
          </a:xfrm>
          <a:prstGeom prst="rect">
            <a:avLst/>
          </a:prstGeom>
        </p:spPr>
        <p:txBody>
          <a:bodyPr wrap="none" anchor="ctr">
            <a:spAutoFit/>
          </a:bodyPr>
          <a:lstStyle/>
          <a:p>
            <a:pPr algn="ctr" eaLnBrk="0" hangingPunct="0">
              <a:defRPr/>
            </a:pPr>
            <a:fld id="{44315264-79D1-45A2-AE0D-51F7A401FB4C}" type="slidenum">
              <a:rPr lang="en-NZ" sz="1400" smtClean="0">
                <a:solidFill>
                  <a:schemeClr val="tx1">
                    <a:lumMod val="75000"/>
                    <a:lumOff val="25000"/>
                  </a:schemeClr>
                </a:solidFill>
              </a:rPr>
              <a:pPr algn="ctr" eaLnBrk="0" hangingPunct="0">
                <a:defRPr/>
              </a:pPr>
              <a:t>‹#›</a:t>
            </a:fld>
            <a:endParaRPr lang="en-NZ" sz="1400" dirty="0">
              <a:solidFill>
                <a:schemeClr val="tx1">
                  <a:lumMod val="75000"/>
                  <a:lumOff val="25000"/>
                </a:schemeClr>
              </a:solidFill>
              <a:latin typeface="Candara" panose="020E0502030303020204" pitchFamily="34" charset="0"/>
            </a:endParaRPr>
          </a:p>
        </p:txBody>
      </p:sp>
      <p:pic>
        <p:nvPicPr>
          <p:cNvPr id="67" name="Picture 4" descr="http://criwg2013.vuw.ac.nz/wp-content/uploads/2012/09/VIC-LOGO-Landscape-HR-RGB-for-web-PNG-6.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6365" b="11406"/>
          <a:stretch/>
        </p:blipFill>
        <p:spPr bwMode="auto">
          <a:xfrm>
            <a:off x="142877" y="6441638"/>
            <a:ext cx="1457323" cy="35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00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67" name="Picture 4" descr="http://criwg2013.vuw.ac.nz/wp-content/uploads/2012/09/VIC-LOGO-Landscape-HR-RGB-for-web-PNG-6.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6365" b="11406"/>
          <a:stretch/>
        </p:blipFill>
        <p:spPr bwMode="auto">
          <a:xfrm>
            <a:off x="130845" y="6361109"/>
            <a:ext cx="1673893" cy="4036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16535" y="0"/>
            <a:ext cx="3220942" cy="6229350"/>
          </a:xfrm>
          <a:prstGeom prst="rect">
            <a:avLst/>
          </a:prstGeom>
          <a:solidFill>
            <a:srgbClr val="0553A4">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NZ"/>
          </a:p>
        </p:txBody>
      </p:sp>
      <p:sp>
        <p:nvSpPr>
          <p:cNvPr id="17" name="Title 1"/>
          <p:cNvSpPr>
            <a:spLocks noGrp="1"/>
          </p:cNvSpPr>
          <p:nvPr>
            <p:ph type="title" hasCustomPrompt="1"/>
          </p:nvPr>
        </p:nvSpPr>
        <p:spPr>
          <a:xfrm>
            <a:off x="411902" y="1116324"/>
            <a:ext cx="2364068" cy="1546288"/>
          </a:xfrm>
        </p:spPr>
        <p:txBody>
          <a:bodyPr>
            <a:normAutofit/>
          </a:bodyPr>
          <a:lstStyle>
            <a:lvl1pPr algn="ctr">
              <a:defRPr sz="2000">
                <a:solidFill>
                  <a:schemeClr val="bg1"/>
                </a:solidFill>
                <a:latin typeface="Arial Black" panose="020B0A04020102020204" pitchFamily="34" charset="0"/>
              </a:defRPr>
            </a:lvl1pPr>
          </a:lstStyle>
          <a:p>
            <a:r>
              <a:rPr lang="en-US" dirty="0"/>
              <a:t>CLICK TO EDIT MASTER TITLE STYLE</a:t>
            </a:r>
            <a:endParaRPr lang="en-NZ" dirty="0"/>
          </a:p>
        </p:txBody>
      </p:sp>
      <p:cxnSp>
        <p:nvCxnSpPr>
          <p:cNvPr id="18" name="Straight Connector 17"/>
          <p:cNvCxnSpPr/>
          <p:nvPr userDrawn="1"/>
        </p:nvCxnSpPr>
        <p:spPr>
          <a:xfrm>
            <a:off x="362028" y="1127051"/>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62028" y="2562446"/>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userDrawn="1"/>
        </p:nvPicPr>
        <p:blipFill rotWithShape="1">
          <a:blip r:embed="rId3" cstate="print">
            <a:extLst>
              <a:ext uri="{28A0092B-C50C-407E-A947-70E740481C1C}">
                <a14:useLocalDpi xmlns:a14="http://schemas.microsoft.com/office/drawing/2010/main" val="0"/>
              </a:ext>
            </a:extLst>
          </a:blip>
          <a:srcRect b="8641"/>
          <a:stretch/>
        </p:blipFill>
        <p:spPr>
          <a:xfrm>
            <a:off x="3285790" y="1"/>
            <a:ext cx="3319098" cy="2008413"/>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44640" y="0"/>
            <a:ext cx="3261360" cy="2012911"/>
          </a:xfrm>
          <a:prstGeom prst="rect">
            <a:avLst/>
          </a:prstGeom>
        </p:spPr>
      </p:pic>
      <p:pic>
        <p:nvPicPr>
          <p:cNvPr id="22" name="Picture 21"/>
          <p:cNvPicPr>
            <a:picLocks noChangeAspect="1"/>
          </p:cNvPicPr>
          <p:nvPr userDrawn="1"/>
        </p:nvPicPr>
        <p:blipFill rotWithShape="1">
          <a:blip r:embed="rId5" cstate="print">
            <a:extLst>
              <a:ext uri="{28A0092B-C50C-407E-A947-70E740481C1C}">
                <a14:useLocalDpi xmlns:a14="http://schemas.microsoft.com/office/drawing/2010/main" val="0"/>
              </a:ext>
            </a:extLst>
          </a:blip>
          <a:srcRect b="7824"/>
          <a:stretch/>
        </p:blipFill>
        <p:spPr>
          <a:xfrm>
            <a:off x="6635931" y="4351564"/>
            <a:ext cx="3270069" cy="2011680"/>
          </a:xfrm>
          <a:prstGeom prst="rect">
            <a:avLst/>
          </a:prstGeom>
        </p:spPr>
      </p:pic>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val="0"/>
              </a:ext>
            </a:extLst>
          </a:blip>
          <a:srcRect b="4758"/>
          <a:stretch/>
        </p:blipFill>
        <p:spPr>
          <a:xfrm>
            <a:off x="3344091" y="2124891"/>
            <a:ext cx="3222172" cy="2095754"/>
          </a:xfrm>
          <a:prstGeom prst="rect">
            <a:avLst/>
          </a:prstGeom>
        </p:spPr>
      </p:pic>
      <p:pic>
        <p:nvPicPr>
          <p:cNvPr id="24" name="Picture 23"/>
          <p:cNvPicPr>
            <a:picLocks noChangeAspect="1"/>
          </p:cNvPicPr>
          <p:nvPr userDrawn="1"/>
        </p:nvPicPr>
        <p:blipFill rotWithShape="1">
          <a:blip r:embed="rId7" cstate="print">
            <a:extLst>
              <a:ext uri="{28A0092B-C50C-407E-A947-70E740481C1C}">
                <a14:useLocalDpi xmlns:a14="http://schemas.microsoft.com/office/drawing/2010/main" val="0"/>
              </a:ext>
            </a:extLst>
          </a:blip>
          <a:srcRect l="15352" t="11990" r="1" b="6543"/>
          <a:stretch/>
        </p:blipFill>
        <p:spPr>
          <a:xfrm>
            <a:off x="6662057" y="2124892"/>
            <a:ext cx="3243943" cy="2081348"/>
          </a:xfrm>
          <a:prstGeom prst="rect">
            <a:avLst/>
          </a:prstGeom>
        </p:spPr>
      </p:pic>
      <p:pic>
        <p:nvPicPr>
          <p:cNvPr id="25" name="Picture 24"/>
          <p:cNvPicPr>
            <a:picLocks noChangeAspect="1"/>
          </p:cNvPicPr>
          <p:nvPr userDrawn="1"/>
        </p:nvPicPr>
        <p:blipFill rotWithShape="1">
          <a:blip r:embed="rId8" cstate="print">
            <a:extLst>
              <a:ext uri="{28A0092B-C50C-407E-A947-70E740481C1C}">
                <a14:useLocalDpi xmlns:a14="http://schemas.microsoft.com/office/drawing/2010/main" val="0"/>
              </a:ext>
            </a:extLst>
          </a:blip>
          <a:srcRect b="10139"/>
          <a:stretch/>
        </p:blipFill>
        <p:spPr>
          <a:xfrm>
            <a:off x="3335383" y="4386113"/>
            <a:ext cx="3270069" cy="1884060"/>
          </a:xfrm>
          <a:prstGeom prst="rect">
            <a:avLst/>
          </a:prstGeom>
        </p:spPr>
      </p:pic>
      <p:sp>
        <p:nvSpPr>
          <p:cNvPr id="2" name="Rectangle 1"/>
          <p:cNvSpPr/>
          <p:nvPr userDrawn="1"/>
        </p:nvSpPr>
        <p:spPr>
          <a:xfrm>
            <a:off x="314325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Rectangle 25"/>
          <p:cNvSpPr/>
          <p:nvPr userDrawn="1"/>
        </p:nvSpPr>
        <p:spPr>
          <a:xfrm>
            <a:off x="655320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Rectangle 27"/>
          <p:cNvSpPr/>
          <p:nvPr userDrawn="1"/>
        </p:nvSpPr>
        <p:spPr>
          <a:xfrm>
            <a:off x="3287485" y="4237265"/>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Rectangle 26"/>
          <p:cNvSpPr/>
          <p:nvPr userDrawn="1"/>
        </p:nvSpPr>
        <p:spPr>
          <a:xfrm>
            <a:off x="3287484" y="1975757"/>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Rectangle 28"/>
          <p:cNvSpPr/>
          <p:nvPr userDrawn="1"/>
        </p:nvSpPr>
        <p:spPr>
          <a:xfrm>
            <a:off x="3287485" y="4204608"/>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Rectangle 29"/>
          <p:cNvSpPr/>
          <p:nvPr userDrawn="1"/>
        </p:nvSpPr>
        <p:spPr>
          <a:xfrm>
            <a:off x="3287485" y="6229351"/>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userDrawn="1"/>
        </p:nvSpPr>
        <p:spPr>
          <a:xfrm>
            <a:off x="3380014" y="0"/>
            <a:ext cx="6525986" cy="624567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3" name="Picture 32"/>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040712" y="6306481"/>
            <a:ext cx="1620000" cy="425678"/>
          </a:xfrm>
          <a:prstGeom prst="rect">
            <a:avLst/>
          </a:prstGeom>
          <a:noFill/>
        </p:spPr>
      </p:pic>
    </p:spTree>
    <p:extLst>
      <p:ext uri="{BB962C8B-B14F-4D97-AF65-F5344CB8AC3E}">
        <p14:creationId xmlns:p14="http://schemas.microsoft.com/office/powerpoint/2010/main" val="151085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13" name="Group 12"/>
          <p:cNvGrpSpPr/>
          <p:nvPr userDrawn="1"/>
        </p:nvGrpSpPr>
        <p:grpSpPr>
          <a:xfrm>
            <a:off x="0" y="0"/>
            <a:ext cx="6025244" cy="5902779"/>
            <a:chOff x="3143250" y="0"/>
            <a:chExt cx="6762750" cy="6433457"/>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8641"/>
            <a:stretch/>
          </p:blipFill>
          <p:spPr>
            <a:xfrm>
              <a:off x="3285790" y="1"/>
              <a:ext cx="3319098" cy="20084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44640" y="0"/>
              <a:ext cx="3261360" cy="2012911"/>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b="7824"/>
            <a:stretch/>
          </p:blipFill>
          <p:spPr>
            <a:xfrm>
              <a:off x="6635931" y="4351564"/>
              <a:ext cx="3270069" cy="2011680"/>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b="4758"/>
            <a:stretch/>
          </p:blipFill>
          <p:spPr>
            <a:xfrm>
              <a:off x="3344091" y="2124891"/>
              <a:ext cx="3222172" cy="2095754"/>
            </a:xfrm>
            <a:prstGeom prst="rect">
              <a:avLst/>
            </a:prstGeom>
          </p:spPr>
        </p:pic>
        <p:pic>
          <p:nvPicPr>
            <p:cNvPr id="19" name="Picture 18"/>
            <p:cNvPicPr>
              <a:picLocks noChangeAspect="1"/>
            </p:cNvPicPr>
            <p:nvPr userDrawn="1"/>
          </p:nvPicPr>
          <p:blipFill rotWithShape="1">
            <a:blip r:embed="rId6" cstate="print">
              <a:extLst>
                <a:ext uri="{28A0092B-C50C-407E-A947-70E740481C1C}">
                  <a14:useLocalDpi xmlns:a14="http://schemas.microsoft.com/office/drawing/2010/main" val="0"/>
                </a:ext>
              </a:extLst>
            </a:blip>
            <a:srcRect l="15352" t="11990" r="1" b="6543"/>
            <a:stretch/>
          </p:blipFill>
          <p:spPr>
            <a:xfrm>
              <a:off x="6662057" y="2124892"/>
              <a:ext cx="3243943" cy="2081348"/>
            </a:xfrm>
            <a:prstGeom prst="rect">
              <a:avLst/>
            </a:prstGeom>
          </p:spPr>
        </p:pic>
        <p:pic>
          <p:nvPicPr>
            <p:cNvPr id="20" name="Picture 19"/>
            <p:cNvPicPr>
              <a:picLocks noChangeAspect="1"/>
            </p:cNvPicPr>
            <p:nvPr userDrawn="1"/>
          </p:nvPicPr>
          <p:blipFill rotWithShape="1">
            <a:blip r:embed="rId7" cstate="print">
              <a:extLst>
                <a:ext uri="{28A0092B-C50C-407E-A947-70E740481C1C}">
                  <a14:useLocalDpi xmlns:a14="http://schemas.microsoft.com/office/drawing/2010/main" val="0"/>
                </a:ext>
              </a:extLst>
            </a:blip>
            <a:srcRect b="10139"/>
            <a:stretch/>
          </p:blipFill>
          <p:spPr>
            <a:xfrm>
              <a:off x="3335383" y="4386113"/>
              <a:ext cx="3270069" cy="1884060"/>
            </a:xfrm>
            <a:prstGeom prst="rect">
              <a:avLst/>
            </a:prstGeom>
          </p:spPr>
        </p:pic>
        <p:sp>
          <p:nvSpPr>
            <p:cNvPr id="21" name="Rectangle 20"/>
            <p:cNvSpPr/>
            <p:nvPr userDrawn="1"/>
          </p:nvSpPr>
          <p:spPr>
            <a:xfrm>
              <a:off x="314325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userDrawn="1"/>
          </p:nvSpPr>
          <p:spPr>
            <a:xfrm>
              <a:off x="655320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userDrawn="1"/>
          </p:nvSpPr>
          <p:spPr>
            <a:xfrm>
              <a:off x="3287485" y="4237265"/>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userDrawn="1"/>
          </p:nvSpPr>
          <p:spPr>
            <a:xfrm>
              <a:off x="3287484" y="1975757"/>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p:cNvSpPr/>
            <p:nvPr userDrawn="1"/>
          </p:nvSpPr>
          <p:spPr>
            <a:xfrm>
              <a:off x="3287485" y="4204608"/>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Rectangle 25"/>
            <p:cNvSpPr/>
            <p:nvPr userDrawn="1"/>
          </p:nvSpPr>
          <p:spPr>
            <a:xfrm>
              <a:off x="3287485" y="6229351"/>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Rectangle 26"/>
            <p:cNvSpPr/>
            <p:nvPr userDrawn="1"/>
          </p:nvSpPr>
          <p:spPr>
            <a:xfrm>
              <a:off x="3380014" y="0"/>
              <a:ext cx="6525986" cy="624567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6" name="Rectangle 15"/>
          <p:cNvSpPr/>
          <p:nvPr userDrawn="1"/>
        </p:nvSpPr>
        <p:spPr>
          <a:xfrm>
            <a:off x="6172200" y="0"/>
            <a:ext cx="3733800" cy="5723164"/>
          </a:xfrm>
          <a:prstGeom prst="rect">
            <a:avLst/>
          </a:prstGeom>
          <a:solidFill>
            <a:srgbClr val="0553A4">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NZ"/>
          </a:p>
        </p:txBody>
      </p:sp>
      <p:pic>
        <p:nvPicPr>
          <p:cNvPr id="28" name="Picture 4" descr="http://criwg2013.vuw.ac.nz/wp-content/uploads/2012/09/VIC-LOGO-Landscape-HR-RGB-for-web-PNG-6.png"/>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t="16365" b="11406"/>
          <a:stretch/>
        </p:blipFill>
        <p:spPr bwMode="auto">
          <a:xfrm>
            <a:off x="130845" y="6361109"/>
            <a:ext cx="1673893" cy="4036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040712" y="6306481"/>
            <a:ext cx="1620000" cy="425678"/>
          </a:xfrm>
          <a:prstGeom prst="rect">
            <a:avLst/>
          </a:prstGeom>
          <a:noFill/>
        </p:spPr>
      </p:pic>
    </p:spTree>
    <p:extLst>
      <p:ext uri="{BB962C8B-B14F-4D97-AF65-F5344CB8AC3E}">
        <p14:creationId xmlns:p14="http://schemas.microsoft.com/office/powerpoint/2010/main" val="297851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b="8641"/>
          <a:stretch/>
        </p:blipFill>
        <p:spPr>
          <a:xfrm>
            <a:off x="3285790" y="1"/>
            <a:ext cx="3319098" cy="2008413"/>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44640" y="0"/>
            <a:ext cx="3261360" cy="2012911"/>
          </a:xfrm>
          <a:prstGeom prst="rect">
            <a:avLst/>
          </a:prstGeom>
        </p:spPr>
      </p:pic>
      <p:pic>
        <p:nvPicPr>
          <p:cNvPr id="22" name="Picture 21"/>
          <p:cNvPicPr>
            <a:picLocks noChangeAspect="1"/>
          </p:cNvPicPr>
          <p:nvPr userDrawn="1"/>
        </p:nvPicPr>
        <p:blipFill rotWithShape="1">
          <a:blip r:embed="rId4" cstate="print">
            <a:extLst>
              <a:ext uri="{28A0092B-C50C-407E-A947-70E740481C1C}">
                <a14:useLocalDpi xmlns:a14="http://schemas.microsoft.com/office/drawing/2010/main" val="0"/>
              </a:ext>
            </a:extLst>
          </a:blip>
          <a:srcRect b="7824"/>
          <a:stretch/>
        </p:blipFill>
        <p:spPr>
          <a:xfrm>
            <a:off x="6635931" y="4351564"/>
            <a:ext cx="3270069" cy="2011680"/>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b="4758"/>
          <a:stretch/>
        </p:blipFill>
        <p:spPr>
          <a:xfrm>
            <a:off x="3344091" y="2124891"/>
            <a:ext cx="3222172" cy="2095754"/>
          </a:xfrm>
          <a:prstGeom prst="rect">
            <a:avLst/>
          </a:prstGeom>
        </p:spPr>
      </p:pic>
      <p:pic>
        <p:nvPicPr>
          <p:cNvPr id="24" name="Picture 23"/>
          <p:cNvPicPr>
            <a:picLocks noChangeAspect="1"/>
          </p:cNvPicPr>
          <p:nvPr userDrawn="1"/>
        </p:nvPicPr>
        <p:blipFill rotWithShape="1">
          <a:blip r:embed="rId6" cstate="print">
            <a:extLst>
              <a:ext uri="{28A0092B-C50C-407E-A947-70E740481C1C}">
                <a14:useLocalDpi xmlns:a14="http://schemas.microsoft.com/office/drawing/2010/main" val="0"/>
              </a:ext>
            </a:extLst>
          </a:blip>
          <a:srcRect l="15352" t="11990" r="1" b="6543"/>
          <a:stretch/>
        </p:blipFill>
        <p:spPr>
          <a:xfrm>
            <a:off x="6662057" y="2124892"/>
            <a:ext cx="3243943" cy="2081348"/>
          </a:xfrm>
          <a:prstGeom prst="rect">
            <a:avLst/>
          </a:prstGeom>
        </p:spPr>
      </p:pic>
      <p:pic>
        <p:nvPicPr>
          <p:cNvPr id="25" name="Picture 24"/>
          <p:cNvPicPr>
            <a:picLocks noChangeAspect="1"/>
          </p:cNvPicPr>
          <p:nvPr userDrawn="1"/>
        </p:nvPicPr>
        <p:blipFill rotWithShape="1">
          <a:blip r:embed="rId7" cstate="print">
            <a:extLst>
              <a:ext uri="{28A0092B-C50C-407E-A947-70E740481C1C}">
                <a14:useLocalDpi xmlns:a14="http://schemas.microsoft.com/office/drawing/2010/main" val="0"/>
              </a:ext>
            </a:extLst>
          </a:blip>
          <a:srcRect b="10139"/>
          <a:stretch/>
        </p:blipFill>
        <p:spPr>
          <a:xfrm>
            <a:off x="3335383" y="4386113"/>
            <a:ext cx="3270069" cy="1884060"/>
          </a:xfrm>
          <a:prstGeom prst="rect">
            <a:avLst/>
          </a:prstGeom>
        </p:spPr>
      </p:pic>
      <p:pic>
        <p:nvPicPr>
          <p:cNvPr id="67" name="Picture 4" descr="http://criwg2013.vuw.ac.nz/wp-content/uploads/2012/09/VIC-LOGO-Landscape-HR-RGB-for-web-PNG-6.png"/>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t="16365" b="11406"/>
          <a:stretch/>
        </p:blipFill>
        <p:spPr bwMode="auto">
          <a:xfrm>
            <a:off x="130845" y="6361109"/>
            <a:ext cx="1673893" cy="4036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314325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 name="Rectangle 15"/>
          <p:cNvSpPr/>
          <p:nvPr userDrawn="1"/>
        </p:nvSpPr>
        <p:spPr>
          <a:xfrm>
            <a:off x="-16535" y="0"/>
            <a:ext cx="3220942" cy="6229350"/>
          </a:xfrm>
          <a:prstGeom prst="rect">
            <a:avLst/>
          </a:prstGeom>
          <a:solidFill>
            <a:srgbClr val="3E4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 name="Title 1"/>
          <p:cNvSpPr>
            <a:spLocks noGrp="1"/>
          </p:cNvSpPr>
          <p:nvPr>
            <p:ph type="title" hasCustomPrompt="1"/>
          </p:nvPr>
        </p:nvSpPr>
        <p:spPr>
          <a:xfrm>
            <a:off x="411902" y="1116324"/>
            <a:ext cx="2364068" cy="1546288"/>
          </a:xfrm>
        </p:spPr>
        <p:txBody>
          <a:bodyPr>
            <a:normAutofit/>
          </a:bodyPr>
          <a:lstStyle>
            <a:lvl1pPr algn="ctr">
              <a:defRPr sz="2000">
                <a:solidFill>
                  <a:schemeClr val="bg1"/>
                </a:solidFill>
                <a:latin typeface="Arial Black" panose="020B0A04020102020204" pitchFamily="34" charset="0"/>
              </a:defRPr>
            </a:lvl1pPr>
          </a:lstStyle>
          <a:p>
            <a:r>
              <a:rPr lang="en-US" dirty="0"/>
              <a:t>CLICK TO EDIT MASTER TITLE STYLE</a:t>
            </a:r>
            <a:endParaRPr lang="en-NZ" dirty="0"/>
          </a:p>
        </p:txBody>
      </p:sp>
      <p:cxnSp>
        <p:nvCxnSpPr>
          <p:cNvPr id="18" name="Straight Connector 17"/>
          <p:cNvCxnSpPr/>
          <p:nvPr userDrawn="1"/>
        </p:nvCxnSpPr>
        <p:spPr>
          <a:xfrm>
            <a:off x="362028" y="1127051"/>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62028" y="2562446"/>
            <a:ext cx="246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6553200" y="0"/>
            <a:ext cx="236764" cy="643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 name="Rectangle 27"/>
          <p:cNvSpPr/>
          <p:nvPr userDrawn="1"/>
        </p:nvSpPr>
        <p:spPr>
          <a:xfrm>
            <a:off x="3287485" y="4237265"/>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 name="Rectangle 26"/>
          <p:cNvSpPr/>
          <p:nvPr userDrawn="1"/>
        </p:nvSpPr>
        <p:spPr>
          <a:xfrm>
            <a:off x="3287484" y="1975757"/>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 name="Rectangle 28"/>
          <p:cNvSpPr/>
          <p:nvPr userDrawn="1"/>
        </p:nvSpPr>
        <p:spPr>
          <a:xfrm>
            <a:off x="3287485" y="4204608"/>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 name="Rectangle 29"/>
          <p:cNvSpPr/>
          <p:nvPr userDrawn="1"/>
        </p:nvSpPr>
        <p:spPr>
          <a:xfrm>
            <a:off x="3287485" y="6229351"/>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 name="Rectangle 5"/>
          <p:cNvSpPr/>
          <p:nvPr userDrawn="1"/>
        </p:nvSpPr>
        <p:spPr>
          <a:xfrm>
            <a:off x="3380014" y="0"/>
            <a:ext cx="6525986" cy="624567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32" name="Picture 31"/>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040712" y="6306481"/>
            <a:ext cx="1620000" cy="425678"/>
          </a:xfrm>
          <a:prstGeom prst="rect">
            <a:avLst/>
          </a:prstGeom>
          <a:noFill/>
        </p:spPr>
      </p:pic>
    </p:spTree>
    <p:extLst>
      <p:ext uri="{BB962C8B-B14F-4D97-AF65-F5344CB8AC3E}">
        <p14:creationId xmlns:p14="http://schemas.microsoft.com/office/powerpoint/2010/main" val="351180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267" y="152392"/>
            <a:ext cx="7647125" cy="492587"/>
          </a:xfrm>
        </p:spPr>
        <p:txBody>
          <a:bodyPr>
            <a:normAutofit/>
          </a:bodyPr>
          <a:lstStyle>
            <a:lvl1pPr>
              <a:defRPr sz="2400" b="1"/>
            </a:lvl1pPr>
          </a:lstStyle>
          <a:p>
            <a:r>
              <a:rPr lang="en-US" dirty="0"/>
              <a:t>Click to edit Master title style</a:t>
            </a:r>
            <a:endParaRPr lang="en-NZ" dirty="0"/>
          </a:p>
        </p:txBody>
      </p:sp>
      <p:sp>
        <p:nvSpPr>
          <p:cNvPr id="65" name="TextBox 64"/>
          <p:cNvSpPr txBox="1"/>
          <p:nvPr userDrawn="1"/>
        </p:nvSpPr>
        <p:spPr>
          <a:xfrm>
            <a:off x="7641545" y="6501951"/>
            <a:ext cx="1783192" cy="230832"/>
          </a:xfrm>
          <a:prstGeom prst="rect">
            <a:avLst/>
          </a:prstGeom>
          <a:noFill/>
        </p:spPr>
        <p:txBody>
          <a:bodyPr wrap="square" anchor="ctr">
            <a:spAutoFit/>
          </a:bodyPr>
          <a:lstStyle/>
          <a:p>
            <a:pPr algn="r" eaLnBrk="0" hangingPunct="0">
              <a:defRPr/>
            </a:pPr>
            <a:r>
              <a:rPr lang="en-NZ" sz="900" dirty="0">
                <a:solidFill>
                  <a:prstClr val="black">
                    <a:lumMod val="50000"/>
                    <a:lumOff val="50000"/>
                  </a:prstClr>
                </a:solidFill>
              </a:rPr>
              <a:t>Colmar Brunton 2019</a:t>
            </a:r>
            <a:endParaRPr lang="en-NZ" sz="1100" dirty="0">
              <a:solidFill>
                <a:prstClr val="black">
                  <a:lumMod val="50000"/>
                  <a:lumOff val="50000"/>
                </a:prstClr>
              </a:solidFill>
            </a:endParaRPr>
          </a:p>
        </p:txBody>
      </p:sp>
      <p:sp>
        <p:nvSpPr>
          <p:cNvPr id="66" name="Rectangle 65"/>
          <p:cNvSpPr/>
          <p:nvPr userDrawn="1"/>
        </p:nvSpPr>
        <p:spPr>
          <a:xfrm>
            <a:off x="9550633" y="6463479"/>
            <a:ext cx="364202" cy="307777"/>
          </a:xfrm>
          <a:prstGeom prst="rect">
            <a:avLst/>
          </a:prstGeom>
        </p:spPr>
        <p:txBody>
          <a:bodyPr wrap="none" anchor="ctr">
            <a:spAutoFit/>
          </a:bodyPr>
          <a:lstStyle/>
          <a:p>
            <a:pPr algn="ctr" eaLnBrk="0" hangingPunct="0">
              <a:defRPr/>
            </a:pPr>
            <a:fld id="{44315264-79D1-45A2-AE0D-51F7A401FB4C}" type="slidenum">
              <a:rPr lang="en-NZ" sz="1400" smtClean="0">
                <a:solidFill>
                  <a:prstClr val="black">
                    <a:lumMod val="75000"/>
                    <a:lumOff val="25000"/>
                  </a:prstClr>
                </a:solidFill>
              </a:rPr>
              <a:pPr algn="ctr" eaLnBrk="0" hangingPunct="0">
                <a:defRPr/>
              </a:pPr>
              <a:t>‹#›</a:t>
            </a:fld>
            <a:endParaRPr lang="en-NZ" sz="1400" dirty="0">
              <a:solidFill>
                <a:prstClr val="black">
                  <a:lumMod val="75000"/>
                  <a:lumOff val="25000"/>
                </a:prstClr>
              </a:solidFill>
            </a:endParaRPr>
          </a:p>
        </p:txBody>
      </p:sp>
      <p:pic>
        <p:nvPicPr>
          <p:cNvPr id="67" name="Picture 4" descr="http://criwg2013.vuw.ac.nz/wp-content/uploads/2012/09/VIC-LOGO-Landscape-HR-RGB-for-web-PNG-6.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6365" b="11406"/>
          <a:stretch/>
        </p:blipFill>
        <p:spPr bwMode="auto">
          <a:xfrm>
            <a:off x="142877" y="6441638"/>
            <a:ext cx="1457323" cy="35145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3287485" y="4237265"/>
            <a:ext cx="6618515" cy="1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Tree>
    <p:extLst>
      <p:ext uri="{BB962C8B-B14F-4D97-AF65-F5344CB8AC3E}">
        <p14:creationId xmlns:p14="http://schemas.microsoft.com/office/powerpoint/2010/main" val="237273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3267" y="1370627"/>
            <a:ext cx="9383593" cy="49685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2" name="Title Placeholder 1"/>
          <p:cNvSpPr>
            <a:spLocks noGrp="1"/>
          </p:cNvSpPr>
          <p:nvPr>
            <p:ph type="title"/>
          </p:nvPr>
        </p:nvSpPr>
        <p:spPr>
          <a:xfrm>
            <a:off x="313267" y="152392"/>
            <a:ext cx="7647125" cy="850106"/>
          </a:xfrm>
          <a:prstGeom prst="rect">
            <a:avLst/>
          </a:prstGeom>
        </p:spPr>
        <p:txBody>
          <a:bodyPr vert="horz" lIns="91440" tIns="45720" rIns="91440" bIns="45720" rtlCol="0" anchor="ctr">
            <a:normAutofit/>
          </a:bodyPr>
          <a:lstStyle/>
          <a:p>
            <a:r>
              <a:rPr lang="en-US" dirty="0"/>
              <a:t>Click to edit Master title style</a:t>
            </a:r>
            <a:endParaRPr lang="en-NZ" dirty="0"/>
          </a:p>
        </p:txBody>
      </p:sp>
    </p:spTree>
    <p:extLst>
      <p:ext uri="{BB962C8B-B14F-4D97-AF65-F5344CB8AC3E}">
        <p14:creationId xmlns:p14="http://schemas.microsoft.com/office/powerpoint/2010/main" val="332102749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1" r:id="rId3"/>
    <p:sldLayoutId id="2147483684" r:id="rId4"/>
    <p:sldLayoutId id="2147483685" r:id="rId5"/>
    <p:sldLayoutId id="2147483686" r:id="rId6"/>
    <p:sldLayoutId id="2147483683"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defTabSz="1219170" rtl="0" eaLnBrk="1" latinLnBrk="0" hangingPunct="1">
        <a:spcBef>
          <a:spcPct val="0"/>
        </a:spcBef>
        <a:buNone/>
        <a:defRPr sz="3200" kern="1200">
          <a:solidFill>
            <a:schemeClr val="tx1">
              <a:lumMod val="75000"/>
              <a:lumOff val="25000"/>
            </a:schemeClr>
          </a:solidFill>
          <a:latin typeface="+mj-lt"/>
          <a:ea typeface="+mj-ea"/>
          <a:cs typeface="+mj-cs"/>
        </a:defRPr>
      </a:lvl1pPr>
    </p:titleStyle>
    <p:bodyStyle>
      <a:lvl1pPr marL="0" indent="0" algn="l" defTabSz="1219170" rtl="0" eaLnBrk="1" latinLnBrk="0" hangingPunct="1">
        <a:spcBef>
          <a:spcPct val="20000"/>
        </a:spcBef>
        <a:buFontTx/>
        <a:buNone/>
        <a:defRPr sz="2800" kern="1200">
          <a:solidFill>
            <a:schemeClr val="tx1">
              <a:lumMod val="75000"/>
              <a:lumOff val="25000"/>
            </a:schemeClr>
          </a:solidFill>
          <a:latin typeface="+mn-lt"/>
          <a:ea typeface="+mn-ea"/>
          <a:cs typeface="+mn-cs"/>
        </a:defRPr>
      </a:lvl1pPr>
      <a:lvl2pPr marL="990575" indent="-380991" algn="l" defTabSz="121917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2pPr>
      <a:lvl3pPr marL="1523963" indent="-304793" algn="l" defTabSz="1219170"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3pPr>
      <a:lvl4pPr marL="2133547" indent="-304793" algn="l" defTabSz="1219170"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2743133" indent="-304793" algn="l" defTabSz="1219170"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3352718" indent="-304793"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3" indent="-304793"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8" indent="-304793"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3" indent="-304793"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5" algn="l" defTabSz="1219170" rtl="0" eaLnBrk="1" latinLnBrk="0" hangingPunct="1">
        <a:defRPr sz="2400" kern="1200">
          <a:solidFill>
            <a:schemeClr val="tx1"/>
          </a:solidFill>
          <a:latin typeface="+mn-lt"/>
          <a:ea typeface="+mn-ea"/>
          <a:cs typeface="+mn-cs"/>
        </a:defRPr>
      </a:lvl4pPr>
      <a:lvl5pPr marL="2438340" algn="l" defTabSz="1219170" rtl="0" eaLnBrk="1" latinLnBrk="0" hangingPunct="1">
        <a:defRPr sz="2400" kern="1200">
          <a:solidFill>
            <a:schemeClr val="tx1"/>
          </a:solidFill>
          <a:latin typeface="+mn-lt"/>
          <a:ea typeface="+mn-ea"/>
          <a:cs typeface="+mn-cs"/>
        </a:defRPr>
      </a:lvl5pPr>
      <a:lvl6pPr marL="3047925" algn="l" defTabSz="1219170" rtl="0" eaLnBrk="1" latinLnBrk="0" hangingPunct="1">
        <a:defRPr sz="2400" kern="1200">
          <a:solidFill>
            <a:schemeClr val="tx1"/>
          </a:solidFill>
          <a:latin typeface="+mn-lt"/>
          <a:ea typeface="+mn-ea"/>
          <a:cs typeface="+mn-cs"/>
        </a:defRPr>
      </a:lvl6pPr>
      <a:lvl7pPr marL="3657510" algn="l" defTabSz="1219170" rtl="0" eaLnBrk="1" latinLnBrk="0" hangingPunct="1">
        <a:defRPr sz="2400" kern="1200">
          <a:solidFill>
            <a:schemeClr val="tx1"/>
          </a:solidFill>
          <a:latin typeface="+mn-lt"/>
          <a:ea typeface="+mn-ea"/>
          <a:cs typeface="+mn-cs"/>
        </a:defRPr>
      </a:lvl7pPr>
      <a:lvl8pPr marL="4267095" algn="l" defTabSz="1219170" rtl="0" eaLnBrk="1" latinLnBrk="0" hangingPunct="1">
        <a:defRPr sz="2400" kern="1200">
          <a:solidFill>
            <a:schemeClr val="tx1"/>
          </a:solidFill>
          <a:latin typeface="+mn-lt"/>
          <a:ea typeface="+mn-ea"/>
          <a:cs typeface="+mn-cs"/>
        </a:defRPr>
      </a:lvl8pPr>
      <a:lvl9pPr marL="4876680"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4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915" y="1116324"/>
            <a:ext cx="2264838" cy="1579492"/>
          </a:xfrm>
        </p:spPr>
        <p:txBody>
          <a:bodyPr>
            <a:normAutofit/>
          </a:bodyPr>
          <a:lstStyle/>
          <a:p>
            <a:r>
              <a:rPr lang="en-NZ" sz="2800" b="1" dirty="0"/>
              <a:t>Who do we trust in 2019?</a:t>
            </a:r>
          </a:p>
        </p:txBody>
      </p:sp>
      <p:sp>
        <p:nvSpPr>
          <p:cNvPr id="2" name="TextBox 1"/>
          <p:cNvSpPr txBox="1"/>
          <p:nvPr/>
        </p:nvSpPr>
        <p:spPr>
          <a:xfrm>
            <a:off x="323217" y="3003593"/>
            <a:ext cx="2606804" cy="307777"/>
          </a:xfrm>
          <a:prstGeom prst="rect">
            <a:avLst/>
          </a:prstGeom>
          <a:noFill/>
        </p:spPr>
        <p:txBody>
          <a:bodyPr wrap="none" rtlCol="0">
            <a:spAutoFit/>
          </a:bodyPr>
          <a:lstStyle/>
          <a:p>
            <a:pPr algn="ctr"/>
            <a:r>
              <a:rPr lang="en-NZ" sz="1400" dirty="0">
                <a:solidFill>
                  <a:schemeClr val="bg1"/>
                </a:solidFill>
                <a:ea typeface="Dotum" panose="020B0600000101010101" pitchFamily="34" charset="-127"/>
              </a:rPr>
              <a:t>An IGPS/Colmar Brunton Report</a:t>
            </a:r>
          </a:p>
        </p:txBody>
      </p:sp>
      <p:sp>
        <p:nvSpPr>
          <p:cNvPr id="4" name="TextBox 3"/>
          <p:cNvSpPr txBox="1"/>
          <p:nvPr/>
        </p:nvSpPr>
        <p:spPr>
          <a:xfrm>
            <a:off x="1058995" y="3311370"/>
            <a:ext cx="1135247" cy="307777"/>
          </a:xfrm>
          <a:prstGeom prst="rect">
            <a:avLst/>
          </a:prstGeom>
          <a:noFill/>
        </p:spPr>
        <p:txBody>
          <a:bodyPr wrap="none" rtlCol="0">
            <a:spAutoFit/>
          </a:bodyPr>
          <a:lstStyle/>
          <a:p>
            <a:pPr algn="ctr"/>
            <a:r>
              <a:rPr lang="en-NZ" sz="1400" dirty="0">
                <a:solidFill>
                  <a:schemeClr val="bg1"/>
                </a:solidFill>
                <a:ea typeface="Dotum" panose="020B0600000101010101" pitchFamily="34" charset="-127"/>
              </a:rPr>
              <a:t>March | 2019</a:t>
            </a:r>
          </a:p>
        </p:txBody>
      </p:sp>
      <p:sp>
        <p:nvSpPr>
          <p:cNvPr id="3" name="TextBox 2">
            <a:extLst>
              <a:ext uri="{FF2B5EF4-FFF2-40B4-BE49-F238E27FC236}">
                <a16:creationId xmlns:a16="http://schemas.microsoft.com/office/drawing/2014/main" id="{D0F32950-DDFB-45A2-A736-C825CF33ACF1}"/>
              </a:ext>
            </a:extLst>
          </p:cNvPr>
          <p:cNvSpPr txBox="1"/>
          <p:nvPr/>
        </p:nvSpPr>
        <p:spPr>
          <a:xfrm>
            <a:off x="3666478" y="452761"/>
            <a:ext cx="4456590" cy="954107"/>
          </a:xfrm>
          <a:prstGeom prst="rect">
            <a:avLst/>
          </a:prstGeom>
          <a:noFill/>
        </p:spPr>
        <p:txBody>
          <a:bodyPr wrap="square" rtlCol="0">
            <a:spAutoFit/>
          </a:bodyPr>
          <a:lstStyle/>
          <a:p>
            <a:r>
              <a:rPr lang="en-NZ" sz="1400" b="1" dirty="0">
                <a:solidFill>
                  <a:schemeClr val="bg1"/>
                </a:solidFill>
              </a:rPr>
              <a:t>Dr Simon Chapple</a:t>
            </a:r>
          </a:p>
          <a:p>
            <a:r>
              <a:rPr lang="en-NZ" sz="1400" b="1" dirty="0">
                <a:solidFill>
                  <a:schemeClr val="bg1"/>
                </a:solidFill>
              </a:rPr>
              <a:t>Director, Institute for Governance &amp; Policy Studies</a:t>
            </a:r>
          </a:p>
          <a:p>
            <a:endParaRPr lang="en-NZ" sz="1400" b="1" dirty="0">
              <a:solidFill>
                <a:schemeClr val="bg1"/>
              </a:solidFill>
            </a:endParaRPr>
          </a:p>
          <a:p>
            <a:r>
              <a:rPr lang="en-NZ" sz="1400" b="1" dirty="0">
                <a:solidFill>
                  <a:schemeClr val="bg1"/>
                </a:solidFill>
              </a:rPr>
              <a:t>3</a:t>
            </a:r>
            <a:r>
              <a:rPr lang="en-NZ" sz="1400" b="1" baseline="30000" dirty="0">
                <a:solidFill>
                  <a:schemeClr val="bg1"/>
                </a:solidFill>
              </a:rPr>
              <a:t>rd</a:t>
            </a:r>
            <a:r>
              <a:rPr lang="en-NZ" sz="1400" b="1" dirty="0">
                <a:solidFill>
                  <a:schemeClr val="bg1"/>
                </a:solidFill>
              </a:rPr>
              <a:t> Trust Survey results</a:t>
            </a:r>
          </a:p>
        </p:txBody>
      </p:sp>
    </p:spTree>
    <p:extLst>
      <p:ext uri="{BB962C8B-B14F-4D97-AF65-F5344CB8AC3E}">
        <p14:creationId xmlns:p14="http://schemas.microsoft.com/office/powerpoint/2010/main" val="182924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SATISFACTION WITH LIFE</a:t>
            </a:r>
          </a:p>
        </p:txBody>
      </p:sp>
    </p:spTree>
    <p:extLst>
      <p:ext uri="{BB962C8B-B14F-4D97-AF65-F5344CB8AC3E}">
        <p14:creationId xmlns:p14="http://schemas.microsoft.com/office/powerpoint/2010/main" val="209244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Two thirds of people are satisfied with their life in general</a:t>
            </a:r>
          </a:p>
        </p:txBody>
      </p:sp>
      <p:graphicFrame>
        <p:nvGraphicFramePr>
          <p:cNvPr id="4" name="Chart 3"/>
          <p:cNvGraphicFramePr/>
          <p:nvPr>
            <p:extLst>
              <p:ext uri="{D42A27DB-BD31-4B8C-83A1-F6EECF244321}">
                <p14:modId xmlns:p14="http://schemas.microsoft.com/office/powerpoint/2010/main" val="2128610497"/>
              </p:ext>
            </p:extLst>
          </p:nvPr>
        </p:nvGraphicFramePr>
        <p:xfrm>
          <a:off x="398353" y="3125579"/>
          <a:ext cx="8772807" cy="291521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1126931"/>
            <a:ext cx="9906000" cy="696686"/>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TextBox 7"/>
          <p:cNvSpPr txBox="1"/>
          <p:nvPr/>
        </p:nvSpPr>
        <p:spPr>
          <a:xfrm>
            <a:off x="34834" y="1325671"/>
            <a:ext cx="9744891" cy="307777"/>
          </a:xfrm>
          <a:prstGeom prst="rect">
            <a:avLst/>
          </a:prstGeom>
          <a:noFill/>
        </p:spPr>
        <p:txBody>
          <a:bodyPr wrap="square" rtlCol="0">
            <a:spAutoFit/>
          </a:bodyPr>
          <a:lstStyle/>
          <a:p>
            <a:r>
              <a:rPr lang="en-NZ" sz="1400" dirty="0">
                <a:solidFill>
                  <a:schemeClr val="tx1">
                    <a:lumMod val="75000"/>
                    <a:lumOff val="25000"/>
                  </a:schemeClr>
                </a:solidFill>
              </a:rPr>
              <a:t>Over one quarter of people are neither satisfied nor dissatisfied with their life in general, and one in 25 people are dissatisfied.</a:t>
            </a:r>
          </a:p>
        </p:txBody>
      </p:sp>
      <p:sp>
        <p:nvSpPr>
          <p:cNvPr id="30" name="Rectangle 29"/>
          <p:cNvSpPr/>
          <p:nvPr/>
        </p:nvSpPr>
        <p:spPr>
          <a:xfrm>
            <a:off x="1748717" y="6375374"/>
            <a:ext cx="6484620" cy="338554"/>
          </a:xfrm>
          <a:prstGeom prst="rect">
            <a:avLst/>
          </a:prstGeom>
        </p:spPr>
        <p:txBody>
          <a:bodyPr wrap="square">
            <a:spAutoFit/>
          </a:bodyPr>
          <a:lstStyle/>
          <a:p>
            <a:r>
              <a:rPr lang="en-NZ" sz="800" dirty="0">
                <a:solidFill>
                  <a:schemeClr val="tx1">
                    <a:lumMod val="50000"/>
                    <a:lumOff val="50000"/>
                  </a:schemeClr>
                </a:solidFill>
              </a:rPr>
              <a:t>Q14. Now thinking more broadly about all aspects of your life in general, how satisfied are you with your life overall nowadays?</a:t>
            </a:r>
          </a:p>
          <a:p>
            <a:r>
              <a:rPr lang="en-NZ" sz="800" dirty="0">
                <a:solidFill>
                  <a:schemeClr val="tx1">
                    <a:lumMod val="50000"/>
                    <a:lumOff val="50000"/>
                  </a:schemeClr>
                </a:solidFill>
              </a:rPr>
              <a:t>Base: All respondents n=1,000</a:t>
            </a:r>
          </a:p>
        </p:txBody>
      </p:sp>
      <p:graphicFrame>
        <p:nvGraphicFramePr>
          <p:cNvPr id="15" name="Chart 14"/>
          <p:cNvGraphicFramePr/>
          <p:nvPr>
            <p:extLst>
              <p:ext uri="{D42A27DB-BD31-4B8C-83A1-F6EECF244321}">
                <p14:modId xmlns:p14="http://schemas.microsoft.com/office/powerpoint/2010/main" val="199349828"/>
              </p:ext>
            </p:extLst>
          </p:nvPr>
        </p:nvGraphicFramePr>
        <p:xfrm>
          <a:off x="396844" y="2717314"/>
          <a:ext cx="8772807" cy="1108838"/>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Brace 2"/>
          <p:cNvSpPr/>
          <p:nvPr/>
        </p:nvSpPr>
        <p:spPr>
          <a:xfrm rot="5400000" flipH="1" flipV="1">
            <a:off x="3465044" y="1375893"/>
            <a:ext cx="160479" cy="5409198"/>
          </a:xfrm>
          <a:prstGeom prst="rightBrace">
            <a:avLst/>
          </a:prstGeom>
          <a:ln>
            <a:solidFill>
              <a:srgbClr val="075F8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7" name="Right Brace 16"/>
          <p:cNvSpPr/>
          <p:nvPr/>
        </p:nvSpPr>
        <p:spPr>
          <a:xfrm rot="5400000" flipH="1" flipV="1">
            <a:off x="7421050" y="2970440"/>
            <a:ext cx="133842" cy="2193471"/>
          </a:xfrm>
          <a:prstGeom prst="rightBrace">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2"/>
              </a:solidFill>
            </a:endParaRPr>
          </a:p>
        </p:txBody>
      </p:sp>
      <p:sp>
        <p:nvSpPr>
          <p:cNvPr id="18" name="Right Brace 17"/>
          <p:cNvSpPr/>
          <p:nvPr/>
        </p:nvSpPr>
        <p:spPr>
          <a:xfrm rot="5400000" flipH="1" flipV="1">
            <a:off x="8737004" y="3927858"/>
            <a:ext cx="119343" cy="264133"/>
          </a:xfrm>
          <a:prstGeom prst="righ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ln>
                <a:solidFill>
                  <a:srgbClr val="7F7F7F"/>
                </a:solidFill>
              </a:ln>
            </a:endParaRPr>
          </a:p>
        </p:txBody>
      </p:sp>
      <p:sp>
        <p:nvSpPr>
          <p:cNvPr id="16" name="TextBox 15"/>
          <p:cNvSpPr txBox="1"/>
          <p:nvPr/>
        </p:nvSpPr>
        <p:spPr>
          <a:xfrm>
            <a:off x="2639578" y="2448302"/>
            <a:ext cx="803672" cy="369332"/>
          </a:xfrm>
          <a:prstGeom prst="rect">
            <a:avLst/>
          </a:prstGeom>
          <a:solidFill>
            <a:schemeClr val="bg1"/>
          </a:solidFill>
        </p:spPr>
        <p:txBody>
          <a:bodyPr wrap="none" lIns="36000" tIns="0" rIns="36000" bIns="0" rtlCol="0">
            <a:spAutoFit/>
          </a:bodyPr>
          <a:lstStyle/>
          <a:p>
            <a:pPr algn="ctr"/>
            <a:r>
              <a:rPr lang="en-NZ" sz="1200" dirty="0">
                <a:solidFill>
                  <a:srgbClr val="075F8D"/>
                </a:solidFill>
              </a:rPr>
              <a:t>Satisfied</a:t>
            </a:r>
          </a:p>
          <a:p>
            <a:pPr algn="ctr"/>
            <a:r>
              <a:rPr lang="en-NZ" sz="1200" dirty="0">
                <a:solidFill>
                  <a:srgbClr val="075F8D"/>
                </a:solidFill>
              </a:rPr>
              <a:t>(nett 10 - 7)</a:t>
            </a:r>
          </a:p>
        </p:txBody>
      </p:sp>
      <p:sp>
        <p:nvSpPr>
          <p:cNvPr id="20" name="TextBox 19"/>
          <p:cNvSpPr txBox="1"/>
          <p:nvPr/>
        </p:nvSpPr>
        <p:spPr>
          <a:xfrm>
            <a:off x="7141867" y="2448302"/>
            <a:ext cx="818100" cy="369332"/>
          </a:xfrm>
          <a:prstGeom prst="rect">
            <a:avLst/>
          </a:prstGeom>
          <a:solidFill>
            <a:schemeClr val="bg1"/>
          </a:solidFill>
        </p:spPr>
        <p:txBody>
          <a:bodyPr wrap="none" lIns="36000" tIns="0" rIns="36000" bIns="0" rtlCol="0">
            <a:spAutoFit/>
          </a:bodyPr>
          <a:lstStyle/>
          <a:p>
            <a:pPr algn="ctr"/>
            <a:r>
              <a:rPr lang="en-NZ" sz="1200" dirty="0">
                <a:solidFill>
                  <a:schemeClr val="accent2"/>
                </a:solidFill>
              </a:rPr>
              <a:t>Neither nor</a:t>
            </a:r>
          </a:p>
          <a:p>
            <a:pPr algn="ctr"/>
            <a:r>
              <a:rPr lang="en-NZ" sz="1200" dirty="0">
                <a:solidFill>
                  <a:schemeClr val="accent2"/>
                </a:solidFill>
              </a:rPr>
              <a:t>(nett 6 - 4)</a:t>
            </a:r>
          </a:p>
        </p:txBody>
      </p:sp>
      <p:sp>
        <p:nvSpPr>
          <p:cNvPr id="21" name="TextBox 20"/>
          <p:cNvSpPr txBox="1"/>
          <p:nvPr/>
        </p:nvSpPr>
        <p:spPr>
          <a:xfrm>
            <a:off x="8222917" y="2448302"/>
            <a:ext cx="811688" cy="369332"/>
          </a:xfrm>
          <a:prstGeom prst="rect">
            <a:avLst/>
          </a:prstGeom>
          <a:solidFill>
            <a:schemeClr val="bg1"/>
          </a:solidFill>
        </p:spPr>
        <p:txBody>
          <a:bodyPr wrap="none" lIns="36000" tIns="0" rIns="36000" bIns="0" rtlCol="0">
            <a:spAutoFit/>
          </a:bodyPr>
          <a:lstStyle/>
          <a:p>
            <a:pPr algn="ctr"/>
            <a:r>
              <a:rPr lang="en-NZ" sz="1200" dirty="0">
                <a:solidFill>
                  <a:srgbClr val="7F7F7F"/>
                </a:solidFill>
              </a:rPr>
              <a:t>Dissatisfied</a:t>
            </a:r>
          </a:p>
          <a:p>
            <a:pPr algn="ctr"/>
            <a:r>
              <a:rPr lang="en-NZ" sz="1200" dirty="0">
                <a:solidFill>
                  <a:srgbClr val="7F7F7F"/>
                </a:solidFill>
              </a:rPr>
              <a:t>(nett 3 - 0)</a:t>
            </a:r>
          </a:p>
        </p:txBody>
      </p:sp>
    </p:spTree>
    <p:extLst>
      <p:ext uri="{BB962C8B-B14F-4D97-AF65-F5344CB8AC3E}">
        <p14:creationId xmlns:p14="http://schemas.microsoft.com/office/powerpoint/2010/main" val="286066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Satisfaction with life in general increases with age</a:t>
            </a:r>
          </a:p>
        </p:txBody>
      </p:sp>
      <p:graphicFrame>
        <p:nvGraphicFramePr>
          <p:cNvPr id="15" name="Chart 14"/>
          <p:cNvGraphicFramePr/>
          <p:nvPr>
            <p:extLst>
              <p:ext uri="{D42A27DB-BD31-4B8C-83A1-F6EECF244321}">
                <p14:modId xmlns:p14="http://schemas.microsoft.com/office/powerpoint/2010/main" val="2563233048"/>
              </p:ext>
            </p:extLst>
          </p:nvPr>
        </p:nvGraphicFramePr>
        <p:xfrm>
          <a:off x="232208" y="1747319"/>
          <a:ext cx="9066134" cy="4511439"/>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ED234831-2973-433A-A464-7EF2990C89A0}"/>
              </a:ext>
            </a:extLst>
          </p:cNvPr>
          <p:cNvSpPr/>
          <p:nvPr/>
        </p:nvSpPr>
        <p:spPr>
          <a:xfrm>
            <a:off x="0" y="1126931"/>
            <a:ext cx="9906000" cy="696686"/>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TextBox 18">
            <a:extLst>
              <a:ext uri="{FF2B5EF4-FFF2-40B4-BE49-F238E27FC236}">
                <a16:creationId xmlns:a16="http://schemas.microsoft.com/office/drawing/2014/main" id="{60614B42-31A1-4609-A4B0-55432066D82F}"/>
              </a:ext>
            </a:extLst>
          </p:cNvPr>
          <p:cNvSpPr txBox="1"/>
          <p:nvPr/>
        </p:nvSpPr>
        <p:spPr>
          <a:xfrm>
            <a:off x="34834" y="1216487"/>
            <a:ext cx="9744891" cy="523220"/>
          </a:xfrm>
          <a:prstGeom prst="rect">
            <a:avLst/>
          </a:prstGeom>
          <a:noFill/>
        </p:spPr>
        <p:txBody>
          <a:bodyPr wrap="square" rtlCol="0">
            <a:spAutoFit/>
          </a:bodyPr>
          <a:lstStyle/>
          <a:p>
            <a:r>
              <a:rPr lang="en-NZ" sz="1400" dirty="0">
                <a:solidFill>
                  <a:schemeClr val="tx1">
                    <a:lumMod val="75000"/>
                    <a:lumOff val="25000"/>
                  </a:schemeClr>
                </a:solidFill>
              </a:rPr>
              <a:t>Satisfaction with life in general is highest among those aged 60 and over. Regional differences are not as marked, satisfaction is highest in the South Island outside of Canterbury and lowest in Auckland.</a:t>
            </a:r>
          </a:p>
        </p:txBody>
      </p:sp>
      <p:sp>
        <p:nvSpPr>
          <p:cNvPr id="7" name="Rectangle 6">
            <a:extLst>
              <a:ext uri="{FF2B5EF4-FFF2-40B4-BE49-F238E27FC236}">
                <a16:creationId xmlns:a16="http://schemas.microsoft.com/office/drawing/2014/main" id="{2B84D0D8-0B1D-4948-93E7-AAA27A67DDD8}"/>
              </a:ext>
            </a:extLst>
          </p:cNvPr>
          <p:cNvSpPr/>
          <p:nvPr/>
        </p:nvSpPr>
        <p:spPr>
          <a:xfrm>
            <a:off x="1748717" y="6375374"/>
            <a:ext cx="6484620" cy="338554"/>
          </a:xfrm>
          <a:prstGeom prst="rect">
            <a:avLst/>
          </a:prstGeom>
        </p:spPr>
        <p:txBody>
          <a:bodyPr wrap="square">
            <a:spAutoFit/>
          </a:bodyPr>
          <a:lstStyle/>
          <a:p>
            <a:r>
              <a:rPr lang="en-NZ" sz="800" dirty="0">
                <a:solidFill>
                  <a:schemeClr val="tx1">
                    <a:lumMod val="50000"/>
                    <a:lumOff val="50000"/>
                  </a:schemeClr>
                </a:solidFill>
              </a:rPr>
              <a:t>Q14. Now thinking more broadly about all aspects of your life in general, how satisfied are you with your life overall nowadays?</a:t>
            </a:r>
          </a:p>
          <a:p>
            <a:r>
              <a:rPr lang="en-NZ" sz="800" dirty="0">
                <a:solidFill>
                  <a:schemeClr val="tx1">
                    <a:lumMod val="50000"/>
                    <a:lumOff val="50000"/>
                  </a:schemeClr>
                </a:solidFill>
              </a:rPr>
              <a:t>Base: All respondents n=1,000</a:t>
            </a:r>
          </a:p>
        </p:txBody>
      </p:sp>
    </p:spTree>
    <p:extLst>
      <p:ext uri="{BB962C8B-B14F-4D97-AF65-F5344CB8AC3E}">
        <p14:creationId xmlns:p14="http://schemas.microsoft.com/office/powerpoint/2010/main" val="79603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PERCEPTIONS OF GOVERNMENT</a:t>
            </a:r>
          </a:p>
        </p:txBody>
      </p:sp>
    </p:spTree>
    <p:extLst>
      <p:ext uri="{BB962C8B-B14F-4D97-AF65-F5344CB8AC3E}">
        <p14:creationId xmlns:p14="http://schemas.microsoft.com/office/powerpoint/2010/main" val="129736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Trust in central and local Government is stable</a:t>
            </a:r>
          </a:p>
        </p:txBody>
      </p:sp>
      <p:graphicFrame>
        <p:nvGraphicFramePr>
          <p:cNvPr id="4" name="Chart 3"/>
          <p:cNvGraphicFramePr/>
          <p:nvPr>
            <p:extLst>
              <p:ext uri="{D42A27DB-BD31-4B8C-83A1-F6EECF244321}">
                <p14:modId xmlns:p14="http://schemas.microsoft.com/office/powerpoint/2010/main" val="1967487167"/>
              </p:ext>
            </p:extLst>
          </p:nvPr>
        </p:nvGraphicFramePr>
        <p:xfrm>
          <a:off x="4054410" y="1793279"/>
          <a:ext cx="4500000" cy="458975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507206" y="1547668"/>
            <a:ext cx="1280168" cy="369332"/>
          </a:xfrm>
          <a:prstGeom prst="rect">
            <a:avLst/>
          </a:prstGeom>
        </p:spPr>
        <p:txBody>
          <a:bodyPr wrap="square">
            <a:spAutoFit/>
          </a:bodyPr>
          <a:lstStyle/>
          <a:p>
            <a:pPr algn="ctr"/>
            <a:r>
              <a:rPr lang="en-NZ" sz="900" dirty="0"/>
              <a:t>% a great deal/ a reasonable amount</a:t>
            </a:r>
          </a:p>
        </p:txBody>
      </p:sp>
      <p:sp>
        <p:nvSpPr>
          <p:cNvPr id="7" name="Rectangle 6"/>
          <p:cNvSpPr/>
          <p:nvPr/>
        </p:nvSpPr>
        <p:spPr>
          <a:xfrm>
            <a:off x="0" y="773951"/>
            <a:ext cx="9906000" cy="696686"/>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aphicFrame>
        <p:nvGraphicFramePr>
          <p:cNvPr id="3" name="Table 2"/>
          <p:cNvGraphicFramePr>
            <a:graphicFrameLocks noGrp="1"/>
          </p:cNvGraphicFramePr>
          <p:nvPr>
            <p:extLst>
              <p:ext uri="{D42A27DB-BD31-4B8C-83A1-F6EECF244321}">
                <p14:modId xmlns:p14="http://schemas.microsoft.com/office/powerpoint/2010/main" val="238750758"/>
              </p:ext>
            </p:extLst>
          </p:nvPr>
        </p:nvGraphicFramePr>
        <p:xfrm>
          <a:off x="8893018" y="1922385"/>
          <a:ext cx="508544" cy="3954620"/>
        </p:xfrm>
        <a:graphic>
          <a:graphicData uri="http://schemas.openxmlformats.org/drawingml/2006/table">
            <a:tbl>
              <a:tblPr>
                <a:tableStyleId>{5C22544A-7EE6-4342-B048-85BDC9FD1C3A}</a:tableStyleId>
              </a:tblPr>
              <a:tblGrid>
                <a:gridCol w="508544">
                  <a:extLst>
                    <a:ext uri="{9D8B030D-6E8A-4147-A177-3AD203B41FA5}">
                      <a16:colId xmlns:a16="http://schemas.microsoft.com/office/drawing/2014/main" val="20000"/>
                    </a:ext>
                  </a:extLst>
                </a:gridCol>
              </a:tblGrid>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3112643"/>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65%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1940">
                <a:tc>
                  <a:txBody>
                    <a:bodyPr/>
                    <a:lstStyle/>
                    <a:p>
                      <a:pPr marL="0" algn="ctr" defTabSz="1219170" rtl="0" eaLnBrk="1" fontAlgn="b" latinLnBrk="0" hangingPunct="1"/>
                      <a:endParaRPr lang="en-NZ" sz="90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996151"/>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47%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1940">
                <a:tc>
                  <a:txBody>
                    <a:bodyPr/>
                    <a:lstStyle/>
                    <a:p>
                      <a:pPr marL="0" algn="ctr" defTabSz="1219170" rtl="0" eaLnBrk="1" fontAlgn="b" latinLnBrk="0" hangingPunct="1"/>
                      <a:endParaRPr lang="en-NZ" sz="90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1984323"/>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47%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1940">
                <a:tc>
                  <a:txBody>
                    <a:bodyPr/>
                    <a:lstStyle/>
                    <a:p>
                      <a:pPr marL="0" algn="ctr" defTabSz="1219170" rtl="0" eaLnBrk="1" fontAlgn="b" latinLnBrk="0" hangingPunct="1"/>
                      <a:endParaRPr lang="en-NZ" sz="90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892461"/>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1940">
                <a:tc>
                  <a:txBody>
                    <a:bodyPr/>
                    <a:lstStyle/>
                    <a:p>
                      <a:pPr marL="0" algn="ctr" defTabSz="1219170" rtl="0" eaLnBrk="1" fontAlgn="b" latinLnBrk="0" hangingPunct="1"/>
                      <a:endParaRPr lang="en-NZ" sz="90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5838820"/>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71940">
                <a:tc>
                  <a:txBody>
                    <a:bodyPr/>
                    <a:lstStyle/>
                    <a:p>
                      <a:pPr marL="0" algn="ctr" defTabSz="1219170" rtl="0" eaLnBrk="1" fontAlgn="b" latinLnBrk="0" hangingPunct="1"/>
                      <a:endParaRPr lang="en-NZ" sz="90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29%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152108"/>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28%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71940">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26%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
        <p:nvSpPr>
          <p:cNvPr id="24" name="TextBox 23"/>
          <p:cNvSpPr txBox="1"/>
          <p:nvPr/>
        </p:nvSpPr>
        <p:spPr>
          <a:xfrm>
            <a:off x="-1" y="872298"/>
            <a:ext cx="9744891" cy="307777"/>
          </a:xfrm>
          <a:prstGeom prst="rect">
            <a:avLst/>
          </a:prstGeom>
          <a:noFill/>
        </p:spPr>
        <p:txBody>
          <a:bodyPr wrap="square" rtlCol="0">
            <a:spAutoFit/>
          </a:bodyPr>
          <a:lstStyle/>
          <a:p>
            <a:r>
              <a:rPr lang="en-NZ" sz="1400" dirty="0">
                <a:solidFill>
                  <a:schemeClr val="tx1">
                    <a:lumMod val="75000"/>
                    <a:lumOff val="25000"/>
                  </a:schemeClr>
                </a:solidFill>
              </a:rPr>
              <a:t>Levels of trust in central and local government remain similar to 2018 along most dimensions. </a:t>
            </a:r>
          </a:p>
        </p:txBody>
      </p:sp>
      <p:graphicFrame>
        <p:nvGraphicFramePr>
          <p:cNvPr id="6" name="Table 5"/>
          <p:cNvGraphicFramePr>
            <a:graphicFrameLocks noGrp="1"/>
          </p:cNvGraphicFramePr>
          <p:nvPr>
            <p:extLst>
              <p:ext uri="{D42A27DB-BD31-4B8C-83A1-F6EECF244321}">
                <p14:modId xmlns:p14="http://schemas.microsoft.com/office/powerpoint/2010/main" val="1088236682"/>
              </p:ext>
            </p:extLst>
          </p:nvPr>
        </p:nvGraphicFramePr>
        <p:xfrm>
          <a:off x="254972" y="1924183"/>
          <a:ext cx="3771901" cy="3947674"/>
        </p:xfrm>
        <a:graphic>
          <a:graphicData uri="http://schemas.openxmlformats.org/drawingml/2006/table">
            <a:tbl>
              <a:tblPr>
                <a:tableStyleId>{5C22544A-7EE6-4342-B048-85BDC9FD1C3A}</a:tableStyleId>
              </a:tblPr>
              <a:tblGrid>
                <a:gridCol w="3323496">
                  <a:extLst>
                    <a:ext uri="{9D8B030D-6E8A-4147-A177-3AD203B41FA5}">
                      <a16:colId xmlns:a16="http://schemas.microsoft.com/office/drawing/2014/main" val="20000"/>
                    </a:ext>
                  </a:extLst>
                </a:gridCol>
                <a:gridCol w="448405">
                  <a:extLst>
                    <a:ext uri="{9D8B030D-6E8A-4147-A177-3AD203B41FA5}">
                      <a16:colId xmlns:a16="http://schemas.microsoft.com/office/drawing/2014/main" val="20001"/>
                    </a:ext>
                  </a:extLst>
                </a:gridCol>
              </a:tblGrid>
              <a:tr h="171638">
                <a:tc rowSpan="3">
                  <a:txBody>
                    <a:bodyPr/>
                    <a:lstStyle/>
                    <a:p>
                      <a:pPr algn="r" fontAlgn="ctr"/>
                      <a:r>
                        <a:rPr lang="en-NZ" sz="1050" u="none" strike="noStrike" kern="1200" dirty="0">
                          <a:solidFill>
                            <a:schemeClr val="tx1">
                              <a:lumMod val="75000"/>
                              <a:lumOff val="25000"/>
                            </a:schemeClr>
                          </a:solidFill>
                          <a:effectLst/>
                          <a:latin typeface="+mn-lt"/>
                          <a:ea typeface="+mn-ea"/>
                          <a:cs typeface="+mn-cs"/>
                        </a:rPr>
                        <a:t>...the government to do what is right for New Zealand?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2019</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1961656"/>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2018</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1638">
                <a:tc>
                  <a:txBody>
                    <a:bodyPr/>
                    <a:lstStyle/>
                    <a:p>
                      <a:pPr algn="r" fontAlgn="ctr"/>
                      <a:r>
                        <a:rPr lang="en-NZ" sz="1050" u="none" strike="noStrike" kern="1200" dirty="0">
                          <a:solidFill>
                            <a:schemeClr val="tx1">
                              <a:lumMod val="75000"/>
                              <a:lumOff val="25000"/>
                            </a:schemeClr>
                          </a:solidFill>
                          <a:effectLst/>
                          <a:latin typeface="+mn-lt"/>
                          <a:ea typeface="+mn-ea"/>
                          <a:cs typeface="+mn-cs"/>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NZ" sz="90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1638">
                <a:tc rowSpan="3">
                  <a:txBody>
                    <a:bodyPr/>
                    <a:lstStyle/>
                    <a:p>
                      <a:pPr algn="r" fontAlgn="ctr"/>
                      <a:r>
                        <a:rPr lang="en-NZ" sz="1050" u="none" strike="noStrike" kern="1200" dirty="0">
                          <a:solidFill>
                            <a:schemeClr val="tx1">
                              <a:lumMod val="75000"/>
                              <a:lumOff val="25000"/>
                            </a:schemeClr>
                          </a:solidFill>
                          <a:effectLst/>
                          <a:latin typeface="+mn-lt"/>
                          <a:ea typeface="+mn-ea"/>
                          <a:cs typeface="+mn-cs"/>
                        </a:rPr>
                        <a:t>...the government to deal successfully with national problems?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2019</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097438"/>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2018</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1638">
                <a:tc rowSpan="4">
                  <a:txBody>
                    <a:bodyPr/>
                    <a:lstStyle/>
                    <a:p>
                      <a:pPr algn="r" fontAlgn="ctr"/>
                      <a:r>
                        <a:rPr lang="en-NZ" sz="1050" u="none" strike="noStrike" kern="1200" dirty="0">
                          <a:solidFill>
                            <a:schemeClr val="tx1">
                              <a:lumMod val="75000"/>
                              <a:lumOff val="25000"/>
                            </a:schemeClr>
                          </a:solidFill>
                          <a:effectLst/>
                          <a:latin typeface="+mn-lt"/>
                          <a:ea typeface="+mn-ea"/>
                          <a:cs typeface="+mn-cs"/>
                        </a:rPr>
                        <a:t> </a:t>
                      </a:r>
                    </a:p>
                    <a:p>
                      <a:pPr marL="0" marR="0" lvl="0" indent="0" algn="r" defTabSz="1219170" rtl="0" eaLnBrk="1" fontAlgn="ctr" latinLnBrk="0" hangingPunct="1">
                        <a:lnSpc>
                          <a:spcPct val="100000"/>
                        </a:lnSpc>
                        <a:spcBef>
                          <a:spcPts val="0"/>
                        </a:spcBef>
                        <a:spcAft>
                          <a:spcPts val="0"/>
                        </a:spcAft>
                        <a:buClrTx/>
                        <a:buSzTx/>
                        <a:buFontTx/>
                        <a:buNone/>
                        <a:tabLst/>
                        <a:defRPr/>
                      </a:pPr>
                      <a:r>
                        <a:rPr lang="en-NZ" sz="1050" u="none" strike="noStrike" kern="1200" dirty="0">
                          <a:solidFill>
                            <a:schemeClr val="tx1">
                              <a:lumMod val="75000"/>
                              <a:lumOff val="25000"/>
                            </a:schemeClr>
                          </a:solidFill>
                          <a:effectLst/>
                          <a:latin typeface="+mn-lt"/>
                          <a:ea typeface="+mn-ea"/>
                          <a:cs typeface="+mn-cs"/>
                        </a:rPr>
                        <a:t>...the government to deal successfully with international problems?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NZ" sz="90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2019</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1638">
                <a:tc vMerge="1">
                  <a:txBody>
                    <a:bodyPr/>
                    <a:lstStyle/>
                    <a:p>
                      <a:endParaRPr lang="en-NZ"/>
                    </a:p>
                  </a:txBody>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2018</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6449815"/>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1638">
                <a:tc>
                  <a:txBody>
                    <a:bodyPr/>
                    <a:lstStyle/>
                    <a:p>
                      <a:pPr algn="r" fontAlgn="ctr"/>
                      <a:r>
                        <a:rPr lang="en-NZ" sz="1050" u="none" strike="noStrike" kern="1200" dirty="0">
                          <a:solidFill>
                            <a:schemeClr val="tx1">
                              <a:lumMod val="75000"/>
                              <a:lumOff val="25000"/>
                            </a:schemeClr>
                          </a:solidFill>
                          <a:effectLst/>
                          <a:latin typeface="+mn-lt"/>
                          <a:ea typeface="+mn-ea"/>
                          <a:cs typeface="+mn-cs"/>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NZ" sz="90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1638">
                <a:tc rowSpan="3">
                  <a:txBody>
                    <a:bodyPr/>
                    <a:lstStyle/>
                    <a:p>
                      <a:pPr marL="0" marR="0" lvl="0" indent="0" algn="r" defTabSz="1219170" rtl="0" eaLnBrk="1" fontAlgn="ctr" latinLnBrk="0" hangingPunct="1">
                        <a:lnSpc>
                          <a:spcPct val="100000"/>
                        </a:lnSpc>
                        <a:spcBef>
                          <a:spcPts val="0"/>
                        </a:spcBef>
                        <a:spcAft>
                          <a:spcPts val="0"/>
                        </a:spcAft>
                        <a:buClrTx/>
                        <a:buSzTx/>
                        <a:buFontTx/>
                        <a:buNone/>
                        <a:tabLst/>
                        <a:defRPr/>
                      </a:pPr>
                      <a:r>
                        <a:rPr lang="en-NZ" sz="1050" u="none" strike="noStrike" kern="1200" dirty="0">
                          <a:solidFill>
                            <a:schemeClr val="tx1">
                              <a:lumMod val="75000"/>
                              <a:lumOff val="25000"/>
                            </a:schemeClr>
                          </a:solidFill>
                          <a:effectLst/>
                          <a:latin typeface="+mn-lt"/>
                          <a:ea typeface="+mn-ea"/>
                          <a:cs typeface="+mn-cs"/>
                        </a:rPr>
                        <a:t>...your local MP to do what is right for you and your community?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2019</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0400366"/>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2018</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1638">
                <a:tc>
                  <a:txBody>
                    <a:bodyPr/>
                    <a:lstStyle/>
                    <a:p>
                      <a:pPr algn="r" fontAlgn="ctr"/>
                      <a:r>
                        <a:rPr lang="en-NZ" sz="1050" u="none" strike="noStrike" kern="1200" dirty="0">
                          <a:solidFill>
                            <a:schemeClr val="tx1">
                              <a:lumMod val="75000"/>
                              <a:lumOff val="25000"/>
                            </a:schemeClr>
                          </a:solidFill>
                          <a:effectLst/>
                          <a:latin typeface="+mn-lt"/>
                          <a:ea typeface="+mn-ea"/>
                          <a:cs typeface="+mn-cs"/>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NZ" sz="90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71638">
                <a:tc rowSpan="3">
                  <a:txBody>
                    <a:bodyPr/>
                    <a:lstStyle/>
                    <a:p>
                      <a:pPr algn="r" fontAlgn="ctr"/>
                      <a:r>
                        <a:rPr lang="en-NZ" sz="1050" u="none" strike="noStrike" kern="1200" dirty="0">
                          <a:solidFill>
                            <a:schemeClr val="tx1">
                              <a:lumMod val="75000"/>
                              <a:lumOff val="25000"/>
                            </a:schemeClr>
                          </a:solidFill>
                          <a:effectLst/>
                          <a:latin typeface="+mn-lt"/>
                          <a:ea typeface="+mn-ea"/>
                          <a:cs typeface="+mn-cs"/>
                        </a:rPr>
                        <a:t>...your local government to deal successfully with local and community problems?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2019</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104269"/>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2018</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71638">
                <a:tc>
                  <a:txBody>
                    <a:bodyPr/>
                    <a:lstStyle/>
                    <a:p>
                      <a:pPr algn="r" fontAlgn="ctr"/>
                      <a:r>
                        <a:rPr lang="en-NZ" sz="1050" u="none" strike="noStrike" kern="1200" dirty="0">
                          <a:solidFill>
                            <a:schemeClr val="tx1">
                              <a:lumMod val="75000"/>
                              <a:lumOff val="25000"/>
                            </a:schemeClr>
                          </a:solidFill>
                          <a:effectLst/>
                          <a:latin typeface="+mn-lt"/>
                          <a:ea typeface="+mn-ea"/>
                          <a:cs typeface="+mn-cs"/>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NZ" sz="90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71638">
                <a:tc rowSpan="3">
                  <a:txBody>
                    <a:bodyPr/>
                    <a:lstStyle/>
                    <a:p>
                      <a:pPr algn="r" fontAlgn="ctr"/>
                      <a:r>
                        <a:rPr lang="en-NZ" sz="1050" u="none" strike="noStrike" kern="1200" dirty="0">
                          <a:solidFill>
                            <a:schemeClr val="tx1">
                              <a:lumMod val="75000"/>
                              <a:lumOff val="25000"/>
                            </a:schemeClr>
                          </a:solidFill>
                          <a:effectLst/>
                          <a:latin typeface="+mn-lt"/>
                          <a:ea typeface="+mn-ea"/>
                          <a:cs typeface="+mn-cs"/>
                        </a:rPr>
                        <a:t>...the way in which political parties are funded?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2019</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4303603"/>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2018</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71638">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NZ" sz="900" u="none" strike="noStrike" kern="1200" dirty="0">
                          <a:solidFill>
                            <a:schemeClr val="tx1">
                              <a:lumMod val="75000"/>
                              <a:lumOff val="25000"/>
                            </a:schemeClr>
                          </a:solidFill>
                          <a:effectLst/>
                          <a:latin typeface="+mn-lt"/>
                          <a:ea typeface="+mn-ea"/>
                          <a:cs typeface="+mn-cs"/>
                        </a:rPr>
                        <a:t>2016</a:t>
                      </a:r>
                    </a:p>
                  </a:txBody>
                  <a:tcPr marL="9525" marR="9525" marT="9525"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
        <p:nvSpPr>
          <p:cNvPr id="21" name="Rectangle 20">
            <a:extLst>
              <a:ext uri="{FF2B5EF4-FFF2-40B4-BE49-F238E27FC236}">
                <a16:creationId xmlns:a16="http://schemas.microsoft.com/office/drawing/2014/main" id="{9591AE96-CEFC-4221-B235-553B7437DFEE}"/>
              </a:ext>
            </a:extLst>
          </p:cNvPr>
          <p:cNvSpPr/>
          <p:nvPr/>
        </p:nvSpPr>
        <p:spPr>
          <a:xfrm>
            <a:off x="1748717" y="6375374"/>
            <a:ext cx="6484620" cy="338554"/>
          </a:xfrm>
          <a:prstGeom prst="rect">
            <a:avLst/>
          </a:prstGeom>
        </p:spPr>
        <p:txBody>
          <a:bodyPr wrap="square">
            <a:spAutoFit/>
          </a:bodyPr>
          <a:lstStyle/>
          <a:p>
            <a:r>
              <a:rPr lang="en-NZ" sz="800" dirty="0">
                <a:solidFill>
                  <a:schemeClr val="tx1">
                    <a:lumMod val="50000"/>
                    <a:lumOff val="50000"/>
                  </a:schemeClr>
                </a:solidFill>
              </a:rPr>
              <a:t>Q2a-Q2h. How much trust do you have in….</a:t>
            </a:r>
          </a:p>
          <a:p>
            <a:r>
              <a:rPr lang="en-NZ" sz="800" dirty="0">
                <a:solidFill>
                  <a:schemeClr val="tx1">
                    <a:lumMod val="50000"/>
                    <a:lumOff val="50000"/>
                  </a:schemeClr>
                </a:solidFill>
              </a:rPr>
              <a:t>Base: All respondents 2019 n=1,000; 2018 n=1,000; 2016 n=1,000</a:t>
            </a:r>
          </a:p>
        </p:txBody>
      </p:sp>
    </p:spTree>
    <p:extLst>
      <p:ext uri="{BB962C8B-B14F-4D97-AF65-F5344CB8AC3E}">
        <p14:creationId xmlns:p14="http://schemas.microsoft.com/office/powerpoint/2010/main" val="364388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Trust in fellow New Zealanders is also stable</a:t>
            </a:r>
          </a:p>
        </p:txBody>
      </p:sp>
      <p:sp>
        <p:nvSpPr>
          <p:cNvPr id="5" name="Rectangle 4"/>
          <p:cNvSpPr/>
          <p:nvPr/>
        </p:nvSpPr>
        <p:spPr>
          <a:xfrm>
            <a:off x="8554410" y="2409379"/>
            <a:ext cx="1280168" cy="369332"/>
          </a:xfrm>
          <a:prstGeom prst="rect">
            <a:avLst/>
          </a:prstGeom>
        </p:spPr>
        <p:txBody>
          <a:bodyPr wrap="square">
            <a:spAutoFit/>
          </a:bodyPr>
          <a:lstStyle/>
          <a:p>
            <a:pPr algn="ctr"/>
            <a:r>
              <a:rPr lang="en-NZ" sz="900" dirty="0"/>
              <a:t>% a great deal/ a reasonable amount</a:t>
            </a:r>
          </a:p>
        </p:txBody>
      </p:sp>
      <p:sp>
        <p:nvSpPr>
          <p:cNvPr id="7" name="Rectangle 6"/>
          <p:cNvSpPr/>
          <p:nvPr/>
        </p:nvSpPr>
        <p:spPr>
          <a:xfrm>
            <a:off x="0" y="773951"/>
            <a:ext cx="9906000" cy="696686"/>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aphicFrame>
        <p:nvGraphicFramePr>
          <p:cNvPr id="3" name="Table 2"/>
          <p:cNvGraphicFramePr>
            <a:graphicFrameLocks noGrp="1"/>
          </p:cNvGraphicFramePr>
          <p:nvPr>
            <p:extLst>
              <p:ext uri="{D42A27DB-BD31-4B8C-83A1-F6EECF244321}">
                <p14:modId xmlns:p14="http://schemas.microsoft.com/office/powerpoint/2010/main" val="1422215982"/>
              </p:ext>
            </p:extLst>
          </p:nvPr>
        </p:nvGraphicFramePr>
        <p:xfrm>
          <a:off x="8940222" y="2839676"/>
          <a:ext cx="508544" cy="2209301"/>
        </p:xfrm>
        <a:graphic>
          <a:graphicData uri="http://schemas.openxmlformats.org/drawingml/2006/table">
            <a:tbl>
              <a:tblPr>
                <a:tableStyleId>{5C22544A-7EE6-4342-B048-85BDC9FD1C3A}</a:tableStyleId>
              </a:tblPr>
              <a:tblGrid>
                <a:gridCol w="508544">
                  <a:extLst>
                    <a:ext uri="{9D8B030D-6E8A-4147-A177-3AD203B41FA5}">
                      <a16:colId xmlns:a16="http://schemas.microsoft.com/office/drawing/2014/main" val="20000"/>
                    </a:ext>
                  </a:extLst>
                </a:gridCol>
              </a:tblGrid>
              <a:tr h="324709">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1749453"/>
                  </a:ext>
                </a:extLst>
              </a:tr>
              <a:tr h="324709">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709">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047">
                <a:tc>
                  <a:txBody>
                    <a:bodyPr/>
                    <a:lstStyle/>
                    <a:p>
                      <a:pPr marL="0" algn="ctr" defTabSz="1219170" rtl="0" eaLnBrk="1" fontAlgn="b" latinLnBrk="0" hangingPunct="1"/>
                      <a:endParaRPr lang="en-NZ" sz="900" u="none" strike="noStrike" kern="1200" dirty="0">
                        <a:solidFill>
                          <a:schemeClr val="tx1">
                            <a:lumMod val="75000"/>
                            <a:lumOff val="25000"/>
                          </a:schemeClr>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709">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5462142"/>
                  </a:ext>
                </a:extLst>
              </a:tr>
              <a:tr h="324709">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709">
                <a:tc>
                  <a:txBody>
                    <a:bodyPr/>
                    <a:lstStyle/>
                    <a:p>
                      <a:pPr marL="0" algn="ctr" defTabSz="1219170" rtl="0" eaLnBrk="1" fontAlgn="b" latinLnBrk="0" hangingPunct="1"/>
                      <a:r>
                        <a:rPr lang="en-NZ" sz="900" u="none" strike="noStrike" kern="1200" dirty="0">
                          <a:solidFill>
                            <a:schemeClr val="tx1">
                              <a:lumMod val="75000"/>
                              <a:lumOff val="25000"/>
                            </a:schemeClr>
                          </a:solidFill>
                          <a:effectLst/>
                          <a:latin typeface="+mn-lt"/>
                          <a:ea typeface="+mn-ea"/>
                          <a:cs typeface="+mn-cs"/>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4" name="TextBox 23"/>
          <p:cNvSpPr txBox="1"/>
          <p:nvPr/>
        </p:nvSpPr>
        <p:spPr>
          <a:xfrm>
            <a:off x="-1" y="861612"/>
            <a:ext cx="9744891" cy="523220"/>
          </a:xfrm>
          <a:prstGeom prst="rect">
            <a:avLst/>
          </a:prstGeom>
          <a:noFill/>
        </p:spPr>
        <p:txBody>
          <a:bodyPr wrap="square" rtlCol="0">
            <a:spAutoFit/>
          </a:bodyPr>
          <a:lstStyle/>
          <a:p>
            <a:r>
              <a:rPr lang="en-NZ" sz="1400" dirty="0">
                <a:solidFill>
                  <a:schemeClr val="tx1">
                    <a:lumMod val="75000"/>
                    <a:lumOff val="25000"/>
                  </a:schemeClr>
                </a:solidFill>
              </a:rPr>
              <a:t>Levels of trust in our fellow New Zealanders also remains stable from 2018 to 2019 with over half of New Zealanders trusting their neighbours to make informed choices about their local area and the future of the country. </a:t>
            </a:r>
          </a:p>
        </p:txBody>
      </p:sp>
      <p:graphicFrame>
        <p:nvGraphicFramePr>
          <p:cNvPr id="6" name="Table 5"/>
          <p:cNvGraphicFramePr>
            <a:graphicFrameLocks noGrp="1"/>
          </p:cNvGraphicFramePr>
          <p:nvPr>
            <p:extLst>
              <p:ext uri="{D42A27DB-BD31-4B8C-83A1-F6EECF244321}">
                <p14:modId xmlns:p14="http://schemas.microsoft.com/office/powerpoint/2010/main" val="2298378665"/>
              </p:ext>
            </p:extLst>
          </p:nvPr>
        </p:nvGraphicFramePr>
        <p:xfrm>
          <a:off x="254972" y="2880152"/>
          <a:ext cx="3771901" cy="2268000"/>
        </p:xfrm>
        <a:graphic>
          <a:graphicData uri="http://schemas.openxmlformats.org/drawingml/2006/table">
            <a:tbl>
              <a:tblPr>
                <a:tableStyleId>{5C22544A-7EE6-4342-B048-85BDC9FD1C3A}</a:tableStyleId>
              </a:tblPr>
              <a:tblGrid>
                <a:gridCol w="3323496">
                  <a:extLst>
                    <a:ext uri="{9D8B030D-6E8A-4147-A177-3AD203B41FA5}">
                      <a16:colId xmlns:a16="http://schemas.microsoft.com/office/drawing/2014/main" val="20000"/>
                    </a:ext>
                  </a:extLst>
                </a:gridCol>
                <a:gridCol w="448405">
                  <a:extLst>
                    <a:ext uri="{9D8B030D-6E8A-4147-A177-3AD203B41FA5}">
                      <a16:colId xmlns:a16="http://schemas.microsoft.com/office/drawing/2014/main" val="20001"/>
                    </a:ext>
                  </a:extLst>
                </a:gridCol>
              </a:tblGrid>
              <a:tr h="324000">
                <a:tc rowSpan="3">
                  <a:txBody>
                    <a:bodyPr/>
                    <a:lstStyle/>
                    <a:p>
                      <a:pPr algn="r" fontAlgn="ctr"/>
                      <a:r>
                        <a:rPr lang="en-NZ" sz="1050" u="none" strike="noStrike" kern="1200" dirty="0">
                          <a:solidFill>
                            <a:schemeClr val="tx1">
                              <a:lumMod val="75000"/>
                              <a:lumOff val="25000"/>
                            </a:schemeClr>
                          </a:solidFill>
                          <a:effectLst/>
                          <a:latin typeface="+mn-lt"/>
                          <a:ea typeface="+mn-ea"/>
                          <a:cs typeface="+mn-cs"/>
                        </a:rPr>
                        <a:t>...your neighbours to make informed choices about the future of your local area?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1050" u="none" strike="noStrike" kern="1200">
                          <a:solidFill>
                            <a:schemeClr val="tx1">
                              <a:lumMod val="75000"/>
                              <a:lumOff val="25000"/>
                            </a:schemeClr>
                          </a:solidFill>
                          <a:effectLst/>
                          <a:latin typeface="+mn-lt"/>
                          <a:ea typeface="+mn-ea"/>
                          <a:cs typeface="+mn-cs"/>
                        </a:rPr>
                        <a:t>2019</a:t>
                      </a: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3564012"/>
                  </a:ext>
                </a:extLst>
              </a:tr>
              <a:tr h="324000">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1050" u="none" strike="noStrike" kern="1200" dirty="0">
                          <a:solidFill>
                            <a:schemeClr val="tx1">
                              <a:lumMod val="75000"/>
                              <a:lumOff val="25000"/>
                            </a:schemeClr>
                          </a:solidFill>
                          <a:effectLst/>
                          <a:latin typeface="+mn-lt"/>
                          <a:ea typeface="+mn-ea"/>
                          <a:cs typeface="+mn-cs"/>
                        </a:rPr>
                        <a:t>2018</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000">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1050" u="none" strike="noStrike" kern="1200" dirty="0">
                          <a:solidFill>
                            <a:schemeClr val="tx1">
                              <a:lumMod val="75000"/>
                              <a:lumOff val="25000"/>
                            </a:schemeClr>
                          </a:solidFill>
                          <a:effectLst/>
                          <a:latin typeface="+mn-lt"/>
                          <a:ea typeface="+mn-ea"/>
                          <a:cs typeface="+mn-cs"/>
                        </a:rPr>
                        <a:t>2016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r" fontAlgn="ctr"/>
                      <a:r>
                        <a:rPr lang="en-NZ" sz="1050" u="none" strike="noStrike" kern="1200" dirty="0">
                          <a:solidFill>
                            <a:schemeClr val="tx1">
                              <a:lumMod val="75000"/>
                              <a:lumOff val="25000"/>
                            </a:schemeClr>
                          </a:solidFill>
                          <a:effectLst/>
                          <a:latin typeface="+mn-lt"/>
                          <a:ea typeface="+mn-ea"/>
                          <a:cs typeface="+mn-cs"/>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rowSpan="3">
                  <a:txBody>
                    <a:bodyPr/>
                    <a:lstStyle/>
                    <a:p>
                      <a:pPr algn="r" fontAlgn="ctr"/>
                      <a:r>
                        <a:rPr lang="en-NZ" sz="1050" u="none" strike="noStrike" kern="1200" dirty="0">
                          <a:solidFill>
                            <a:schemeClr val="tx1">
                              <a:lumMod val="75000"/>
                              <a:lumOff val="25000"/>
                            </a:schemeClr>
                          </a:solidFill>
                          <a:effectLst/>
                          <a:latin typeface="+mn-lt"/>
                          <a:ea typeface="+mn-ea"/>
                          <a:cs typeface="+mn-cs"/>
                        </a:rPr>
                        <a:t>...your fellow New Zealanders to make informed choices about the future of the country?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1050" u="none" strike="noStrike" kern="1200" dirty="0">
                          <a:solidFill>
                            <a:schemeClr val="tx1">
                              <a:lumMod val="75000"/>
                              <a:lumOff val="25000"/>
                            </a:schemeClr>
                          </a:solidFill>
                          <a:effectLst/>
                          <a:latin typeface="+mn-lt"/>
                          <a:ea typeface="+mn-ea"/>
                          <a:cs typeface="+mn-cs"/>
                        </a:rPr>
                        <a:t>2019</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6835801"/>
                  </a:ext>
                </a:extLst>
              </a:tr>
              <a:tr h="324000">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1050" u="none" strike="noStrike" kern="1200" dirty="0">
                          <a:solidFill>
                            <a:schemeClr val="tx1">
                              <a:lumMod val="75000"/>
                              <a:lumOff val="25000"/>
                            </a:schemeClr>
                          </a:solidFill>
                          <a:effectLst/>
                          <a:latin typeface="+mn-lt"/>
                          <a:ea typeface="+mn-ea"/>
                          <a:cs typeface="+mn-cs"/>
                        </a:rPr>
                        <a:t>2018</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vMerge="1">
                  <a:txBody>
                    <a:bodyPr/>
                    <a:lstStyle/>
                    <a:p>
                      <a:pPr algn="r" fontAlgn="ctr"/>
                      <a:endParaRPr lang="en-NZ" sz="1050" u="none" strike="noStrike" kern="1200" dirty="0">
                        <a:solidFill>
                          <a:schemeClr val="tx1">
                            <a:lumMod val="75000"/>
                            <a:lumOff val="25000"/>
                          </a:schemeClr>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NZ" sz="1050" u="none" strike="noStrike" kern="1200" dirty="0">
                          <a:solidFill>
                            <a:schemeClr val="tx1">
                              <a:lumMod val="75000"/>
                              <a:lumOff val="25000"/>
                            </a:schemeClr>
                          </a:solidFill>
                          <a:effectLst/>
                          <a:latin typeface="+mn-lt"/>
                          <a:ea typeface="+mn-ea"/>
                          <a:cs typeface="+mn-cs"/>
                        </a:rPr>
                        <a:t>2016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5" name="Rectangle 14">
            <a:extLst>
              <a:ext uri="{FF2B5EF4-FFF2-40B4-BE49-F238E27FC236}">
                <a16:creationId xmlns:a16="http://schemas.microsoft.com/office/drawing/2014/main" id="{E228ADCA-8C12-448E-BC3E-3489809C0A23}"/>
              </a:ext>
            </a:extLst>
          </p:cNvPr>
          <p:cNvSpPr/>
          <p:nvPr/>
        </p:nvSpPr>
        <p:spPr>
          <a:xfrm>
            <a:off x="1748717" y="6375374"/>
            <a:ext cx="6484620" cy="338554"/>
          </a:xfrm>
          <a:prstGeom prst="rect">
            <a:avLst/>
          </a:prstGeom>
        </p:spPr>
        <p:txBody>
          <a:bodyPr wrap="square">
            <a:spAutoFit/>
          </a:bodyPr>
          <a:lstStyle/>
          <a:p>
            <a:r>
              <a:rPr lang="en-NZ" sz="800" dirty="0">
                <a:solidFill>
                  <a:schemeClr val="tx1">
                    <a:lumMod val="50000"/>
                    <a:lumOff val="50000"/>
                  </a:schemeClr>
                </a:solidFill>
              </a:rPr>
              <a:t>Q2a-Q2h. How much trust do you have in….</a:t>
            </a:r>
          </a:p>
          <a:p>
            <a:r>
              <a:rPr lang="en-NZ" sz="800" dirty="0">
                <a:solidFill>
                  <a:schemeClr val="tx1">
                    <a:lumMod val="50000"/>
                    <a:lumOff val="50000"/>
                  </a:schemeClr>
                </a:solidFill>
              </a:rPr>
              <a:t>Base: All respondents 2019 n=1,000; 2018 n=1,000; 2016 n=1,000</a:t>
            </a:r>
          </a:p>
        </p:txBody>
      </p:sp>
      <p:graphicFrame>
        <p:nvGraphicFramePr>
          <p:cNvPr id="16" name="Chart 15">
            <a:extLst>
              <a:ext uri="{FF2B5EF4-FFF2-40B4-BE49-F238E27FC236}">
                <a16:creationId xmlns:a16="http://schemas.microsoft.com/office/drawing/2014/main" id="{1BACD2ED-E2D5-4CAC-BE97-2FA28DD73A60}"/>
              </a:ext>
            </a:extLst>
          </p:cNvPr>
          <p:cNvGraphicFramePr/>
          <p:nvPr>
            <p:extLst>
              <p:ext uri="{D42A27DB-BD31-4B8C-83A1-F6EECF244321}">
                <p14:modId xmlns:p14="http://schemas.microsoft.com/office/powerpoint/2010/main" val="640648721"/>
              </p:ext>
            </p:extLst>
          </p:nvPr>
        </p:nvGraphicFramePr>
        <p:xfrm>
          <a:off x="4054410" y="2778711"/>
          <a:ext cx="4500000" cy="30627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690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5" y="231188"/>
            <a:ext cx="9699720" cy="602177"/>
          </a:xfrm>
        </p:spPr>
        <p:txBody>
          <a:bodyPr>
            <a:noAutofit/>
          </a:bodyPr>
          <a:lstStyle/>
          <a:p>
            <a:r>
              <a:rPr lang="en-NZ" sz="2000" dirty="0"/>
              <a:t>New Zealanders perceptions that citizens’ interests are equally and fairly considered by government rose significantly between 2016 and 2018 and has remained high in 2019</a:t>
            </a:r>
          </a:p>
        </p:txBody>
      </p:sp>
      <p:sp>
        <p:nvSpPr>
          <p:cNvPr id="5" name="Rectangle 4"/>
          <p:cNvSpPr/>
          <p:nvPr/>
        </p:nvSpPr>
        <p:spPr>
          <a:xfrm>
            <a:off x="0" y="1038146"/>
            <a:ext cx="9906000" cy="891658"/>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6" name="TextBox 5"/>
          <p:cNvSpPr txBox="1"/>
          <p:nvPr/>
        </p:nvSpPr>
        <p:spPr>
          <a:xfrm>
            <a:off x="34834" y="1120808"/>
            <a:ext cx="9871166" cy="738664"/>
          </a:xfrm>
          <a:prstGeom prst="rect">
            <a:avLst/>
          </a:prstGeom>
          <a:noFill/>
        </p:spPr>
        <p:txBody>
          <a:bodyPr wrap="square" rtlCol="0">
            <a:spAutoFit/>
          </a:bodyPr>
          <a:lstStyle/>
          <a:p>
            <a:r>
              <a:rPr lang="en-NZ" sz="1400" dirty="0">
                <a:solidFill>
                  <a:prstClr val="black">
                    <a:lumMod val="75000"/>
                    <a:lumOff val="25000"/>
                  </a:prstClr>
                </a:solidFill>
              </a:rPr>
              <a:t>People who live in Auckland, who were born outside of New Zealand are more likely to say citizens’ interests are considered a great deal. People who are dissatisfied with life, distrustful of people and who have political leanings to the right are more likely to say citizens’ interests are considered very little or not at all</a:t>
            </a:r>
          </a:p>
        </p:txBody>
      </p:sp>
      <p:sp>
        <p:nvSpPr>
          <p:cNvPr id="14" name="Rectangle 13"/>
          <p:cNvSpPr/>
          <p:nvPr/>
        </p:nvSpPr>
        <p:spPr>
          <a:xfrm flipH="1">
            <a:off x="2253707" y="5732179"/>
            <a:ext cx="130629" cy="130629"/>
          </a:xfrm>
          <a:prstGeom prst="rect">
            <a:avLst/>
          </a:prstGeom>
          <a:solidFill>
            <a:srgbClr val="075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p:nvSpPr>
        <p:spPr>
          <a:xfrm flipH="1">
            <a:off x="3661912" y="5732179"/>
            <a:ext cx="130629" cy="130629"/>
          </a:xfrm>
          <a:prstGeom prst="rect">
            <a:avLst/>
          </a:prstGeom>
          <a:solidFill>
            <a:srgbClr val="579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 name="Rectangle 15"/>
          <p:cNvSpPr/>
          <p:nvPr/>
        </p:nvSpPr>
        <p:spPr>
          <a:xfrm flipH="1">
            <a:off x="6498930" y="5732179"/>
            <a:ext cx="130629" cy="13062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 name="Rectangle 22"/>
          <p:cNvSpPr/>
          <p:nvPr/>
        </p:nvSpPr>
        <p:spPr>
          <a:xfrm flipH="1">
            <a:off x="5366208" y="5732179"/>
            <a:ext cx="130629" cy="130629"/>
          </a:xfrm>
          <a:prstGeom prst="rect">
            <a:avLst/>
          </a:prstGeom>
          <a:solidFill>
            <a:srgbClr val="8CB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 name="Rectangle 30"/>
          <p:cNvSpPr/>
          <p:nvPr/>
        </p:nvSpPr>
        <p:spPr>
          <a:xfrm>
            <a:off x="2434800" y="5681835"/>
            <a:ext cx="772969" cy="230832"/>
          </a:xfrm>
          <a:prstGeom prst="rect">
            <a:avLst/>
          </a:prstGeom>
        </p:spPr>
        <p:txBody>
          <a:bodyPr wrap="none">
            <a:spAutoFit/>
          </a:bodyPr>
          <a:lstStyle/>
          <a:p>
            <a:r>
              <a:rPr lang="en-NZ" sz="900" dirty="0">
                <a:solidFill>
                  <a:prstClr val="black">
                    <a:lumMod val="75000"/>
                    <a:lumOff val="25000"/>
                  </a:prstClr>
                </a:solidFill>
              </a:rPr>
              <a:t>A great deal</a:t>
            </a:r>
          </a:p>
        </p:txBody>
      </p:sp>
      <p:sp>
        <p:nvSpPr>
          <p:cNvPr id="32" name="Rectangle 31"/>
          <p:cNvSpPr/>
          <p:nvPr/>
        </p:nvSpPr>
        <p:spPr>
          <a:xfrm>
            <a:off x="3843005" y="5681835"/>
            <a:ext cx="1221963" cy="230832"/>
          </a:xfrm>
          <a:prstGeom prst="rect">
            <a:avLst/>
          </a:prstGeom>
        </p:spPr>
        <p:txBody>
          <a:bodyPr wrap="square">
            <a:spAutoFit/>
          </a:bodyPr>
          <a:lstStyle/>
          <a:p>
            <a:r>
              <a:rPr lang="en-NZ" sz="900" dirty="0">
                <a:solidFill>
                  <a:prstClr val="black">
                    <a:lumMod val="75000"/>
                    <a:lumOff val="25000"/>
                  </a:prstClr>
                </a:solidFill>
              </a:rPr>
              <a:t>A reasonable amount</a:t>
            </a:r>
          </a:p>
        </p:txBody>
      </p:sp>
      <p:sp>
        <p:nvSpPr>
          <p:cNvPr id="33" name="Rectangle 32"/>
          <p:cNvSpPr/>
          <p:nvPr/>
        </p:nvSpPr>
        <p:spPr>
          <a:xfrm>
            <a:off x="5547301" y="5681835"/>
            <a:ext cx="667170" cy="230832"/>
          </a:xfrm>
          <a:prstGeom prst="rect">
            <a:avLst/>
          </a:prstGeom>
        </p:spPr>
        <p:txBody>
          <a:bodyPr wrap="none">
            <a:spAutoFit/>
          </a:bodyPr>
          <a:lstStyle/>
          <a:p>
            <a:r>
              <a:rPr lang="en-NZ" sz="900" dirty="0">
                <a:solidFill>
                  <a:prstClr val="black">
                    <a:lumMod val="75000"/>
                    <a:lumOff val="25000"/>
                  </a:prstClr>
                </a:solidFill>
              </a:rPr>
              <a:t>Not much</a:t>
            </a:r>
          </a:p>
        </p:txBody>
      </p:sp>
      <p:sp>
        <p:nvSpPr>
          <p:cNvPr id="34" name="Rectangle 33"/>
          <p:cNvSpPr/>
          <p:nvPr/>
        </p:nvSpPr>
        <p:spPr>
          <a:xfrm>
            <a:off x="6680023" y="5681835"/>
            <a:ext cx="926857" cy="230832"/>
          </a:xfrm>
          <a:prstGeom prst="rect">
            <a:avLst/>
          </a:prstGeom>
        </p:spPr>
        <p:txBody>
          <a:bodyPr wrap="none">
            <a:spAutoFit/>
          </a:bodyPr>
          <a:lstStyle/>
          <a:p>
            <a:r>
              <a:rPr lang="en-NZ" sz="900" dirty="0">
                <a:solidFill>
                  <a:prstClr val="black">
                    <a:lumMod val="75000"/>
                    <a:lumOff val="25000"/>
                  </a:prstClr>
                </a:solidFill>
              </a:rPr>
              <a:t>Very little/none</a:t>
            </a:r>
          </a:p>
        </p:txBody>
      </p:sp>
      <p:sp>
        <p:nvSpPr>
          <p:cNvPr id="35" name="Rectangle 34"/>
          <p:cNvSpPr/>
          <p:nvPr/>
        </p:nvSpPr>
        <p:spPr>
          <a:xfrm>
            <a:off x="9032558" y="2459044"/>
            <a:ext cx="1005517" cy="938719"/>
          </a:xfrm>
          <a:prstGeom prst="rect">
            <a:avLst/>
          </a:prstGeom>
          <a:noFill/>
        </p:spPr>
        <p:txBody>
          <a:bodyPr wrap="square" rtlCol="0">
            <a:spAutoFit/>
          </a:bodyPr>
          <a:lstStyle/>
          <a:p>
            <a:r>
              <a:rPr lang="en-NZ" sz="1100" dirty="0">
                <a:solidFill>
                  <a:prstClr val="black">
                    <a:lumMod val="75000"/>
                    <a:lumOff val="25000"/>
                  </a:prstClr>
                </a:solidFill>
              </a:rPr>
              <a:t>39% express at least a reasonable amount of trust</a:t>
            </a:r>
          </a:p>
        </p:txBody>
      </p:sp>
      <p:grpSp>
        <p:nvGrpSpPr>
          <p:cNvPr id="29" name="Group 28"/>
          <p:cNvGrpSpPr/>
          <p:nvPr/>
        </p:nvGrpSpPr>
        <p:grpSpPr>
          <a:xfrm>
            <a:off x="7047045" y="3047727"/>
            <a:ext cx="1933305" cy="1933305"/>
            <a:chOff x="5068468" y="2891245"/>
            <a:chExt cx="1933305" cy="1933305"/>
          </a:xfrm>
        </p:grpSpPr>
        <p:sp>
          <p:nvSpPr>
            <p:cNvPr id="28" name="Oval 27"/>
            <p:cNvSpPr/>
            <p:nvPr/>
          </p:nvSpPr>
          <p:spPr>
            <a:xfrm>
              <a:off x="5068468" y="2891245"/>
              <a:ext cx="1933305" cy="19333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 name="Freeform 33"/>
            <p:cNvSpPr>
              <a:spLocks noEditPoints="1"/>
            </p:cNvSpPr>
            <p:nvPr/>
          </p:nvSpPr>
          <p:spPr bwMode="auto">
            <a:xfrm>
              <a:off x="5615455" y="3358341"/>
              <a:ext cx="856582" cy="999113"/>
            </a:xfrm>
            <a:custGeom>
              <a:avLst/>
              <a:gdLst>
                <a:gd name="T0" fmla="*/ 414 w 1232"/>
                <a:gd name="T1" fmla="*/ 168 h 1318"/>
                <a:gd name="T2" fmla="*/ 605 w 1232"/>
                <a:gd name="T3" fmla="*/ 19 h 1318"/>
                <a:gd name="T4" fmla="*/ 634 w 1232"/>
                <a:gd name="T5" fmla="*/ 124 h 1318"/>
                <a:gd name="T6" fmla="*/ 823 w 1232"/>
                <a:gd name="T7" fmla="*/ 169 h 1318"/>
                <a:gd name="T8" fmla="*/ 858 w 1232"/>
                <a:gd name="T9" fmla="*/ 287 h 1318"/>
                <a:gd name="T10" fmla="*/ 931 w 1232"/>
                <a:gd name="T11" fmla="*/ 403 h 1318"/>
                <a:gd name="T12" fmla="*/ 991 w 1232"/>
                <a:gd name="T13" fmla="*/ 485 h 1318"/>
                <a:gd name="T14" fmla="*/ 1077 w 1232"/>
                <a:gd name="T15" fmla="*/ 621 h 1318"/>
                <a:gd name="T16" fmla="*/ 1143 w 1232"/>
                <a:gd name="T17" fmla="*/ 732 h 1318"/>
                <a:gd name="T18" fmla="*/ 1232 w 1232"/>
                <a:gd name="T19" fmla="*/ 868 h 1318"/>
                <a:gd name="T20" fmla="*/ 967 w 1232"/>
                <a:gd name="T21" fmla="*/ 1307 h 1318"/>
                <a:gd name="T22" fmla="*/ 28 w 1232"/>
                <a:gd name="T23" fmla="*/ 1264 h 1318"/>
                <a:gd name="T24" fmla="*/ 18 w 1232"/>
                <a:gd name="T25" fmla="*/ 843 h 1318"/>
                <a:gd name="T26" fmla="*/ 98 w 1232"/>
                <a:gd name="T27" fmla="*/ 712 h 1318"/>
                <a:gd name="T28" fmla="*/ 181 w 1232"/>
                <a:gd name="T29" fmla="*/ 594 h 1318"/>
                <a:gd name="T30" fmla="*/ 255 w 1232"/>
                <a:gd name="T31" fmla="*/ 472 h 1318"/>
                <a:gd name="T32" fmla="*/ 340 w 1232"/>
                <a:gd name="T33" fmla="*/ 357 h 1318"/>
                <a:gd name="T34" fmla="*/ 1204 w 1232"/>
                <a:gd name="T35" fmla="*/ 1161 h 1318"/>
                <a:gd name="T36" fmla="*/ 447 w 1232"/>
                <a:gd name="T37" fmla="*/ 1186 h 1318"/>
                <a:gd name="T38" fmla="*/ 31 w 1232"/>
                <a:gd name="T39" fmla="*/ 1238 h 1318"/>
                <a:gd name="T40" fmla="*/ 1143 w 1232"/>
                <a:gd name="T41" fmla="*/ 1252 h 1318"/>
                <a:gd name="T42" fmla="*/ 1153 w 1232"/>
                <a:gd name="T43" fmla="*/ 834 h 1318"/>
                <a:gd name="T44" fmla="*/ 600 w 1232"/>
                <a:gd name="T45" fmla="*/ 718 h 1318"/>
                <a:gd name="T46" fmla="*/ 101 w 1232"/>
                <a:gd name="T47" fmla="*/ 744 h 1318"/>
                <a:gd name="T48" fmla="*/ 1153 w 1232"/>
                <a:gd name="T49" fmla="*/ 834 h 1318"/>
                <a:gd name="T50" fmla="*/ 993 w 1232"/>
                <a:gd name="T51" fmla="*/ 615 h 1318"/>
                <a:gd name="T52" fmla="*/ 216 w 1232"/>
                <a:gd name="T53" fmla="*/ 617 h 1318"/>
                <a:gd name="T54" fmla="*/ 1075 w 1232"/>
                <a:gd name="T55" fmla="*/ 707 h 1318"/>
                <a:gd name="T56" fmla="*/ 953 w 1232"/>
                <a:gd name="T57" fmla="*/ 493 h 1318"/>
                <a:gd name="T58" fmla="*/ 289 w 1232"/>
                <a:gd name="T59" fmla="*/ 492 h 1318"/>
                <a:gd name="T60" fmla="*/ 992 w 1232"/>
                <a:gd name="T61" fmla="*/ 586 h 1318"/>
                <a:gd name="T62" fmla="*/ 749 w 1232"/>
                <a:gd name="T63" fmla="*/ 1165 h 1318"/>
                <a:gd name="T64" fmla="*/ 436 w 1232"/>
                <a:gd name="T65" fmla="*/ 1157 h 1318"/>
                <a:gd name="T66" fmla="*/ 311 w 1232"/>
                <a:gd name="T67" fmla="*/ 1149 h 1318"/>
                <a:gd name="T68" fmla="*/ 908 w 1232"/>
                <a:gd name="T69" fmla="*/ 1092 h 1318"/>
                <a:gd name="T70" fmla="*/ 781 w 1232"/>
                <a:gd name="T71" fmla="*/ 836 h 1318"/>
                <a:gd name="T72" fmla="*/ 468 w 1232"/>
                <a:gd name="T73" fmla="*/ 833 h 1318"/>
                <a:gd name="T74" fmla="*/ 591 w 1232"/>
                <a:gd name="T75" fmla="*/ 833 h 1318"/>
                <a:gd name="T76" fmla="*/ 173 w 1232"/>
                <a:gd name="T77" fmla="*/ 845 h 1318"/>
                <a:gd name="T78" fmla="*/ 155 w 1232"/>
                <a:gd name="T79" fmla="*/ 1137 h 1318"/>
                <a:gd name="T80" fmla="*/ 937 w 1232"/>
                <a:gd name="T81" fmla="*/ 1163 h 1318"/>
                <a:gd name="T82" fmla="*/ 937 w 1232"/>
                <a:gd name="T83" fmla="*/ 844 h 1318"/>
                <a:gd name="T84" fmla="*/ 903 w 1232"/>
                <a:gd name="T85" fmla="*/ 411 h 1318"/>
                <a:gd name="T86" fmla="*/ 351 w 1232"/>
                <a:gd name="T87" fmla="*/ 397 h 1318"/>
                <a:gd name="T88" fmla="*/ 920 w 1232"/>
                <a:gd name="T89" fmla="*/ 460 h 1318"/>
                <a:gd name="T90" fmla="*/ 814 w 1232"/>
                <a:gd name="T91" fmla="*/ 197 h 1318"/>
                <a:gd name="T92" fmla="*/ 437 w 1232"/>
                <a:gd name="T93" fmla="*/ 192 h 1318"/>
                <a:gd name="T94" fmla="*/ 1093 w 1232"/>
                <a:gd name="T95" fmla="*/ 1149 h 1318"/>
                <a:gd name="T96" fmla="*/ 1204 w 1232"/>
                <a:gd name="T97" fmla="*/ 871 h 1318"/>
                <a:gd name="T98" fmla="*/ 366 w 1232"/>
                <a:gd name="T99" fmla="*/ 366 h 1318"/>
                <a:gd name="T100" fmla="*/ 813 w 1232"/>
                <a:gd name="T101" fmla="*/ 309 h 1318"/>
                <a:gd name="T102" fmla="*/ 390 w 1232"/>
                <a:gd name="T103" fmla="*/ 319 h 1318"/>
                <a:gd name="T104" fmla="*/ 123 w 1232"/>
                <a:gd name="T105" fmla="*/ 850 h 1318"/>
                <a:gd name="T106" fmla="*/ 30 w 1232"/>
                <a:gd name="T107" fmla="*/ 985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318">
                  <a:moveTo>
                    <a:pt x="393" y="278"/>
                  </a:moveTo>
                  <a:cubicBezTo>
                    <a:pt x="393" y="252"/>
                    <a:pt x="393" y="224"/>
                    <a:pt x="392" y="195"/>
                  </a:cubicBezTo>
                  <a:cubicBezTo>
                    <a:pt x="392" y="180"/>
                    <a:pt x="396" y="170"/>
                    <a:pt x="414" y="168"/>
                  </a:cubicBezTo>
                  <a:cubicBezTo>
                    <a:pt x="476" y="160"/>
                    <a:pt x="539" y="152"/>
                    <a:pt x="605" y="143"/>
                  </a:cubicBezTo>
                  <a:cubicBezTo>
                    <a:pt x="605" y="117"/>
                    <a:pt x="605" y="87"/>
                    <a:pt x="605" y="57"/>
                  </a:cubicBezTo>
                  <a:cubicBezTo>
                    <a:pt x="605" y="44"/>
                    <a:pt x="603" y="31"/>
                    <a:pt x="605" y="19"/>
                  </a:cubicBezTo>
                  <a:cubicBezTo>
                    <a:pt x="607" y="12"/>
                    <a:pt x="615" y="6"/>
                    <a:pt x="620" y="0"/>
                  </a:cubicBezTo>
                  <a:cubicBezTo>
                    <a:pt x="625" y="6"/>
                    <a:pt x="633" y="12"/>
                    <a:pt x="633" y="19"/>
                  </a:cubicBezTo>
                  <a:cubicBezTo>
                    <a:pt x="635" y="54"/>
                    <a:pt x="634" y="89"/>
                    <a:pt x="634" y="124"/>
                  </a:cubicBezTo>
                  <a:cubicBezTo>
                    <a:pt x="634" y="132"/>
                    <a:pt x="634" y="139"/>
                    <a:pt x="634" y="148"/>
                  </a:cubicBezTo>
                  <a:cubicBezTo>
                    <a:pt x="667" y="151"/>
                    <a:pt x="700" y="153"/>
                    <a:pt x="732" y="157"/>
                  </a:cubicBezTo>
                  <a:cubicBezTo>
                    <a:pt x="762" y="160"/>
                    <a:pt x="793" y="165"/>
                    <a:pt x="823" y="169"/>
                  </a:cubicBezTo>
                  <a:cubicBezTo>
                    <a:pt x="836" y="170"/>
                    <a:pt x="841" y="177"/>
                    <a:pt x="842" y="190"/>
                  </a:cubicBezTo>
                  <a:cubicBezTo>
                    <a:pt x="843" y="215"/>
                    <a:pt x="844" y="240"/>
                    <a:pt x="846" y="266"/>
                  </a:cubicBezTo>
                  <a:cubicBezTo>
                    <a:pt x="847" y="274"/>
                    <a:pt x="846" y="284"/>
                    <a:pt x="858" y="287"/>
                  </a:cubicBezTo>
                  <a:cubicBezTo>
                    <a:pt x="863" y="289"/>
                    <a:pt x="866" y="297"/>
                    <a:pt x="868" y="303"/>
                  </a:cubicBezTo>
                  <a:cubicBezTo>
                    <a:pt x="876" y="325"/>
                    <a:pt x="882" y="346"/>
                    <a:pt x="890" y="369"/>
                  </a:cubicBezTo>
                  <a:cubicBezTo>
                    <a:pt x="916" y="365"/>
                    <a:pt x="926" y="381"/>
                    <a:pt x="931" y="403"/>
                  </a:cubicBezTo>
                  <a:cubicBezTo>
                    <a:pt x="934" y="416"/>
                    <a:pt x="940" y="428"/>
                    <a:pt x="944" y="441"/>
                  </a:cubicBezTo>
                  <a:cubicBezTo>
                    <a:pt x="948" y="456"/>
                    <a:pt x="953" y="466"/>
                    <a:pt x="973" y="466"/>
                  </a:cubicBezTo>
                  <a:cubicBezTo>
                    <a:pt x="979" y="466"/>
                    <a:pt x="988" y="477"/>
                    <a:pt x="991" y="485"/>
                  </a:cubicBezTo>
                  <a:cubicBezTo>
                    <a:pt x="1001" y="514"/>
                    <a:pt x="1010" y="542"/>
                    <a:pt x="1018" y="571"/>
                  </a:cubicBezTo>
                  <a:cubicBezTo>
                    <a:pt x="1021" y="584"/>
                    <a:pt x="1027" y="591"/>
                    <a:pt x="1040" y="590"/>
                  </a:cubicBezTo>
                  <a:cubicBezTo>
                    <a:pt x="1062" y="589"/>
                    <a:pt x="1072" y="600"/>
                    <a:pt x="1077" y="621"/>
                  </a:cubicBezTo>
                  <a:cubicBezTo>
                    <a:pt x="1084" y="647"/>
                    <a:pt x="1094" y="672"/>
                    <a:pt x="1103" y="698"/>
                  </a:cubicBezTo>
                  <a:cubicBezTo>
                    <a:pt x="1105" y="703"/>
                    <a:pt x="1112" y="710"/>
                    <a:pt x="1117" y="711"/>
                  </a:cubicBezTo>
                  <a:cubicBezTo>
                    <a:pt x="1132" y="712"/>
                    <a:pt x="1138" y="720"/>
                    <a:pt x="1143" y="732"/>
                  </a:cubicBezTo>
                  <a:cubicBezTo>
                    <a:pt x="1154" y="761"/>
                    <a:pt x="1166" y="788"/>
                    <a:pt x="1176" y="817"/>
                  </a:cubicBezTo>
                  <a:cubicBezTo>
                    <a:pt x="1182" y="834"/>
                    <a:pt x="1192" y="844"/>
                    <a:pt x="1210" y="844"/>
                  </a:cubicBezTo>
                  <a:cubicBezTo>
                    <a:pt x="1226" y="845"/>
                    <a:pt x="1232" y="853"/>
                    <a:pt x="1232" y="868"/>
                  </a:cubicBezTo>
                  <a:cubicBezTo>
                    <a:pt x="1231" y="992"/>
                    <a:pt x="1231" y="1115"/>
                    <a:pt x="1232" y="1238"/>
                  </a:cubicBezTo>
                  <a:cubicBezTo>
                    <a:pt x="1232" y="1255"/>
                    <a:pt x="1225" y="1262"/>
                    <a:pt x="1210" y="1264"/>
                  </a:cubicBezTo>
                  <a:cubicBezTo>
                    <a:pt x="1130" y="1279"/>
                    <a:pt x="1049" y="1298"/>
                    <a:pt x="967" y="1307"/>
                  </a:cubicBezTo>
                  <a:cubicBezTo>
                    <a:pt x="882" y="1316"/>
                    <a:pt x="795" y="1318"/>
                    <a:pt x="708" y="1318"/>
                  </a:cubicBezTo>
                  <a:cubicBezTo>
                    <a:pt x="562" y="1318"/>
                    <a:pt x="415" y="1309"/>
                    <a:pt x="270" y="1293"/>
                  </a:cubicBezTo>
                  <a:cubicBezTo>
                    <a:pt x="189" y="1284"/>
                    <a:pt x="109" y="1274"/>
                    <a:pt x="28" y="1264"/>
                  </a:cubicBezTo>
                  <a:cubicBezTo>
                    <a:pt x="4" y="1261"/>
                    <a:pt x="1" y="1257"/>
                    <a:pt x="1" y="1232"/>
                  </a:cubicBezTo>
                  <a:cubicBezTo>
                    <a:pt x="0" y="1114"/>
                    <a:pt x="1" y="995"/>
                    <a:pt x="0" y="876"/>
                  </a:cubicBezTo>
                  <a:cubicBezTo>
                    <a:pt x="0" y="862"/>
                    <a:pt x="0" y="848"/>
                    <a:pt x="18" y="843"/>
                  </a:cubicBezTo>
                  <a:cubicBezTo>
                    <a:pt x="21" y="842"/>
                    <a:pt x="23" y="836"/>
                    <a:pt x="25" y="832"/>
                  </a:cubicBezTo>
                  <a:cubicBezTo>
                    <a:pt x="42" y="797"/>
                    <a:pt x="59" y="761"/>
                    <a:pt x="77" y="727"/>
                  </a:cubicBezTo>
                  <a:cubicBezTo>
                    <a:pt x="81" y="720"/>
                    <a:pt x="91" y="714"/>
                    <a:pt x="98" y="712"/>
                  </a:cubicBezTo>
                  <a:cubicBezTo>
                    <a:pt x="111" y="710"/>
                    <a:pt x="117" y="704"/>
                    <a:pt x="122" y="693"/>
                  </a:cubicBezTo>
                  <a:cubicBezTo>
                    <a:pt x="137" y="662"/>
                    <a:pt x="155" y="633"/>
                    <a:pt x="172" y="604"/>
                  </a:cubicBezTo>
                  <a:cubicBezTo>
                    <a:pt x="174" y="600"/>
                    <a:pt x="178" y="594"/>
                    <a:pt x="181" y="594"/>
                  </a:cubicBezTo>
                  <a:cubicBezTo>
                    <a:pt x="206" y="594"/>
                    <a:pt x="206" y="574"/>
                    <a:pt x="213" y="558"/>
                  </a:cubicBezTo>
                  <a:cubicBezTo>
                    <a:pt x="224" y="532"/>
                    <a:pt x="237" y="506"/>
                    <a:pt x="249" y="481"/>
                  </a:cubicBezTo>
                  <a:cubicBezTo>
                    <a:pt x="251" y="478"/>
                    <a:pt x="252" y="473"/>
                    <a:pt x="255" y="472"/>
                  </a:cubicBezTo>
                  <a:cubicBezTo>
                    <a:pt x="284" y="463"/>
                    <a:pt x="283" y="432"/>
                    <a:pt x="297" y="412"/>
                  </a:cubicBezTo>
                  <a:cubicBezTo>
                    <a:pt x="308" y="397"/>
                    <a:pt x="310" y="374"/>
                    <a:pt x="334" y="368"/>
                  </a:cubicBezTo>
                  <a:cubicBezTo>
                    <a:pt x="337" y="368"/>
                    <a:pt x="338" y="361"/>
                    <a:pt x="340" y="357"/>
                  </a:cubicBezTo>
                  <a:cubicBezTo>
                    <a:pt x="350" y="337"/>
                    <a:pt x="359" y="316"/>
                    <a:pt x="370" y="296"/>
                  </a:cubicBezTo>
                  <a:cubicBezTo>
                    <a:pt x="373" y="290"/>
                    <a:pt x="382" y="286"/>
                    <a:pt x="393" y="278"/>
                  </a:cubicBezTo>
                  <a:close/>
                  <a:moveTo>
                    <a:pt x="1204" y="1161"/>
                  </a:moveTo>
                  <a:cubicBezTo>
                    <a:pt x="1130" y="1170"/>
                    <a:pt x="1060" y="1183"/>
                    <a:pt x="988" y="1187"/>
                  </a:cubicBezTo>
                  <a:cubicBezTo>
                    <a:pt x="884" y="1193"/>
                    <a:pt x="779" y="1194"/>
                    <a:pt x="675" y="1194"/>
                  </a:cubicBezTo>
                  <a:cubicBezTo>
                    <a:pt x="599" y="1194"/>
                    <a:pt x="523" y="1190"/>
                    <a:pt x="447" y="1186"/>
                  </a:cubicBezTo>
                  <a:cubicBezTo>
                    <a:pt x="347" y="1180"/>
                    <a:pt x="247" y="1172"/>
                    <a:pt x="147" y="1165"/>
                  </a:cubicBezTo>
                  <a:cubicBezTo>
                    <a:pt x="109" y="1162"/>
                    <a:pt x="70" y="1158"/>
                    <a:pt x="31" y="1154"/>
                  </a:cubicBezTo>
                  <a:cubicBezTo>
                    <a:pt x="31" y="1182"/>
                    <a:pt x="31" y="1208"/>
                    <a:pt x="31" y="1238"/>
                  </a:cubicBezTo>
                  <a:cubicBezTo>
                    <a:pt x="136" y="1249"/>
                    <a:pt x="239" y="1262"/>
                    <a:pt x="342" y="1272"/>
                  </a:cubicBezTo>
                  <a:cubicBezTo>
                    <a:pt x="485" y="1285"/>
                    <a:pt x="629" y="1291"/>
                    <a:pt x="773" y="1289"/>
                  </a:cubicBezTo>
                  <a:cubicBezTo>
                    <a:pt x="897" y="1288"/>
                    <a:pt x="1021" y="1278"/>
                    <a:pt x="1143" y="1252"/>
                  </a:cubicBezTo>
                  <a:cubicBezTo>
                    <a:pt x="1204" y="1240"/>
                    <a:pt x="1204" y="1240"/>
                    <a:pt x="1204" y="1179"/>
                  </a:cubicBezTo>
                  <a:cubicBezTo>
                    <a:pt x="1204" y="1172"/>
                    <a:pt x="1204" y="1166"/>
                    <a:pt x="1204" y="1161"/>
                  </a:cubicBezTo>
                  <a:close/>
                  <a:moveTo>
                    <a:pt x="1153" y="834"/>
                  </a:moveTo>
                  <a:cubicBezTo>
                    <a:pt x="1142" y="808"/>
                    <a:pt x="1131" y="785"/>
                    <a:pt x="1124" y="761"/>
                  </a:cubicBezTo>
                  <a:cubicBezTo>
                    <a:pt x="1118" y="743"/>
                    <a:pt x="1108" y="738"/>
                    <a:pt x="1090" y="737"/>
                  </a:cubicBezTo>
                  <a:cubicBezTo>
                    <a:pt x="927" y="731"/>
                    <a:pt x="763" y="723"/>
                    <a:pt x="600" y="718"/>
                  </a:cubicBezTo>
                  <a:cubicBezTo>
                    <a:pt x="534" y="715"/>
                    <a:pt x="468" y="717"/>
                    <a:pt x="402" y="720"/>
                  </a:cubicBezTo>
                  <a:cubicBezTo>
                    <a:pt x="308" y="725"/>
                    <a:pt x="215" y="731"/>
                    <a:pt x="121" y="737"/>
                  </a:cubicBezTo>
                  <a:cubicBezTo>
                    <a:pt x="114" y="738"/>
                    <a:pt x="104" y="739"/>
                    <a:pt x="101" y="744"/>
                  </a:cubicBezTo>
                  <a:cubicBezTo>
                    <a:pt x="84" y="772"/>
                    <a:pt x="70" y="801"/>
                    <a:pt x="52" y="833"/>
                  </a:cubicBezTo>
                  <a:cubicBezTo>
                    <a:pt x="239" y="802"/>
                    <a:pt x="421" y="802"/>
                    <a:pt x="604" y="804"/>
                  </a:cubicBezTo>
                  <a:cubicBezTo>
                    <a:pt x="786" y="805"/>
                    <a:pt x="968" y="814"/>
                    <a:pt x="1153" y="834"/>
                  </a:cubicBezTo>
                  <a:close/>
                  <a:moveTo>
                    <a:pt x="1075" y="707"/>
                  </a:moveTo>
                  <a:cubicBezTo>
                    <a:pt x="1071" y="695"/>
                    <a:pt x="1066" y="685"/>
                    <a:pt x="1065" y="674"/>
                  </a:cubicBezTo>
                  <a:cubicBezTo>
                    <a:pt x="1058" y="634"/>
                    <a:pt x="1040" y="608"/>
                    <a:pt x="993" y="615"/>
                  </a:cubicBezTo>
                  <a:cubicBezTo>
                    <a:pt x="987" y="616"/>
                    <a:pt x="981" y="613"/>
                    <a:pt x="975" y="613"/>
                  </a:cubicBezTo>
                  <a:cubicBezTo>
                    <a:pt x="824" y="608"/>
                    <a:pt x="672" y="600"/>
                    <a:pt x="520" y="600"/>
                  </a:cubicBezTo>
                  <a:cubicBezTo>
                    <a:pt x="419" y="600"/>
                    <a:pt x="317" y="611"/>
                    <a:pt x="216" y="617"/>
                  </a:cubicBezTo>
                  <a:cubicBezTo>
                    <a:pt x="208" y="618"/>
                    <a:pt x="197" y="620"/>
                    <a:pt x="194" y="625"/>
                  </a:cubicBezTo>
                  <a:cubicBezTo>
                    <a:pt x="177" y="650"/>
                    <a:pt x="162" y="676"/>
                    <a:pt x="144" y="706"/>
                  </a:cubicBezTo>
                  <a:cubicBezTo>
                    <a:pt x="458" y="679"/>
                    <a:pt x="765" y="687"/>
                    <a:pt x="1075" y="707"/>
                  </a:cubicBezTo>
                  <a:close/>
                  <a:moveTo>
                    <a:pt x="992" y="586"/>
                  </a:moveTo>
                  <a:cubicBezTo>
                    <a:pt x="983" y="556"/>
                    <a:pt x="976" y="530"/>
                    <a:pt x="967" y="503"/>
                  </a:cubicBezTo>
                  <a:cubicBezTo>
                    <a:pt x="965" y="499"/>
                    <a:pt x="958" y="494"/>
                    <a:pt x="953" y="493"/>
                  </a:cubicBezTo>
                  <a:cubicBezTo>
                    <a:pt x="926" y="489"/>
                    <a:pt x="899" y="486"/>
                    <a:pt x="871" y="485"/>
                  </a:cubicBezTo>
                  <a:cubicBezTo>
                    <a:pt x="747" y="482"/>
                    <a:pt x="623" y="477"/>
                    <a:pt x="498" y="477"/>
                  </a:cubicBezTo>
                  <a:cubicBezTo>
                    <a:pt x="428" y="477"/>
                    <a:pt x="359" y="487"/>
                    <a:pt x="289" y="492"/>
                  </a:cubicBezTo>
                  <a:cubicBezTo>
                    <a:pt x="284" y="493"/>
                    <a:pt x="275" y="494"/>
                    <a:pt x="273" y="498"/>
                  </a:cubicBezTo>
                  <a:cubicBezTo>
                    <a:pt x="259" y="526"/>
                    <a:pt x="246" y="554"/>
                    <a:pt x="231" y="587"/>
                  </a:cubicBezTo>
                  <a:cubicBezTo>
                    <a:pt x="488" y="560"/>
                    <a:pt x="739" y="567"/>
                    <a:pt x="992" y="586"/>
                  </a:cubicBezTo>
                  <a:close/>
                  <a:moveTo>
                    <a:pt x="622" y="835"/>
                  </a:moveTo>
                  <a:cubicBezTo>
                    <a:pt x="622" y="945"/>
                    <a:pt x="622" y="1054"/>
                    <a:pt x="622" y="1165"/>
                  </a:cubicBezTo>
                  <a:cubicBezTo>
                    <a:pt x="665" y="1165"/>
                    <a:pt x="707" y="1165"/>
                    <a:pt x="749" y="1165"/>
                  </a:cubicBezTo>
                  <a:cubicBezTo>
                    <a:pt x="749" y="1054"/>
                    <a:pt x="749" y="945"/>
                    <a:pt x="749" y="835"/>
                  </a:cubicBezTo>
                  <a:cubicBezTo>
                    <a:pt x="707" y="835"/>
                    <a:pt x="666" y="835"/>
                    <a:pt x="622" y="835"/>
                  </a:cubicBezTo>
                  <a:close/>
                  <a:moveTo>
                    <a:pt x="436" y="1157"/>
                  </a:moveTo>
                  <a:cubicBezTo>
                    <a:pt x="436" y="1048"/>
                    <a:pt x="436" y="941"/>
                    <a:pt x="436" y="835"/>
                  </a:cubicBezTo>
                  <a:cubicBezTo>
                    <a:pt x="393" y="835"/>
                    <a:pt x="352" y="835"/>
                    <a:pt x="311" y="835"/>
                  </a:cubicBezTo>
                  <a:cubicBezTo>
                    <a:pt x="311" y="941"/>
                    <a:pt x="311" y="1044"/>
                    <a:pt x="311" y="1149"/>
                  </a:cubicBezTo>
                  <a:cubicBezTo>
                    <a:pt x="353" y="1152"/>
                    <a:pt x="393" y="1154"/>
                    <a:pt x="436" y="1157"/>
                  </a:cubicBezTo>
                  <a:close/>
                  <a:moveTo>
                    <a:pt x="908" y="1165"/>
                  </a:moveTo>
                  <a:cubicBezTo>
                    <a:pt x="908" y="1138"/>
                    <a:pt x="908" y="1115"/>
                    <a:pt x="908" y="1092"/>
                  </a:cubicBezTo>
                  <a:cubicBezTo>
                    <a:pt x="908" y="1015"/>
                    <a:pt x="908" y="937"/>
                    <a:pt x="907" y="860"/>
                  </a:cubicBezTo>
                  <a:cubicBezTo>
                    <a:pt x="907" y="854"/>
                    <a:pt x="902" y="843"/>
                    <a:pt x="898" y="842"/>
                  </a:cubicBezTo>
                  <a:cubicBezTo>
                    <a:pt x="859" y="839"/>
                    <a:pt x="820" y="838"/>
                    <a:pt x="781" y="836"/>
                  </a:cubicBezTo>
                  <a:cubicBezTo>
                    <a:pt x="781" y="948"/>
                    <a:pt x="781" y="1056"/>
                    <a:pt x="781" y="1165"/>
                  </a:cubicBezTo>
                  <a:cubicBezTo>
                    <a:pt x="823" y="1165"/>
                    <a:pt x="864" y="1165"/>
                    <a:pt x="908" y="1165"/>
                  </a:cubicBezTo>
                  <a:close/>
                  <a:moveTo>
                    <a:pt x="468" y="833"/>
                  </a:moveTo>
                  <a:cubicBezTo>
                    <a:pt x="468" y="942"/>
                    <a:pt x="468" y="1049"/>
                    <a:pt x="468" y="1160"/>
                  </a:cubicBezTo>
                  <a:cubicBezTo>
                    <a:pt x="509" y="1160"/>
                    <a:pt x="548" y="1160"/>
                    <a:pt x="591" y="1160"/>
                  </a:cubicBezTo>
                  <a:cubicBezTo>
                    <a:pt x="591" y="1053"/>
                    <a:pt x="591" y="943"/>
                    <a:pt x="591" y="833"/>
                  </a:cubicBezTo>
                  <a:cubicBezTo>
                    <a:pt x="551" y="833"/>
                    <a:pt x="511" y="833"/>
                    <a:pt x="468" y="833"/>
                  </a:cubicBezTo>
                  <a:close/>
                  <a:moveTo>
                    <a:pt x="281" y="837"/>
                  </a:moveTo>
                  <a:cubicBezTo>
                    <a:pt x="244" y="839"/>
                    <a:pt x="209" y="843"/>
                    <a:pt x="173" y="845"/>
                  </a:cubicBezTo>
                  <a:cubicBezTo>
                    <a:pt x="157" y="845"/>
                    <a:pt x="153" y="852"/>
                    <a:pt x="154" y="867"/>
                  </a:cubicBezTo>
                  <a:cubicBezTo>
                    <a:pt x="154" y="951"/>
                    <a:pt x="154" y="1034"/>
                    <a:pt x="154" y="1118"/>
                  </a:cubicBezTo>
                  <a:cubicBezTo>
                    <a:pt x="154" y="1124"/>
                    <a:pt x="155" y="1130"/>
                    <a:pt x="155" y="1137"/>
                  </a:cubicBezTo>
                  <a:cubicBezTo>
                    <a:pt x="198" y="1140"/>
                    <a:pt x="239" y="1144"/>
                    <a:pt x="281" y="1147"/>
                  </a:cubicBezTo>
                  <a:cubicBezTo>
                    <a:pt x="281" y="1042"/>
                    <a:pt x="281" y="940"/>
                    <a:pt x="281" y="837"/>
                  </a:cubicBezTo>
                  <a:close/>
                  <a:moveTo>
                    <a:pt x="937" y="1163"/>
                  </a:moveTo>
                  <a:cubicBezTo>
                    <a:pt x="980" y="1159"/>
                    <a:pt x="1021" y="1156"/>
                    <a:pt x="1062" y="1153"/>
                  </a:cubicBezTo>
                  <a:cubicBezTo>
                    <a:pt x="1062" y="1052"/>
                    <a:pt x="1062" y="953"/>
                    <a:pt x="1062" y="854"/>
                  </a:cubicBezTo>
                  <a:cubicBezTo>
                    <a:pt x="1020" y="850"/>
                    <a:pt x="979" y="847"/>
                    <a:pt x="937" y="844"/>
                  </a:cubicBezTo>
                  <a:cubicBezTo>
                    <a:pt x="937" y="951"/>
                    <a:pt x="937" y="1055"/>
                    <a:pt x="937" y="1163"/>
                  </a:cubicBezTo>
                  <a:close/>
                  <a:moveTo>
                    <a:pt x="920" y="460"/>
                  </a:moveTo>
                  <a:cubicBezTo>
                    <a:pt x="914" y="442"/>
                    <a:pt x="910" y="426"/>
                    <a:pt x="903" y="411"/>
                  </a:cubicBezTo>
                  <a:cubicBezTo>
                    <a:pt x="900" y="405"/>
                    <a:pt x="891" y="398"/>
                    <a:pt x="884" y="397"/>
                  </a:cubicBezTo>
                  <a:cubicBezTo>
                    <a:pt x="859" y="394"/>
                    <a:pt x="834" y="394"/>
                    <a:pt x="809" y="392"/>
                  </a:cubicBezTo>
                  <a:cubicBezTo>
                    <a:pt x="656" y="381"/>
                    <a:pt x="503" y="380"/>
                    <a:pt x="351" y="397"/>
                  </a:cubicBezTo>
                  <a:cubicBezTo>
                    <a:pt x="345" y="398"/>
                    <a:pt x="337" y="401"/>
                    <a:pt x="334" y="405"/>
                  </a:cubicBezTo>
                  <a:cubicBezTo>
                    <a:pt x="324" y="422"/>
                    <a:pt x="316" y="440"/>
                    <a:pt x="305" y="461"/>
                  </a:cubicBezTo>
                  <a:cubicBezTo>
                    <a:pt x="512" y="438"/>
                    <a:pt x="715" y="443"/>
                    <a:pt x="920" y="460"/>
                  </a:cubicBezTo>
                  <a:close/>
                  <a:moveTo>
                    <a:pt x="421" y="281"/>
                  </a:moveTo>
                  <a:cubicBezTo>
                    <a:pt x="554" y="254"/>
                    <a:pt x="685" y="263"/>
                    <a:pt x="818" y="281"/>
                  </a:cubicBezTo>
                  <a:cubicBezTo>
                    <a:pt x="816" y="251"/>
                    <a:pt x="815" y="224"/>
                    <a:pt x="814" y="197"/>
                  </a:cubicBezTo>
                  <a:cubicBezTo>
                    <a:pt x="805" y="195"/>
                    <a:pt x="798" y="193"/>
                    <a:pt x="790" y="193"/>
                  </a:cubicBezTo>
                  <a:cubicBezTo>
                    <a:pt x="741" y="188"/>
                    <a:pt x="692" y="182"/>
                    <a:pt x="643" y="179"/>
                  </a:cubicBezTo>
                  <a:cubicBezTo>
                    <a:pt x="574" y="176"/>
                    <a:pt x="505" y="179"/>
                    <a:pt x="437" y="192"/>
                  </a:cubicBezTo>
                  <a:cubicBezTo>
                    <a:pt x="425" y="194"/>
                    <a:pt x="420" y="199"/>
                    <a:pt x="420" y="210"/>
                  </a:cubicBezTo>
                  <a:cubicBezTo>
                    <a:pt x="421" y="232"/>
                    <a:pt x="421" y="254"/>
                    <a:pt x="421" y="281"/>
                  </a:cubicBezTo>
                  <a:close/>
                  <a:moveTo>
                    <a:pt x="1093" y="1149"/>
                  </a:moveTo>
                  <a:cubicBezTo>
                    <a:pt x="1117" y="1145"/>
                    <a:pt x="1140" y="1141"/>
                    <a:pt x="1162" y="1137"/>
                  </a:cubicBezTo>
                  <a:cubicBezTo>
                    <a:pt x="1204" y="1128"/>
                    <a:pt x="1204" y="1128"/>
                    <a:pt x="1204" y="1086"/>
                  </a:cubicBezTo>
                  <a:cubicBezTo>
                    <a:pt x="1204" y="1015"/>
                    <a:pt x="1204" y="944"/>
                    <a:pt x="1204" y="871"/>
                  </a:cubicBezTo>
                  <a:cubicBezTo>
                    <a:pt x="1167" y="866"/>
                    <a:pt x="1131" y="861"/>
                    <a:pt x="1093" y="856"/>
                  </a:cubicBezTo>
                  <a:cubicBezTo>
                    <a:pt x="1093" y="954"/>
                    <a:pt x="1093" y="1051"/>
                    <a:pt x="1093" y="1149"/>
                  </a:cubicBezTo>
                  <a:close/>
                  <a:moveTo>
                    <a:pt x="366" y="366"/>
                  </a:moveTo>
                  <a:cubicBezTo>
                    <a:pt x="532" y="350"/>
                    <a:pt x="694" y="355"/>
                    <a:pt x="859" y="365"/>
                  </a:cubicBezTo>
                  <a:cubicBezTo>
                    <a:pt x="854" y="353"/>
                    <a:pt x="850" y="345"/>
                    <a:pt x="849" y="336"/>
                  </a:cubicBezTo>
                  <a:cubicBezTo>
                    <a:pt x="847" y="313"/>
                    <a:pt x="832" y="310"/>
                    <a:pt x="813" y="309"/>
                  </a:cubicBezTo>
                  <a:cubicBezTo>
                    <a:pt x="782" y="306"/>
                    <a:pt x="750" y="304"/>
                    <a:pt x="718" y="299"/>
                  </a:cubicBezTo>
                  <a:cubicBezTo>
                    <a:pt x="613" y="285"/>
                    <a:pt x="510" y="295"/>
                    <a:pt x="406" y="311"/>
                  </a:cubicBezTo>
                  <a:cubicBezTo>
                    <a:pt x="400" y="311"/>
                    <a:pt x="393" y="314"/>
                    <a:pt x="390" y="319"/>
                  </a:cubicBezTo>
                  <a:cubicBezTo>
                    <a:pt x="381" y="333"/>
                    <a:pt x="375" y="348"/>
                    <a:pt x="366" y="366"/>
                  </a:cubicBezTo>
                  <a:close/>
                  <a:moveTo>
                    <a:pt x="123" y="1134"/>
                  </a:moveTo>
                  <a:cubicBezTo>
                    <a:pt x="123" y="1038"/>
                    <a:pt x="123" y="946"/>
                    <a:pt x="123" y="850"/>
                  </a:cubicBezTo>
                  <a:cubicBezTo>
                    <a:pt x="94" y="856"/>
                    <a:pt x="66" y="861"/>
                    <a:pt x="39" y="869"/>
                  </a:cubicBezTo>
                  <a:cubicBezTo>
                    <a:pt x="34" y="870"/>
                    <a:pt x="30" y="879"/>
                    <a:pt x="30" y="885"/>
                  </a:cubicBezTo>
                  <a:cubicBezTo>
                    <a:pt x="30" y="918"/>
                    <a:pt x="30" y="952"/>
                    <a:pt x="30" y="985"/>
                  </a:cubicBezTo>
                  <a:cubicBezTo>
                    <a:pt x="30" y="1031"/>
                    <a:pt x="30" y="1077"/>
                    <a:pt x="30" y="1125"/>
                  </a:cubicBezTo>
                  <a:cubicBezTo>
                    <a:pt x="61" y="1128"/>
                    <a:pt x="92" y="1131"/>
                    <a:pt x="123" y="1134"/>
                  </a:cubicBezTo>
                  <a:close/>
                </a:path>
              </a:pathLst>
            </a:custGeom>
            <a:solidFill>
              <a:srgbClr val="075F8D"/>
            </a:solidFill>
            <a:ln>
              <a:noFill/>
            </a:ln>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grpSp>
      <p:graphicFrame>
        <p:nvGraphicFramePr>
          <p:cNvPr id="10" name="Chart 9"/>
          <p:cNvGraphicFramePr>
            <a:graphicFrameLocks noChangeAspect="1"/>
          </p:cNvGraphicFramePr>
          <p:nvPr>
            <p:extLst>
              <p:ext uri="{D42A27DB-BD31-4B8C-83A1-F6EECF244321}">
                <p14:modId xmlns:p14="http://schemas.microsoft.com/office/powerpoint/2010/main" val="57936707"/>
              </p:ext>
            </p:extLst>
          </p:nvPr>
        </p:nvGraphicFramePr>
        <p:xfrm>
          <a:off x="6008566" y="2783134"/>
          <a:ext cx="3852000" cy="2568000"/>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p:cNvGrpSpPr/>
          <p:nvPr/>
        </p:nvGrpSpPr>
        <p:grpSpPr>
          <a:xfrm>
            <a:off x="3929817" y="3047727"/>
            <a:ext cx="1933305" cy="1933305"/>
            <a:chOff x="5068468" y="2891245"/>
            <a:chExt cx="1933305" cy="1933305"/>
          </a:xfrm>
        </p:grpSpPr>
        <p:sp>
          <p:nvSpPr>
            <p:cNvPr id="45" name="Oval 44"/>
            <p:cNvSpPr/>
            <p:nvPr/>
          </p:nvSpPr>
          <p:spPr>
            <a:xfrm>
              <a:off x="5068468" y="2891245"/>
              <a:ext cx="1933305" cy="19333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 name="Freeform 33"/>
            <p:cNvSpPr>
              <a:spLocks noEditPoints="1"/>
            </p:cNvSpPr>
            <p:nvPr/>
          </p:nvSpPr>
          <p:spPr bwMode="auto">
            <a:xfrm>
              <a:off x="5615455" y="3358341"/>
              <a:ext cx="856582" cy="999113"/>
            </a:xfrm>
            <a:custGeom>
              <a:avLst/>
              <a:gdLst>
                <a:gd name="T0" fmla="*/ 414 w 1232"/>
                <a:gd name="T1" fmla="*/ 168 h 1318"/>
                <a:gd name="T2" fmla="*/ 605 w 1232"/>
                <a:gd name="T3" fmla="*/ 19 h 1318"/>
                <a:gd name="T4" fmla="*/ 634 w 1232"/>
                <a:gd name="T5" fmla="*/ 124 h 1318"/>
                <a:gd name="T6" fmla="*/ 823 w 1232"/>
                <a:gd name="T7" fmla="*/ 169 h 1318"/>
                <a:gd name="T8" fmla="*/ 858 w 1232"/>
                <a:gd name="T9" fmla="*/ 287 h 1318"/>
                <a:gd name="T10" fmla="*/ 931 w 1232"/>
                <a:gd name="T11" fmla="*/ 403 h 1318"/>
                <a:gd name="T12" fmla="*/ 991 w 1232"/>
                <a:gd name="T13" fmla="*/ 485 h 1318"/>
                <a:gd name="T14" fmla="*/ 1077 w 1232"/>
                <a:gd name="T15" fmla="*/ 621 h 1318"/>
                <a:gd name="T16" fmla="*/ 1143 w 1232"/>
                <a:gd name="T17" fmla="*/ 732 h 1318"/>
                <a:gd name="T18" fmla="*/ 1232 w 1232"/>
                <a:gd name="T19" fmla="*/ 868 h 1318"/>
                <a:gd name="T20" fmla="*/ 967 w 1232"/>
                <a:gd name="T21" fmla="*/ 1307 h 1318"/>
                <a:gd name="T22" fmla="*/ 28 w 1232"/>
                <a:gd name="T23" fmla="*/ 1264 h 1318"/>
                <a:gd name="T24" fmla="*/ 18 w 1232"/>
                <a:gd name="T25" fmla="*/ 843 h 1318"/>
                <a:gd name="T26" fmla="*/ 98 w 1232"/>
                <a:gd name="T27" fmla="*/ 712 h 1318"/>
                <a:gd name="T28" fmla="*/ 181 w 1232"/>
                <a:gd name="T29" fmla="*/ 594 h 1318"/>
                <a:gd name="T30" fmla="*/ 255 w 1232"/>
                <a:gd name="T31" fmla="*/ 472 h 1318"/>
                <a:gd name="T32" fmla="*/ 340 w 1232"/>
                <a:gd name="T33" fmla="*/ 357 h 1318"/>
                <a:gd name="T34" fmla="*/ 1204 w 1232"/>
                <a:gd name="T35" fmla="*/ 1161 h 1318"/>
                <a:gd name="T36" fmla="*/ 447 w 1232"/>
                <a:gd name="T37" fmla="*/ 1186 h 1318"/>
                <a:gd name="T38" fmla="*/ 31 w 1232"/>
                <a:gd name="T39" fmla="*/ 1238 h 1318"/>
                <a:gd name="T40" fmla="*/ 1143 w 1232"/>
                <a:gd name="T41" fmla="*/ 1252 h 1318"/>
                <a:gd name="T42" fmla="*/ 1153 w 1232"/>
                <a:gd name="T43" fmla="*/ 834 h 1318"/>
                <a:gd name="T44" fmla="*/ 600 w 1232"/>
                <a:gd name="T45" fmla="*/ 718 h 1318"/>
                <a:gd name="T46" fmla="*/ 101 w 1232"/>
                <a:gd name="T47" fmla="*/ 744 h 1318"/>
                <a:gd name="T48" fmla="*/ 1153 w 1232"/>
                <a:gd name="T49" fmla="*/ 834 h 1318"/>
                <a:gd name="T50" fmla="*/ 993 w 1232"/>
                <a:gd name="T51" fmla="*/ 615 h 1318"/>
                <a:gd name="T52" fmla="*/ 216 w 1232"/>
                <a:gd name="T53" fmla="*/ 617 h 1318"/>
                <a:gd name="T54" fmla="*/ 1075 w 1232"/>
                <a:gd name="T55" fmla="*/ 707 h 1318"/>
                <a:gd name="T56" fmla="*/ 953 w 1232"/>
                <a:gd name="T57" fmla="*/ 493 h 1318"/>
                <a:gd name="T58" fmla="*/ 289 w 1232"/>
                <a:gd name="T59" fmla="*/ 492 h 1318"/>
                <a:gd name="T60" fmla="*/ 992 w 1232"/>
                <a:gd name="T61" fmla="*/ 586 h 1318"/>
                <a:gd name="T62" fmla="*/ 749 w 1232"/>
                <a:gd name="T63" fmla="*/ 1165 h 1318"/>
                <a:gd name="T64" fmla="*/ 436 w 1232"/>
                <a:gd name="T65" fmla="*/ 1157 h 1318"/>
                <a:gd name="T66" fmla="*/ 311 w 1232"/>
                <a:gd name="T67" fmla="*/ 1149 h 1318"/>
                <a:gd name="T68" fmla="*/ 908 w 1232"/>
                <a:gd name="T69" fmla="*/ 1092 h 1318"/>
                <a:gd name="T70" fmla="*/ 781 w 1232"/>
                <a:gd name="T71" fmla="*/ 836 h 1318"/>
                <a:gd name="T72" fmla="*/ 468 w 1232"/>
                <a:gd name="T73" fmla="*/ 833 h 1318"/>
                <a:gd name="T74" fmla="*/ 591 w 1232"/>
                <a:gd name="T75" fmla="*/ 833 h 1318"/>
                <a:gd name="T76" fmla="*/ 173 w 1232"/>
                <a:gd name="T77" fmla="*/ 845 h 1318"/>
                <a:gd name="T78" fmla="*/ 155 w 1232"/>
                <a:gd name="T79" fmla="*/ 1137 h 1318"/>
                <a:gd name="T80" fmla="*/ 937 w 1232"/>
                <a:gd name="T81" fmla="*/ 1163 h 1318"/>
                <a:gd name="T82" fmla="*/ 937 w 1232"/>
                <a:gd name="T83" fmla="*/ 844 h 1318"/>
                <a:gd name="T84" fmla="*/ 903 w 1232"/>
                <a:gd name="T85" fmla="*/ 411 h 1318"/>
                <a:gd name="T86" fmla="*/ 351 w 1232"/>
                <a:gd name="T87" fmla="*/ 397 h 1318"/>
                <a:gd name="T88" fmla="*/ 920 w 1232"/>
                <a:gd name="T89" fmla="*/ 460 h 1318"/>
                <a:gd name="T90" fmla="*/ 814 w 1232"/>
                <a:gd name="T91" fmla="*/ 197 h 1318"/>
                <a:gd name="T92" fmla="*/ 437 w 1232"/>
                <a:gd name="T93" fmla="*/ 192 h 1318"/>
                <a:gd name="T94" fmla="*/ 1093 w 1232"/>
                <a:gd name="T95" fmla="*/ 1149 h 1318"/>
                <a:gd name="T96" fmla="*/ 1204 w 1232"/>
                <a:gd name="T97" fmla="*/ 871 h 1318"/>
                <a:gd name="T98" fmla="*/ 366 w 1232"/>
                <a:gd name="T99" fmla="*/ 366 h 1318"/>
                <a:gd name="T100" fmla="*/ 813 w 1232"/>
                <a:gd name="T101" fmla="*/ 309 h 1318"/>
                <a:gd name="T102" fmla="*/ 390 w 1232"/>
                <a:gd name="T103" fmla="*/ 319 h 1318"/>
                <a:gd name="T104" fmla="*/ 123 w 1232"/>
                <a:gd name="T105" fmla="*/ 850 h 1318"/>
                <a:gd name="T106" fmla="*/ 30 w 1232"/>
                <a:gd name="T107" fmla="*/ 985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318">
                  <a:moveTo>
                    <a:pt x="393" y="278"/>
                  </a:moveTo>
                  <a:cubicBezTo>
                    <a:pt x="393" y="252"/>
                    <a:pt x="393" y="224"/>
                    <a:pt x="392" y="195"/>
                  </a:cubicBezTo>
                  <a:cubicBezTo>
                    <a:pt x="392" y="180"/>
                    <a:pt x="396" y="170"/>
                    <a:pt x="414" y="168"/>
                  </a:cubicBezTo>
                  <a:cubicBezTo>
                    <a:pt x="476" y="160"/>
                    <a:pt x="539" y="152"/>
                    <a:pt x="605" y="143"/>
                  </a:cubicBezTo>
                  <a:cubicBezTo>
                    <a:pt x="605" y="117"/>
                    <a:pt x="605" y="87"/>
                    <a:pt x="605" y="57"/>
                  </a:cubicBezTo>
                  <a:cubicBezTo>
                    <a:pt x="605" y="44"/>
                    <a:pt x="603" y="31"/>
                    <a:pt x="605" y="19"/>
                  </a:cubicBezTo>
                  <a:cubicBezTo>
                    <a:pt x="607" y="12"/>
                    <a:pt x="615" y="6"/>
                    <a:pt x="620" y="0"/>
                  </a:cubicBezTo>
                  <a:cubicBezTo>
                    <a:pt x="625" y="6"/>
                    <a:pt x="633" y="12"/>
                    <a:pt x="633" y="19"/>
                  </a:cubicBezTo>
                  <a:cubicBezTo>
                    <a:pt x="635" y="54"/>
                    <a:pt x="634" y="89"/>
                    <a:pt x="634" y="124"/>
                  </a:cubicBezTo>
                  <a:cubicBezTo>
                    <a:pt x="634" y="132"/>
                    <a:pt x="634" y="139"/>
                    <a:pt x="634" y="148"/>
                  </a:cubicBezTo>
                  <a:cubicBezTo>
                    <a:pt x="667" y="151"/>
                    <a:pt x="700" y="153"/>
                    <a:pt x="732" y="157"/>
                  </a:cubicBezTo>
                  <a:cubicBezTo>
                    <a:pt x="762" y="160"/>
                    <a:pt x="793" y="165"/>
                    <a:pt x="823" y="169"/>
                  </a:cubicBezTo>
                  <a:cubicBezTo>
                    <a:pt x="836" y="170"/>
                    <a:pt x="841" y="177"/>
                    <a:pt x="842" y="190"/>
                  </a:cubicBezTo>
                  <a:cubicBezTo>
                    <a:pt x="843" y="215"/>
                    <a:pt x="844" y="240"/>
                    <a:pt x="846" y="266"/>
                  </a:cubicBezTo>
                  <a:cubicBezTo>
                    <a:pt x="847" y="274"/>
                    <a:pt x="846" y="284"/>
                    <a:pt x="858" y="287"/>
                  </a:cubicBezTo>
                  <a:cubicBezTo>
                    <a:pt x="863" y="289"/>
                    <a:pt x="866" y="297"/>
                    <a:pt x="868" y="303"/>
                  </a:cubicBezTo>
                  <a:cubicBezTo>
                    <a:pt x="876" y="325"/>
                    <a:pt x="882" y="346"/>
                    <a:pt x="890" y="369"/>
                  </a:cubicBezTo>
                  <a:cubicBezTo>
                    <a:pt x="916" y="365"/>
                    <a:pt x="926" y="381"/>
                    <a:pt x="931" y="403"/>
                  </a:cubicBezTo>
                  <a:cubicBezTo>
                    <a:pt x="934" y="416"/>
                    <a:pt x="940" y="428"/>
                    <a:pt x="944" y="441"/>
                  </a:cubicBezTo>
                  <a:cubicBezTo>
                    <a:pt x="948" y="456"/>
                    <a:pt x="953" y="466"/>
                    <a:pt x="973" y="466"/>
                  </a:cubicBezTo>
                  <a:cubicBezTo>
                    <a:pt x="979" y="466"/>
                    <a:pt x="988" y="477"/>
                    <a:pt x="991" y="485"/>
                  </a:cubicBezTo>
                  <a:cubicBezTo>
                    <a:pt x="1001" y="514"/>
                    <a:pt x="1010" y="542"/>
                    <a:pt x="1018" y="571"/>
                  </a:cubicBezTo>
                  <a:cubicBezTo>
                    <a:pt x="1021" y="584"/>
                    <a:pt x="1027" y="591"/>
                    <a:pt x="1040" y="590"/>
                  </a:cubicBezTo>
                  <a:cubicBezTo>
                    <a:pt x="1062" y="589"/>
                    <a:pt x="1072" y="600"/>
                    <a:pt x="1077" y="621"/>
                  </a:cubicBezTo>
                  <a:cubicBezTo>
                    <a:pt x="1084" y="647"/>
                    <a:pt x="1094" y="672"/>
                    <a:pt x="1103" y="698"/>
                  </a:cubicBezTo>
                  <a:cubicBezTo>
                    <a:pt x="1105" y="703"/>
                    <a:pt x="1112" y="710"/>
                    <a:pt x="1117" y="711"/>
                  </a:cubicBezTo>
                  <a:cubicBezTo>
                    <a:pt x="1132" y="712"/>
                    <a:pt x="1138" y="720"/>
                    <a:pt x="1143" y="732"/>
                  </a:cubicBezTo>
                  <a:cubicBezTo>
                    <a:pt x="1154" y="761"/>
                    <a:pt x="1166" y="788"/>
                    <a:pt x="1176" y="817"/>
                  </a:cubicBezTo>
                  <a:cubicBezTo>
                    <a:pt x="1182" y="834"/>
                    <a:pt x="1192" y="844"/>
                    <a:pt x="1210" y="844"/>
                  </a:cubicBezTo>
                  <a:cubicBezTo>
                    <a:pt x="1226" y="845"/>
                    <a:pt x="1232" y="853"/>
                    <a:pt x="1232" y="868"/>
                  </a:cubicBezTo>
                  <a:cubicBezTo>
                    <a:pt x="1231" y="992"/>
                    <a:pt x="1231" y="1115"/>
                    <a:pt x="1232" y="1238"/>
                  </a:cubicBezTo>
                  <a:cubicBezTo>
                    <a:pt x="1232" y="1255"/>
                    <a:pt x="1225" y="1262"/>
                    <a:pt x="1210" y="1264"/>
                  </a:cubicBezTo>
                  <a:cubicBezTo>
                    <a:pt x="1130" y="1279"/>
                    <a:pt x="1049" y="1298"/>
                    <a:pt x="967" y="1307"/>
                  </a:cubicBezTo>
                  <a:cubicBezTo>
                    <a:pt x="882" y="1316"/>
                    <a:pt x="795" y="1318"/>
                    <a:pt x="708" y="1318"/>
                  </a:cubicBezTo>
                  <a:cubicBezTo>
                    <a:pt x="562" y="1318"/>
                    <a:pt x="415" y="1309"/>
                    <a:pt x="270" y="1293"/>
                  </a:cubicBezTo>
                  <a:cubicBezTo>
                    <a:pt x="189" y="1284"/>
                    <a:pt x="109" y="1274"/>
                    <a:pt x="28" y="1264"/>
                  </a:cubicBezTo>
                  <a:cubicBezTo>
                    <a:pt x="4" y="1261"/>
                    <a:pt x="1" y="1257"/>
                    <a:pt x="1" y="1232"/>
                  </a:cubicBezTo>
                  <a:cubicBezTo>
                    <a:pt x="0" y="1114"/>
                    <a:pt x="1" y="995"/>
                    <a:pt x="0" y="876"/>
                  </a:cubicBezTo>
                  <a:cubicBezTo>
                    <a:pt x="0" y="862"/>
                    <a:pt x="0" y="848"/>
                    <a:pt x="18" y="843"/>
                  </a:cubicBezTo>
                  <a:cubicBezTo>
                    <a:pt x="21" y="842"/>
                    <a:pt x="23" y="836"/>
                    <a:pt x="25" y="832"/>
                  </a:cubicBezTo>
                  <a:cubicBezTo>
                    <a:pt x="42" y="797"/>
                    <a:pt x="59" y="761"/>
                    <a:pt x="77" y="727"/>
                  </a:cubicBezTo>
                  <a:cubicBezTo>
                    <a:pt x="81" y="720"/>
                    <a:pt x="91" y="714"/>
                    <a:pt x="98" y="712"/>
                  </a:cubicBezTo>
                  <a:cubicBezTo>
                    <a:pt x="111" y="710"/>
                    <a:pt x="117" y="704"/>
                    <a:pt x="122" y="693"/>
                  </a:cubicBezTo>
                  <a:cubicBezTo>
                    <a:pt x="137" y="662"/>
                    <a:pt x="155" y="633"/>
                    <a:pt x="172" y="604"/>
                  </a:cubicBezTo>
                  <a:cubicBezTo>
                    <a:pt x="174" y="600"/>
                    <a:pt x="178" y="594"/>
                    <a:pt x="181" y="594"/>
                  </a:cubicBezTo>
                  <a:cubicBezTo>
                    <a:pt x="206" y="594"/>
                    <a:pt x="206" y="574"/>
                    <a:pt x="213" y="558"/>
                  </a:cubicBezTo>
                  <a:cubicBezTo>
                    <a:pt x="224" y="532"/>
                    <a:pt x="237" y="506"/>
                    <a:pt x="249" y="481"/>
                  </a:cubicBezTo>
                  <a:cubicBezTo>
                    <a:pt x="251" y="478"/>
                    <a:pt x="252" y="473"/>
                    <a:pt x="255" y="472"/>
                  </a:cubicBezTo>
                  <a:cubicBezTo>
                    <a:pt x="284" y="463"/>
                    <a:pt x="283" y="432"/>
                    <a:pt x="297" y="412"/>
                  </a:cubicBezTo>
                  <a:cubicBezTo>
                    <a:pt x="308" y="397"/>
                    <a:pt x="310" y="374"/>
                    <a:pt x="334" y="368"/>
                  </a:cubicBezTo>
                  <a:cubicBezTo>
                    <a:pt x="337" y="368"/>
                    <a:pt x="338" y="361"/>
                    <a:pt x="340" y="357"/>
                  </a:cubicBezTo>
                  <a:cubicBezTo>
                    <a:pt x="350" y="337"/>
                    <a:pt x="359" y="316"/>
                    <a:pt x="370" y="296"/>
                  </a:cubicBezTo>
                  <a:cubicBezTo>
                    <a:pt x="373" y="290"/>
                    <a:pt x="382" y="286"/>
                    <a:pt x="393" y="278"/>
                  </a:cubicBezTo>
                  <a:close/>
                  <a:moveTo>
                    <a:pt x="1204" y="1161"/>
                  </a:moveTo>
                  <a:cubicBezTo>
                    <a:pt x="1130" y="1170"/>
                    <a:pt x="1060" y="1183"/>
                    <a:pt x="988" y="1187"/>
                  </a:cubicBezTo>
                  <a:cubicBezTo>
                    <a:pt x="884" y="1193"/>
                    <a:pt x="779" y="1194"/>
                    <a:pt x="675" y="1194"/>
                  </a:cubicBezTo>
                  <a:cubicBezTo>
                    <a:pt x="599" y="1194"/>
                    <a:pt x="523" y="1190"/>
                    <a:pt x="447" y="1186"/>
                  </a:cubicBezTo>
                  <a:cubicBezTo>
                    <a:pt x="347" y="1180"/>
                    <a:pt x="247" y="1172"/>
                    <a:pt x="147" y="1165"/>
                  </a:cubicBezTo>
                  <a:cubicBezTo>
                    <a:pt x="109" y="1162"/>
                    <a:pt x="70" y="1158"/>
                    <a:pt x="31" y="1154"/>
                  </a:cubicBezTo>
                  <a:cubicBezTo>
                    <a:pt x="31" y="1182"/>
                    <a:pt x="31" y="1208"/>
                    <a:pt x="31" y="1238"/>
                  </a:cubicBezTo>
                  <a:cubicBezTo>
                    <a:pt x="136" y="1249"/>
                    <a:pt x="239" y="1262"/>
                    <a:pt x="342" y="1272"/>
                  </a:cubicBezTo>
                  <a:cubicBezTo>
                    <a:pt x="485" y="1285"/>
                    <a:pt x="629" y="1291"/>
                    <a:pt x="773" y="1289"/>
                  </a:cubicBezTo>
                  <a:cubicBezTo>
                    <a:pt x="897" y="1288"/>
                    <a:pt x="1021" y="1278"/>
                    <a:pt x="1143" y="1252"/>
                  </a:cubicBezTo>
                  <a:cubicBezTo>
                    <a:pt x="1204" y="1240"/>
                    <a:pt x="1204" y="1240"/>
                    <a:pt x="1204" y="1179"/>
                  </a:cubicBezTo>
                  <a:cubicBezTo>
                    <a:pt x="1204" y="1172"/>
                    <a:pt x="1204" y="1166"/>
                    <a:pt x="1204" y="1161"/>
                  </a:cubicBezTo>
                  <a:close/>
                  <a:moveTo>
                    <a:pt x="1153" y="834"/>
                  </a:moveTo>
                  <a:cubicBezTo>
                    <a:pt x="1142" y="808"/>
                    <a:pt x="1131" y="785"/>
                    <a:pt x="1124" y="761"/>
                  </a:cubicBezTo>
                  <a:cubicBezTo>
                    <a:pt x="1118" y="743"/>
                    <a:pt x="1108" y="738"/>
                    <a:pt x="1090" y="737"/>
                  </a:cubicBezTo>
                  <a:cubicBezTo>
                    <a:pt x="927" y="731"/>
                    <a:pt x="763" y="723"/>
                    <a:pt x="600" y="718"/>
                  </a:cubicBezTo>
                  <a:cubicBezTo>
                    <a:pt x="534" y="715"/>
                    <a:pt x="468" y="717"/>
                    <a:pt x="402" y="720"/>
                  </a:cubicBezTo>
                  <a:cubicBezTo>
                    <a:pt x="308" y="725"/>
                    <a:pt x="215" y="731"/>
                    <a:pt x="121" y="737"/>
                  </a:cubicBezTo>
                  <a:cubicBezTo>
                    <a:pt x="114" y="738"/>
                    <a:pt x="104" y="739"/>
                    <a:pt x="101" y="744"/>
                  </a:cubicBezTo>
                  <a:cubicBezTo>
                    <a:pt x="84" y="772"/>
                    <a:pt x="70" y="801"/>
                    <a:pt x="52" y="833"/>
                  </a:cubicBezTo>
                  <a:cubicBezTo>
                    <a:pt x="239" y="802"/>
                    <a:pt x="421" y="802"/>
                    <a:pt x="604" y="804"/>
                  </a:cubicBezTo>
                  <a:cubicBezTo>
                    <a:pt x="786" y="805"/>
                    <a:pt x="968" y="814"/>
                    <a:pt x="1153" y="834"/>
                  </a:cubicBezTo>
                  <a:close/>
                  <a:moveTo>
                    <a:pt x="1075" y="707"/>
                  </a:moveTo>
                  <a:cubicBezTo>
                    <a:pt x="1071" y="695"/>
                    <a:pt x="1066" y="685"/>
                    <a:pt x="1065" y="674"/>
                  </a:cubicBezTo>
                  <a:cubicBezTo>
                    <a:pt x="1058" y="634"/>
                    <a:pt x="1040" y="608"/>
                    <a:pt x="993" y="615"/>
                  </a:cubicBezTo>
                  <a:cubicBezTo>
                    <a:pt x="987" y="616"/>
                    <a:pt x="981" y="613"/>
                    <a:pt x="975" y="613"/>
                  </a:cubicBezTo>
                  <a:cubicBezTo>
                    <a:pt x="824" y="608"/>
                    <a:pt x="672" y="600"/>
                    <a:pt x="520" y="600"/>
                  </a:cubicBezTo>
                  <a:cubicBezTo>
                    <a:pt x="419" y="600"/>
                    <a:pt x="317" y="611"/>
                    <a:pt x="216" y="617"/>
                  </a:cubicBezTo>
                  <a:cubicBezTo>
                    <a:pt x="208" y="618"/>
                    <a:pt x="197" y="620"/>
                    <a:pt x="194" y="625"/>
                  </a:cubicBezTo>
                  <a:cubicBezTo>
                    <a:pt x="177" y="650"/>
                    <a:pt x="162" y="676"/>
                    <a:pt x="144" y="706"/>
                  </a:cubicBezTo>
                  <a:cubicBezTo>
                    <a:pt x="458" y="679"/>
                    <a:pt x="765" y="687"/>
                    <a:pt x="1075" y="707"/>
                  </a:cubicBezTo>
                  <a:close/>
                  <a:moveTo>
                    <a:pt x="992" y="586"/>
                  </a:moveTo>
                  <a:cubicBezTo>
                    <a:pt x="983" y="556"/>
                    <a:pt x="976" y="530"/>
                    <a:pt x="967" y="503"/>
                  </a:cubicBezTo>
                  <a:cubicBezTo>
                    <a:pt x="965" y="499"/>
                    <a:pt x="958" y="494"/>
                    <a:pt x="953" y="493"/>
                  </a:cubicBezTo>
                  <a:cubicBezTo>
                    <a:pt x="926" y="489"/>
                    <a:pt x="899" y="486"/>
                    <a:pt x="871" y="485"/>
                  </a:cubicBezTo>
                  <a:cubicBezTo>
                    <a:pt x="747" y="482"/>
                    <a:pt x="623" y="477"/>
                    <a:pt x="498" y="477"/>
                  </a:cubicBezTo>
                  <a:cubicBezTo>
                    <a:pt x="428" y="477"/>
                    <a:pt x="359" y="487"/>
                    <a:pt x="289" y="492"/>
                  </a:cubicBezTo>
                  <a:cubicBezTo>
                    <a:pt x="284" y="493"/>
                    <a:pt x="275" y="494"/>
                    <a:pt x="273" y="498"/>
                  </a:cubicBezTo>
                  <a:cubicBezTo>
                    <a:pt x="259" y="526"/>
                    <a:pt x="246" y="554"/>
                    <a:pt x="231" y="587"/>
                  </a:cubicBezTo>
                  <a:cubicBezTo>
                    <a:pt x="488" y="560"/>
                    <a:pt x="739" y="567"/>
                    <a:pt x="992" y="586"/>
                  </a:cubicBezTo>
                  <a:close/>
                  <a:moveTo>
                    <a:pt x="622" y="835"/>
                  </a:moveTo>
                  <a:cubicBezTo>
                    <a:pt x="622" y="945"/>
                    <a:pt x="622" y="1054"/>
                    <a:pt x="622" y="1165"/>
                  </a:cubicBezTo>
                  <a:cubicBezTo>
                    <a:pt x="665" y="1165"/>
                    <a:pt x="707" y="1165"/>
                    <a:pt x="749" y="1165"/>
                  </a:cubicBezTo>
                  <a:cubicBezTo>
                    <a:pt x="749" y="1054"/>
                    <a:pt x="749" y="945"/>
                    <a:pt x="749" y="835"/>
                  </a:cubicBezTo>
                  <a:cubicBezTo>
                    <a:pt x="707" y="835"/>
                    <a:pt x="666" y="835"/>
                    <a:pt x="622" y="835"/>
                  </a:cubicBezTo>
                  <a:close/>
                  <a:moveTo>
                    <a:pt x="436" y="1157"/>
                  </a:moveTo>
                  <a:cubicBezTo>
                    <a:pt x="436" y="1048"/>
                    <a:pt x="436" y="941"/>
                    <a:pt x="436" y="835"/>
                  </a:cubicBezTo>
                  <a:cubicBezTo>
                    <a:pt x="393" y="835"/>
                    <a:pt x="352" y="835"/>
                    <a:pt x="311" y="835"/>
                  </a:cubicBezTo>
                  <a:cubicBezTo>
                    <a:pt x="311" y="941"/>
                    <a:pt x="311" y="1044"/>
                    <a:pt x="311" y="1149"/>
                  </a:cubicBezTo>
                  <a:cubicBezTo>
                    <a:pt x="353" y="1152"/>
                    <a:pt x="393" y="1154"/>
                    <a:pt x="436" y="1157"/>
                  </a:cubicBezTo>
                  <a:close/>
                  <a:moveTo>
                    <a:pt x="908" y="1165"/>
                  </a:moveTo>
                  <a:cubicBezTo>
                    <a:pt x="908" y="1138"/>
                    <a:pt x="908" y="1115"/>
                    <a:pt x="908" y="1092"/>
                  </a:cubicBezTo>
                  <a:cubicBezTo>
                    <a:pt x="908" y="1015"/>
                    <a:pt x="908" y="937"/>
                    <a:pt x="907" y="860"/>
                  </a:cubicBezTo>
                  <a:cubicBezTo>
                    <a:pt x="907" y="854"/>
                    <a:pt x="902" y="843"/>
                    <a:pt x="898" y="842"/>
                  </a:cubicBezTo>
                  <a:cubicBezTo>
                    <a:pt x="859" y="839"/>
                    <a:pt x="820" y="838"/>
                    <a:pt x="781" y="836"/>
                  </a:cubicBezTo>
                  <a:cubicBezTo>
                    <a:pt x="781" y="948"/>
                    <a:pt x="781" y="1056"/>
                    <a:pt x="781" y="1165"/>
                  </a:cubicBezTo>
                  <a:cubicBezTo>
                    <a:pt x="823" y="1165"/>
                    <a:pt x="864" y="1165"/>
                    <a:pt x="908" y="1165"/>
                  </a:cubicBezTo>
                  <a:close/>
                  <a:moveTo>
                    <a:pt x="468" y="833"/>
                  </a:moveTo>
                  <a:cubicBezTo>
                    <a:pt x="468" y="942"/>
                    <a:pt x="468" y="1049"/>
                    <a:pt x="468" y="1160"/>
                  </a:cubicBezTo>
                  <a:cubicBezTo>
                    <a:pt x="509" y="1160"/>
                    <a:pt x="548" y="1160"/>
                    <a:pt x="591" y="1160"/>
                  </a:cubicBezTo>
                  <a:cubicBezTo>
                    <a:pt x="591" y="1053"/>
                    <a:pt x="591" y="943"/>
                    <a:pt x="591" y="833"/>
                  </a:cubicBezTo>
                  <a:cubicBezTo>
                    <a:pt x="551" y="833"/>
                    <a:pt x="511" y="833"/>
                    <a:pt x="468" y="833"/>
                  </a:cubicBezTo>
                  <a:close/>
                  <a:moveTo>
                    <a:pt x="281" y="837"/>
                  </a:moveTo>
                  <a:cubicBezTo>
                    <a:pt x="244" y="839"/>
                    <a:pt x="209" y="843"/>
                    <a:pt x="173" y="845"/>
                  </a:cubicBezTo>
                  <a:cubicBezTo>
                    <a:pt x="157" y="845"/>
                    <a:pt x="153" y="852"/>
                    <a:pt x="154" y="867"/>
                  </a:cubicBezTo>
                  <a:cubicBezTo>
                    <a:pt x="154" y="951"/>
                    <a:pt x="154" y="1034"/>
                    <a:pt x="154" y="1118"/>
                  </a:cubicBezTo>
                  <a:cubicBezTo>
                    <a:pt x="154" y="1124"/>
                    <a:pt x="155" y="1130"/>
                    <a:pt x="155" y="1137"/>
                  </a:cubicBezTo>
                  <a:cubicBezTo>
                    <a:pt x="198" y="1140"/>
                    <a:pt x="239" y="1144"/>
                    <a:pt x="281" y="1147"/>
                  </a:cubicBezTo>
                  <a:cubicBezTo>
                    <a:pt x="281" y="1042"/>
                    <a:pt x="281" y="940"/>
                    <a:pt x="281" y="837"/>
                  </a:cubicBezTo>
                  <a:close/>
                  <a:moveTo>
                    <a:pt x="937" y="1163"/>
                  </a:moveTo>
                  <a:cubicBezTo>
                    <a:pt x="980" y="1159"/>
                    <a:pt x="1021" y="1156"/>
                    <a:pt x="1062" y="1153"/>
                  </a:cubicBezTo>
                  <a:cubicBezTo>
                    <a:pt x="1062" y="1052"/>
                    <a:pt x="1062" y="953"/>
                    <a:pt x="1062" y="854"/>
                  </a:cubicBezTo>
                  <a:cubicBezTo>
                    <a:pt x="1020" y="850"/>
                    <a:pt x="979" y="847"/>
                    <a:pt x="937" y="844"/>
                  </a:cubicBezTo>
                  <a:cubicBezTo>
                    <a:pt x="937" y="951"/>
                    <a:pt x="937" y="1055"/>
                    <a:pt x="937" y="1163"/>
                  </a:cubicBezTo>
                  <a:close/>
                  <a:moveTo>
                    <a:pt x="920" y="460"/>
                  </a:moveTo>
                  <a:cubicBezTo>
                    <a:pt x="914" y="442"/>
                    <a:pt x="910" y="426"/>
                    <a:pt x="903" y="411"/>
                  </a:cubicBezTo>
                  <a:cubicBezTo>
                    <a:pt x="900" y="405"/>
                    <a:pt x="891" y="398"/>
                    <a:pt x="884" y="397"/>
                  </a:cubicBezTo>
                  <a:cubicBezTo>
                    <a:pt x="859" y="394"/>
                    <a:pt x="834" y="394"/>
                    <a:pt x="809" y="392"/>
                  </a:cubicBezTo>
                  <a:cubicBezTo>
                    <a:pt x="656" y="381"/>
                    <a:pt x="503" y="380"/>
                    <a:pt x="351" y="397"/>
                  </a:cubicBezTo>
                  <a:cubicBezTo>
                    <a:pt x="345" y="398"/>
                    <a:pt x="337" y="401"/>
                    <a:pt x="334" y="405"/>
                  </a:cubicBezTo>
                  <a:cubicBezTo>
                    <a:pt x="324" y="422"/>
                    <a:pt x="316" y="440"/>
                    <a:pt x="305" y="461"/>
                  </a:cubicBezTo>
                  <a:cubicBezTo>
                    <a:pt x="512" y="438"/>
                    <a:pt x="715" y="443"/>
                    <a:pt x="920" y="460"/>
                  </a:cubicBezTo>
                  <a:close/>
                  <a:moveTo>
                    <a:pt x="421" y="281"/>
                  </a:moveTo>
                  <a:cubicBezTo>
                    <a:pt x="554" y="254"/>
                    <a:pt x="685" y="263"/>
                    <a:pt x="818" y="281"/>
                  </a:cubicBezTo>
                  <a:cubicBezTo>
                    <a:pt x="816" y="251"/>
                    <a:pt x="815" y="224"/>
                    <a:pt x="814" y="197"/>
                  </a:cubicBezTo>
                  <a:cubicBezTo>
                    <a:pt x="805" y="195"/>
                    <a:pt x="798" y="193"/>
                    <a:pt x="790" y="193"/>
                  </a:cubicBezTo>
                  <a:cubicBezTo>
                    <a:pt x="741" y="188"/>
                    <a:pt x="692" y="182"/>
                    <a:pt x="643" y="179"/>
                  </a:cubicBezTo>
                  <a:cubicBezTo>
                    <a:pt x="574" y="176"/>
                    <a:pt x="505" y="179"/>
                    <a:pt x="437" y="192"/>
                  </a:cubicBezTo>
                  <a:cubicBezTo>
                    <a:pt x="425" y="194"/>
                    <a:pt x="420" y="199"/>
                    <a:pt x="420" y="210"/>
                  </a:cubicBezTo>
                  <a:cubicBezTo>
                    <a:pt x="421" y="232"/>
                    <a:pt x="421" y="254"/>
                    <a:pt x="421" y="281"/>
                  </a:cubicBezTo>
                  <a:close/>
                  <a:moveTo>
                    <a:pt x="1093" y="1149"/>
                  </a:moveTo>
                  <a:cubicBezTo>
                    <a:pt x="1117" y="1145"/>
                    <a:pt x="1140" y="1141"/>
                    <a:pt x="1162" y="1137"/>
                  </a:cubicBezTo>
                  <a:cubicBezTo>
                    <a:pt x="1204" y="1128"/>
                    <a:pt x="1204" y="1128"/>
                    <a:pt x="1204" y="1086"/>
                  </a:cubicBezTo>
                  <a:cubicBezTo>
                    <a:pt x="1204" y="1015"/>
                    <a:pt x="1204" y="944"/>
                    <a:pt x="1204" y="871"/>
                  </a:cubicBezTo>
                  <a:cubicBezTo>
                    <a:pt x="1167" y="866"/>
                    <a:pt x="1131" y="861"/>
                    <a:pt x="1093" y="856"/>
                  </a:cubicBezTo>
                  <a:cubicBezTo>
                    <a:pt x="1093" y="954"/>
                    <a:pt x="1093" y="1051"/>
                    <a:pt x="1093" y="1149"/>
                  </a:cubicBezTo>
                  <a:close/>
                  <a:moveTo>
                    <a:pt x="366" y="366"/>
                  </a:moveTo>
                  <a:cubicBezTo>
                    <a:pt x="532" y="350"/>
                    <a:pt x="694" y="355"/>
                    <a:pt x="859" y="365"/>
                  </a:cubicBezTo>
                  <a:cubicBezTo>
                    <a:pt x="854" y="353"/>
                    <a:pt x="850" y="345"/>
                    <a:pt x="849" y="336"/>
                  </a:cubicBezTo>
                  <a:cubicBezTo>
                    <a:pt x="847" y="313"/>
                    <a:pt x="832" y="310"/>
                    <a:pt x="813" y="309"/>
                  </a:cubicBezTo>
                  <a:cubicBezTo>
                    <a:pt x="782" y="306"/>
                    <a:pt x="750" y="304"/>
                    <a:pt x="718" y="299"/>
                  </a:cubicBezTo>
                  <a:cubicBezTo>
                    <a:pt x="613" y="285"/>
                    <a:pt x="510" y="295"/>
                    <a:pt x="406" y="311"/>
                  </a:cubicBezTo>
                  <a:cubicBezTo>
                    <a:pt x="400" y="311"/>
                    <a:pt x="393" y="314"/>
                    <a:pt x="390" y="319"/>
                  </a:cubicBezTo>
                  <a:cubicBezTo>
                    <a:pt x="381" y="333"/>
                    <a:pt x="375" y="348"/>
                    <a:pt x="366" y="366"/>
                  </a:cubicBezTo>
                  <a:close/>
                  <a:moveTo>
                    <a:pt x="123" y="1134"/>
                  </a:moveTo>
                  <a:cubicBezTo>
                    <a:pt x="123" y="1038"/>
                    <a:pt x="123" y="946"/>
                    <a:pt x="123" y="850"/>
                  </a:cubicBezTo>
                  <a:cubicBezTo>
                    <a:pt x="94" y="856"/>
                    <a:pt x="66" y="861"/>
                    <a:pt x="39" y="869"/>
                  </a:cubicBezTo>
                  <a:cubicBezTo>
                    <a:pt x="34" y="870"/>
                    <a:pt x="30" y="879"/>
                    <a:pt x="30" y="885"/>
                  </a:cubicBezTo>
                  <a:cubicBezTo>
                    <a:pt x="30" y="918"/>
                    <a:pt x="30" y="952"/>
                    <a:pt x="30" y="985"/>
                  </a:cubicBezTo>
                  <a:cubicBezTo>
                    <a:pt x="30" y="1031"/>
                    <a:pt x="30" y="1077"/>
                    <a:pt x="30" y="1125"/>
                  </a:cubicBezTo>
                  <a:cubicBezTo>
                    <a:pt x="61" y="1128"/>
                    <a:pt x="92" y="1131"/>
                    <a:pt x="123" y="1134"/>
                  </a:cubicBezTo>
                  <a:close/>
                </a:path>
              </a:pathLst>
            </a:custGeom>
            <a:solidFill>
              <a:srgbClr val="075F8D"/>
            </a:solidFill>
            <a:ln>
              <a:noFill/>
            </a:ln>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grpSp>
      <p:graphicFrame>
        <p:nvGraphicFramePr>
          <p:cNvPr id="47" name="Chart 46"/>
          <p:cNvGraphicFramePr>
            <a:graphicFrameLocks noChangeAspect="1"/>
          </p:cNvGraphicFramePr>
          <p:nvPr>
            <p:extLst>
              <p:ext uri="{D42A27DB-BD31-4B8C-83A1-F6EECF244321}">
                <p14:modId xmlns:p14="http://schemas.microsoft.com/office/powerpoint/2010/main" val="3545298597"/>
              </p:ext>
            </p:extLst>
          </p:nvPr>
        </p:nvGraphicFramePr>
        <p:xfrm>
          <a:off x="2891338" y="2783134"/>
          <a:ext cx="3852000" cy="2568000"/>
        </p:xfrm>
        <a:graphic>
          <a:graphicData uri="http://schemas.openxmlformats.org/drawingml/2006/chart">
            <c:chart xmlns:c="http://schemas.openxmlformats.org/drawingml/2006/chart" xmlns:r="http://schemas.openxmlformats.org/officeDocument/2006/relationships" r:id="rId4"/>
          </a:graphicData>
        </a:graphic>
      </p:graphicFrame>
      <p:sp>
        <p:nvSpPr>
          <p:cNvPr id="48" name="Rectangle 47"/>
          <p:cNvSpPr/>
          <p:nvPr/>
        </p:nvSpPr>
        <p:spPr>
          <a:xfrm>
            <a:off x="5976282" y="2433419"/>
            <a:ext cx="1027905" cy="938719"/>
          </a:xfrm>
          <a:prstGeom prst="rect">
            <a:avLst/>
          </a:prstGeom>
          <a:noFill/>
        </p:spPr>
        <p:txBody>
          <a:bodyPr wrap="square" rtlCol="0">
            <a:spAutoFit/>
          </a:bodyPr>
          <a:lstStyle/>
          <a:p>
            <a:r>
              <a:rPr lang="en-NZ" sz="1100" dirty="0">
                <a:solidFill>
                  <a:prstClr val="black">
                    <a:lumMod val="75000"/>
                    <a:lumOff val="25000"/>
                  </a:prstClr>
                </a:solidFill>
              </a:rPr>
              <a:t>50% express at least a reasonable amount of trust</a:t>
            </a:r>
          </a:p>
        </p:txBody>
      </p:sp>
      <p:sp>
        <p:nvSpPr>
          <p:cNvPr id="36" name="TextBox 35"/>
          <p:cNvSpPr txBox="1"/>
          <p:nvPr/>
        </p:nvSpPr>
        <p:spPr>
          <a:xfrm>
            <a:off x="4606277" y="2047546"/>
            <a:ext cx="570990" cy="338554"/>
          </a:xfrm>
          <a:prstGeom prst="rect">
            <a:avLst/>
          </a:prstGeom>
          <a:noFill/>
        </p:spPr>
        <p:txBody>
          <a:bodyPr wrap="none" rtlCol="0">
            <a:spAutoFit/>
          </a:bodyPr>
          <a:lstStyle/>
          <a:p>
            <a:r>
              <a:rPr lang="en-NZ" sz="1600" b="1" dirty="0">
                <a:solidFill>
                  <a:schemeClr val="tx1">
                    <a:lumMod val="75000"/>
                    <a:lumOff val="25000"/>
                  </a:schemeClr>
                </a:solidFill>
              </a:rPr>
              <a:t>2018</a:t>
            </a:r>
          </a:p>
        </p:txBody>
      </p:sp>
      <p:sp>
        <p:nvSpPr>
          <p:cNvPr id="37" name="TextBox 36"/>
          <p:cNvSpPr txBox="1"/>
          <p:nvPr/>
        </p:nvSpPr>
        <p:spPr>
          <a:xfrm>
            <a:off x="7749531" y="2047546"/>
            <a:ext cx="569387" cy="338554"/>
          </a:xfrm>
          <a:prstGeom prst="rect">
            <a:avLst/>
          </a:prstGeom>
          <a:noFill/>
        </p:spPr>
        <p:txBody>
          <a:bodyPr wrap="none" rtlCol="0">
            <a:spAutoFit/>
          </a:bodyPr>
          <a:lstStyle/>
          <a:p>
            <a:r>
              <a:rPr lang="en-NZ" sz="1600" b="1" dirty="0">
                <a:solidFill>
                  <a:schemeClr val="tx1">
                    <a:lumMod val="75000"/>
                    <a:lumOff val="25000"/>
                  </a:schemeClr>
                </a:solidFill>
              </a:rPr>
              <a:t>2016</a:t>
            </a:r>
          </a:p>
        </p:txBody>
      </p:sp>
      <p:sp>
        <p:nvSpPr>
          <p:cNvPr id="53" name="Rectangle 52">
            <a:extLst>
              <a:ext uri="{FF2B5EF4-FFF2-40B4-BE49-F238E27FC236}">
                <a16:creationId xmlns:a16="http://schemas.microsoft.com/office/drawing/2014/main" id="{FF366DEC-3EE3-46F9-9889-15D4ED0DCE89}"/>
              </a:ext>
            </a:extLst>
          </p:cNvPr>
          <p:cNvSpPr/>
          <p:nvPr/>
        </p:nvSpPr>
        <p:spPr>
          <a:xfrm>
            <a:off x="1748717" y="6375374"/>
            <a:ext cx="6484620" cy="338554"/>
          </a:xfrm>
          <a:prstGeom prst="rect">
            <a:avLst/>
          </a:prstGeom>
        </p:spPr>
        <p:txBody>
          <a:bodyPr wrap="square">
            <a:spAutoFit/>
          </a:bodyPr>
          <a:lstStyle/>
          <a:p>
            <a:r>
              <a:rPr lang="en-NZ" sz="800" dirty="0">
                <a:solidFill>
                  <a:schemeClr val="tx1">
                    <a:lumMod val="50000"/>
                    <a:lumOff val="50000"/>
                  </a:schemeClr>
                </a:solidFill>
              </a:rPr>
              <a:t>Q2i. To what extent do you think New Zealand citizens interests are equally and fairly considered by government?</a:t>
            </a:r>
          </a:p>
          <a:p>
            <a:r>
              <a:rPr lang="en-NZ" sz="800" dirty="0">
                <a:solidFill>
                  <a:schemeClr val="tx1">
                    <a:lumMod val="50000"/>
                    <a:lumOff val="50000"/>
                  </a:schemeClr>
                </a:solidFill>
              </a:rPr>
              <a:t>Base: All respondents 2019 n=1,000; 2018 n=1,000; 2016 n=1,000</a:t>
            </a:r>
          </a:p>
        </p:txBody>
      </p:sp>
      <p:grpSp>
        <p:nvGrpSpPr>
          <p:cNvPr id="54" name="Group 53">
            <a:extLst>
              <a:ext uri="{FF2B5EF4-FFF2-40B4-BE49-F238E27FC236}">
                <a16:creationId xmlns:a16="http://schemas.microsoft.com/office/drawing/2014/main" id="{22BCFCFD-FCF9-44F0-BE71-BD34B224518E}"/>
              </a:ext>
            </a:extLst>
          </p:cNvPr>
          <p:cNvGrpSpPr/>
          <p:nvPr/>
        </p:nvGrpSpPr>
        <p:grpSpPr>
          <a:xfrm>
            <a:off x="703553" y="3047727"/>
            <a:ext cx="1933305" cy="1933305"/>
            <a:chOff x="5068468" y="2891245"/>
            <a:chExt cx="1933305" cy="1933305"/>
          </a:xfrm>
        </p:grpSpPr>
        <p:sp>
          <p:nvSpPr>
            <p:cNvPr id="55" name="Oval 54">
              <a:extLst>
                <a:ext uri="{FF2B5EF4-FFF2-40B4-BE49-F238E27FC236}">
                  <a16:creationId xmlns:a16="http://schemas.microsoft.com/office/drawing/2014/main" id="{F5F233F5-B433-48C8-8CBE-03456EA5E687}"/>
                </a:ext>
              </a:extLst>
            </p:cNvPr>
            <p:cNvSpPr/>
            <p:nvPr/>
          </p:nvSpPr>
          <p:spPr>
            <a:xfrm>
              <a:off x="5068468" y="2891245"/>
              <a:ext cx="1933305" cy="19333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 name="Freeform 33">
              <a:extLst>
                <a:ext uri="{FF2B5EF4-FFF2-40B4-BE49-F238E27FC236}">
                  <a16:creationId xmlns:a16="http://schemas.microsoft.com/office/drawing/2014/main" id="{D7FF8834-3A1A-4C23-91DA-BB006935162E}"/>
                </a:ext>
              </a:extLst>
            </p:cNvPr>
            <p:cNvSpPr>
              <a:spLocks noEditPoints="1"/>
            </p:cNvSpPr>
            <p:nvPr/>
          </p:nvSpPr>
          <p:spPr bwMode="auto">
            <a:xfrm>
              <a:off x="5615455" y="3358341"/>
              <a:ext cx="856582" cy="999113"/>
            </a:xfrm>
            <a:custGeom>
              <a:avLst/>
              <a:gdLst>
                <a:gd name="T0" fmla="*/ 414 w 1232"/>
                <a:gd name="T1" fmla="*/ 168 h 1318"/>
                <a:gd name="T2" fmla="*/ 605 w 1232"/>
                <a:gd name="T3" fmla="*/ 19 h 1318"/>
                <a:gd name="T4" fmla="*/ 634 w 1232"/>
                <a:gd name="T5" fmla="*/ 124 h 1318"/>
                <a:gd name="T6" fmla="*/ 823 w 1232"/>
                <a:gd name="T7" fmla="*/ 169 h 1318"/>
                <a:gd name="T8" fmla="*/ 858 w 1232"/>
                <a:gd name="T9" fmla="*/ 287 h 1318"/>
                <a:gd name="T10" fmla="*/ 931 w 1232"/>
                <a:gd name="T11" fmla="*/ 403 h 1318"/>
                <a:gd name="T12" fmla="*/ 991 w 1232"/>
                <a:gd name="T13" fmla="*/ 485 h 1318"/>
                <a:gd name="T14" fmla="*/ 1077 w 1232"/>
                <a:gd name="T15" fmla="*/ 621 h 1318"/>
                <a:gd name="T16" fmla="*/ 1143 w 1232"/>
                <a:gd name="T17" fmla="*/ 732 h 1318"/>
                <a:gd name="T18" fmla="*/ 1232 w 1232"/>
                <a:gd name="T19" fmla="*/ 868 h 1318"/>
                <a:gd name="T20" fmla="*/ 967 w 1232"/>
                <a:gd name="T21" fmla="*/ 1307 h 1318"/>
                <a:gd name="T22" fmla="*/ 28 w 1232"/>
                <a:gd name="T23" fmla="*/ 1264 h 1318"/>
                <a:gd name="T24" fmla="*/ 18 w 1232"/>
                <a:gd name="T25" fmla="*/ 843 h 1318"/>
                <a:gd name="T26" fmla="*/ 98 w 1232"/>
                <a:gd name="T27" fmla="*/ 712 h 1318"/>
                <a:gd name="T28" fmla="*/ 181 w 1232"/>
                <a:gd name="T29" fmla="*/ 594 h 1318"/>
                <a:gd name="T30" fmla="*/ 255 w 1232"/>
                <a:gd name="T31" fmla="*/ 472 h 1318"/>
                <a:gd name="T32" fmla="*/ 340 w 1232"/>
                <a:gd name="T33" fmla="*/ 357 h 1318"/>
                <a:gd name="T34" fmla="*/ 1204 w 1232"/>
                <a:gd name="T35" fmla="*/ 1161 h 1318"/>
                <a:gd name="T36" fmla="*/ 447 w 1232"/>
                <a:gd name="T37" fmla="*/ 1186 h 1318"/>
                <a:gd name="T38" fmla="*/ 31 w 1232"/>
                <a:gd name="T39" fmla="*/ 1238 h 1318"/>
                <a:gd name="T40" fmla="*/ 1143 w 1232"/>
                <a:gd name="T41" fmla="*/ 1252 h 1318"/>
                <a:gd name="T42" fmla="*/ 1153 w 1232"/>
                <a:gd name="T43" fmla="*/ 834 h 1318"/>
                <a:gd name="T44" fmla="*/ 600 w 1232"/>
                <a:gd name="T45" fmla="*/ 718 h 1318"/>
                <a:gd name="T46" fmla="*/ 101 w 1232"/>
                <a:gd name="T47" fmla="*/ 744 h 1318"/>
                <a:gd name="T48" fmla="*/ 1153 w 1232"/>
                <a:gd name="T49" fmla="*/ 834 h 1318"/>
                <a:gd name="T50" fmla="*/ 993 w 1232"/>
                <a:gd name="T51" fmla="*/ 615 h 1318"/>
                <a:gd name="T52" fmla="*/ 216 w 1232"/>
                <a:gd name="T53" fmla="*/ 617 h 1318"/>
                <a:gd name="T54" fmla="*/ 1075 w 1232"/>
                <a:gd name="T55" fmla="*/ 707 h 1318"/>
                <a:gd name="T56" fmla="*/ 953 w 1232"/>
                <a:gd name="T57" fmla="*/ 493 h 1318"/>
                <a:gd name="T58" fmla="*/ 289 w 1232"/>
                <a:gd name="T59" fmla="*/ 492 h 1318"/>
                <a:gd name="T60" fmla="*/ 992 w 1232"/>
                <a:gd name="T61" fmla="*/ 586 h 1318"/>
                <a:gd name="T62" fmla="*/ 749 w 1232"/>
                <a:gd name="T63" fmla="*/ 1165 h 1318"/>
                <a:gd name="T64" fmla="*/ 436 w 1232"/>
                <a:gd name="T65" fmla="*/ 1157 h 1318"/>
                <a:gd name="T66" fmla="*/ 311 w 1232"/>
                <a:gd name="T67" fmla="*/ 1149 h 1318"/>
                <a:gd name="T68" fmla="*/ 908 w 1232"/>
                <a:gd name="T69" fmla="*/ 1092 h 1318"/>
                <a:gd name="T70" fmla="*/ 781 w 1232"/>
                <a:gd name="T71" fmla="*/ 836 h 1318"/>
                <a:gd name="T72" fmla="*/ 468 w 1232"/>
                <a:gd name="T73" fmla="*/ 833 h 1318"/>
                <a:gd name="T74" fmla="*/ 591 w 1232"/>
                <a:gd name="T75" fmla="*/ 833 h 1318"/>
                <a:gd name="T76" fmla="*/ 173 w 1232"/>
                <a:gd name="T77" fmla="*/ 845 h 1318"/>
                <a:gd name="T78" fmla="*/ 155 w 1232"/>
                <a:gd name="T79" fmla="*/ 1137 h 1318"/>
                <a:gd name="T80" fmla="*/ 937 w 1232"/>
                <a:gd name="T81" fmla="*/ 1163 h 1318"/>
                <a:gd name="T82" fmla="*/ 937 w 1232"/>
                <a:gd name="T83" fmla="*/ 844 h 1318"/>
                <a:gd name="T84" fmla="*/ 903 w 1232"/>
                <a:gd name="T85" fmla="*/ 411 h 1318"/>
                <a:gd name="T86" fmla="*/ 351 w 1232"/>
                <a:gd name="T87" fmla="*/ 397 h 1318"/>
                <a:gd name="T88" fmla="*/ 920 w 1232"/>
                <a:gd name="T89" fmla="*/ 460 h 1318"/>
                <a:gd name="T90" fmla="*/ 814 w 1232"/>
                <a:gd name="T91" fmla="*/ 197 h 1318"/>
                <a:gd name="T92" fmla="*/ 437 w 1232"/>
                <a:gd name="T93" fmla="*/ 192 h 1318"/>
                <a:gd name="T94" fmla="*/ 1093 w 1232"/>
                <a:gd name="T95" fmla="*/ 1149 h 1318"/>
                <a:gd name="T96" fmla="*/ 1204 w 1232"/>
                <a:gd name="T97" fmla="*/ 871 h 1318"/>
                <a:gd name="T98" fmla="*/ 366 w 1232"/>
                <a:gd name="T99" fmla="*/ 366 h 1318"/>
                <a:gd name="T100" fmla="*/ 813 w 1232"/>
                <a:gd name="T101" fmla="*/ 309 h 1318"/>
                <a:gd name="T102" fmla="*/ 390 w 1232"/>
                <a:gd name="T103" fmla="*/ 319 h 1318"/>
                <a:gd name="T104" fmla="*/ 123 w 1232"/>
                <a:gd name="T105" fmla="*/ 850 h 1318"/>
                <a:gd name="T106" fmla="*/ 30 w 1232"/>
                <a:gd name="T107" fmla="*/ 985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318">
                  <a:moveTo>
                    <a:pt x="393" y="278"/>
                  </a:moveTo>
                  <a:cubicBezTo>
                    <a:pt x="393" y="252"/>
                    <a:pt x="393" y="224"/>
                    <a:pt x="392" y="195"/>
                  </a:cubicBezTo>
                  <a:cubicBezTo>
                    <a:pt x="392" y="180"/>
                    <a:pt x="396" y="170"/>
                    <a:pt x="414" y="168"/>
                  </a:cubicBezTo>
                  <a:cubicBezTo>
                    <a:pt x="476" y="160"/>
                    <a:pt x="539" y="152"/>
                    <a:pt x="605" y="143"/>
                  </a:cubicBezTo>
                  <a:cubicBezTo>
                    <a:pt x="605" y="117"/>
                    <a:pt x="605" y="87"/>
                    <a:pt x="605" y="57"/>
                  </a:cubicBezTo>
                  <a:cubicBezTo>
                    <a:pt x="605" y="44"/>
                    <a:pt x="603" y="31"/>
                    <a:pt x="605" y="19"/>
                  </a:cubicBezTo>
                  <a:cubicBezTo>
                    <a:pt x="607" y="12"/>
                    <a:pt x="615" y="6"/>
                    <a:pt x="620" y="0"/>
                  </a:cubicBezTo>
                  <a:cubicBezTo>
                    <a:pt x="625" y="6"/>
                    <a:pt x="633" y="12"/>
                    <a:pt x="633" y="19"/>
                  </a:cubicBezTo>
                  <a:cubicBezTo>
                    <a:pt x="635" y="54"/>
                    <a:pt x="634" y="89"/>
                    <a:pt x="634" y="124"/>
                  </a:cubicBezTo>
                  <a:cubicBezTo>
                    <a:pt x="634" y="132"/>
                    <a:pt x="634" y="139"/>
                    <a:pt x="634" y="148"/>
                  </a:cubicBezTo>
                  <a:cubicBezTo>
                    <a:pt x="667" y="151"/>
                    <a:pt x="700" y="153"/>
                    <a:pt x="732" y="157"/>
                  </a:cubicBezTo>
                  <a:cubicBezTo>
                    <a:pt x="762" y="160"/>
                    <a:pt x="793" y="165"/>
                    <a:pt x="823" y="169"/>
                  </a:cubicBezTo>
                  <a:cubicBezTo>
                    <a:pt x="836" y="170"/>
                    <a:pt x="841" y="177"/>
                    <a:pt x="842" y="190"/>
                  </a:cubicBezTo>
                  <a:cubicBezTo>
                    <a:pt x="843" y="215"/>
                    <a:pt x="844" y="240"/>
                    <a:pt x="846" y="266"/>
                  </a:cubicBezTo>
                  <a:cubicBezTo>
                    <a:pt x="847" y="274"/>
                    <a:pt x="846" y="284"/>
                    <a:pt x="858" y="287"/>
                  </a:cubicBezTo>
                  <a:cubicBezTo>
                    <a:pt x="863" y="289"/>
                    <a:pt x="866" y="297"/>
                    <a:pt x="868" y="303"/>
                  </a:cubicBezTo>
                  <a:cubicBezTo>
                    <a:pt x="876" y="325"/>
                    <a:pt x="882" y="346"/>
                    <a:pt x="890" y="369"/>
                  </a:cubicBezTo>
                  <a:cubicBezTo>
                    <a:pt x="916" y="365"/>
                    <a:pt x="926" y="381"/>
                    <a:pt x="931" y="403"/>
                  </a:cubicBezTo>
                  <a:cubicBezTo>
                    <a:pt x="934" y="416"/>
                    <a:pt x="940" y="428"/>
                    <a:pt x="944" y="441"/>
                  </a:cubicBezTo>
                  <a:cubicBezTo>
                    <a:pt x="948" y="456"/>
                    <a:pt x="953" y="466"/>
                    <a:pt x="973" y="466"/>
                  </a:cubicBezTo>
                  <a:cubicBezTo>
                    <a:pt x="979" y="466"/>
                    <a:pt x="988" y="477"/>
                    <a:pt x="991" y="485"/>
                  </a:cubicBezTo>
                  <a:cubicBezTo>
                    <a:pt x="1001" y="514"/>
                    <a:pt x="1010" y="542"/>
                    <a:pt x="1018" y="571"/>
                  </a:cubicBezTo>
                  <a:cubicBezTo>
                    <a:pt x="1021" y="584"/>
                    <a:pt x="1027" y="591"/>
                    <a:pt x="1040" y="590"/>
                  </a:cubicBezTo>
                  <a:cubicBezTo>
                    <a:pt x="1062" y="589"/>
                    <a:pt x="1072" y="600"/>
                    <a:pt x="1077" y="621"/>
                  </a:cubicBezTo>
                  <a:cubicBezTo>
                    <a:pt x="1084" y="647"/>
                    <a:pt x="1094" y="672"/>
                    <a:pt x="1103" y="698"/>
                  </a:cubicBezTo>
                  <a:cubicBezTo>
                    <a:pt x="1105" y="703"/>
                    <a:pt x="1112" y="710"/>
                    <a:pt x="1117" y="711"/>
                  </a:cubicBezTo>
                  <a:cubicBezTo>
                    <a:pt x="1132" y="712"/>
                    <a:pt x="1138" y="720"/>
                    <a:pt x="1143" y="732"/>
                  </a:cubicBezTo>
                  <a:cubicBezTo>
                    <a:pt x="1154" y="761"/>
                    <a:pt x="1166" y="788"/>
                    <a:pt x="1176" y="817"/>
                  </a:cubicBezTo>
                  <a:cubicBezTo>
                    <a:pt x="1182" y="834"/>
                    <a:pt x="1192" y="844"/>
                    <a:pt x="1210" y="844"/>
                  </a:cubicBezTo>
                  <a:cubicBezTo>
                    <a:pt x="1226" y="845"/>
                    <a:pt x="1232" y="853"/>
                    <a:pt x="1232" y="868"/>
                  </a:cubicBezTo>
                  <a:cubicBezTo>
                    <a:pt x="1231" y="992"/>
                    <a:pt x="1231" y="1115"/>
                    <a:pt x="1232" y="1238"/>
                  </a:cubicBezTo>
                  <a:cubicBezTo>
                    <a:pt x="1232" y="1255"/>
                    <a:pt x="1225" y="1262"/>
                    <a:pt x="1210" y="1264"/>
                  </a:cubicBezTo>
                  <a:cubicBezTo>
                    <a:pt x="1130" y="1279"/>
                    <a:pt x="1049" y="1298"/>
                    <a:pt x="967" y="1307"/>
                  </a:cubicBezTo>
                  <a:cubicBezTo>
                    <a:pt x="882" y="1316"/>
                    <a:pt x="795" y="1318"/>
                    <a:pt x="708" y="1318"/>
                  </a:cubicBezTo>
                  <a:cubicBezTo>
                    <a:pt x="562" y="1318"/>
                    <a:pt x="415" y="1309"/>
                    <a:pt x="270" y="1293"/>
                  </a:cubicBezTo>
                  <a:cubicBezTo>
                    <a:pt x="189" y="1284"/>
                    <a:pt x="109" y="1274"/>
                    <a:pt x="28" y="1264"/>
                  </a:cubicBezTo>
                  <a:cubicBezTo>
                    <a:pt x="4" y="1261"/>
                    <a:pt x="1" y="1257"/>
                    <a:pt x="1" y="1232"/>
                  </a:cubicBezTo>
                  <a:cubicBezTo>
                    <a:pt x="0" y="1114"/>
                    <a:pt x="1" y="995"/>
                    <a:pt x="0" y="876"/>
                  </a:cubicBezTo>
                  <a:cubicBezTo>
                    <a:pt x="0" y="862"/>
                    <a:pt x="0" y="848"/>
                    <a:pt x="18" y="843"/>
                  </a:cubicBezTo>
                  <a:cubicBezTo>
                    <a:pt x="21" y="842"/>
                    <a:pt x="23" y="836"/>
                    <a:pt x="25" y="832"/>
                  </a:cubicBezTo>
                  <a:cubicBezTo>
                    <a:pt x="42" y="797"/>
                    <a:pt x="59" y="761"/>
                    <a:pt x="77" y="727"/>
                  </a:cubicBezTo>
                  <a:cubicBezTo>
                    <a:pt x="81" y="720"/>
                    <a:pt x="91" y="714"/>
                    <a:pt x="98" y="712"/>
                  </a:cubicBezTo>
                  <a:cubicBezTo>
                    <a:pt x="111" y="710"/>
                    <a:pt x="117" y="704"/>
                    <a:pt x="122" y="693"/>
                  </a:cubicBezTo>
                  <a:cubicBezTo>
                    <a:pt x="137" y="662"/>
                    <a:pt x="155" y="633"/>
                    <a:pt x="172" y="604"/>
                  </a:cubicBezTo>
                  <a:cubicBezTo>
                    <a:pt x="174" y="600"/>
                    <a:pt x="178" y="594"/>
                    <a:pt x="181" y="594"/>
                  </a:cubicBezTo>
                  <a:cubicBezTo>
                    <a:pt x="206" y="594"/>
                    <a:pt x="206" y="574"/>
                    <a:pt x="213" y="558"/>
                  </a:cubicBezTo>
                  <a:cubicBezTo>
                    <a:pt x="224" y="532"/>
                    <a:pt x="237" y="506"/>
                    <a:pt x="249" y="481"/>
                  </a:cubicBezTo>
                  <a:cubicBezTo>
                    <a:pt x="251" y="478"/>
                    <a:pt x="252" y="473"/>
                    <a:pt x="255" y="472"/>
                  </a:cubicBezTo>
                  <a:cubicBezTo>
                    <a:pt x="284" y="463"/>
                    <a:pt x="283" y="432"/>
                    <a:pt x="297" y="412"/>
                  </a:cubicBezTo>
                  <a:cubicBezTo>
                    <a:pt x="308" y="397"/>
                    <a:pt x="310" y="374"/>
                    <a:pt x="334" y="368"/>
                  </a:cubicBezTo>
                  <a:cubicBezTo>
                    <a:pt x="337" y="368"/>
                    <a:pt x="338" y="361"/>
                    <a:pt x="340" y="357"/>
                  </a:cubicBezTo>
                  <a:cubicBezTo>
                    <a:pt x="350" y="337"/>
                    <a:pt x="359" y="316"/>
                    <a:pt x="370" y="296"/>
                  </a:cubicBezTo>
                  <a:cubicBezTo>
                    <a:pt x="373" y="290"/>
                    <a:pt x="382" y="286"/>
                    <a:pt x="393" y="278"/>
                  </a:cubicBezTo>
                  <a:close/>
                  <a:moveTo>
                    <a:pt x="1204" y="1161"/>
                  </a:moveTo>
                  <a:cubicBezTo>
                    <a:pt x="1130" y="1170"/>
                    <a:pt x="1060" y="1183"/>
                    <a:pt x="988" y="1187"/>
                  </a:cubicBezTo>
                  <a:cubicBezTo>
                    <a:pt x="884" y="1193"/>
                    <a:pt x="779" y="1194"/>
                    <a:pt x="675" y="1194"/>
                  </a:cubicBezTo>
                  <a:cubicBezTo>
                    <a:pt x="599" y="1194"/>
                    <a:pt x="523" y="1190"/>
                    <a:pt x="447" y="1186"/>
                  </a:cubicBezTo>
                  <a:cubicBezTo>
                    <a:pt x="347" y="1180"/>
                    <a:pt x="247" y="1172"/>
                    <a:pt x="147" y="1165"/>
                  </a:cubicBezTo>
                  <a:cubicBezTo>
                    <a:pt x="109" y="1162"/>
                    <a:pt x="70" y="1158"/>
                    <a:pt x="31" y="1154"/>
                  </a:cubicBezTo>
                  <a:cubicBezTo>
                    <a:pt x="31" y="1182"/>
                    <a:pt x="31" y="1208"/>
                    <a:pt x="31" y="1238"/>
                  </a:cubicBezTo>
                  <a:cubicBezTo>
                    <a:pt x="136" y="1249"/>
                    <a:pt x="239" y="1262"/>
                    <a:pt x="342" y="1272"/>
                  </a:cubicBezTo>
                  <a:cubicBezTo>
                    <a:pt x="485" y="1285"/>
                    <a:pt x="629" y="1291"/>
                    <a:pt x="773" y="1289"/>
                  </a:cubicBezTo>
                  <a:cubicBezTo>
                    <a:pt x="897" y="1288"/>
                    <a:pt x="1021" y="1278"/>
                    <a:pt x="1143" y="1252"/>
                  </a:cubicBezTo>
                  <a:cubicBezTo>
                    <a:pt x="1204" y="1240"/>
                    <a:pt x="1204" y="1240"/>
                    <a:pt x="1204" y="1179"/>
                  </a:cubicBezTo>
                  <a:cubicBezTo>
                    <a:pt x="1204" y="1172"/>
                    <a:pt x="1204" y="1166"/>
                    <a:pt x="1204" y="1161"/>
                  </a:cubicBezTo>
                  <a:close/>
                  <a:moveTo>
                    <a:pt x="1153" y="834"/>
                  </a:moveTo>
                  <a:cubicBezTo>
                    <a:pt x="1142" y="808"/>
                    <a:pt x="1131" y="785"/>
                    <a:pt x="1124" y="761"/>
                  </a:cubicBezTo>
                  <a:cubicBezTo>
                    <a:pt x="1118" y="743"/>
                    <a:pt x="1108" y="738"/>
                    <a:pt x="1090" y="737"/>
                  </a:cubicBezTo>
                  <a:cubicBezTo>
                    <a:pt x="927" y="731"/>
                    <a:pt x="763" y="723"/>
                    <a:pt x="600" y="718"/>
                  </a:cubicBezTo>
                  <a:cubicBezTo>
                    <a:pt x="534" y="715"/>
                    <a:pt x="468" y="717"/>
                    <a:pt x="402" y="720"/>
                  </a:cubicBezTo>
                  <a:cubicBezTo>
                    <a:pt x="308" y="725"/>
                    <a:pt x="215" y="731"/>
                    <a:pt x="121" y="737"/>
                  </a:cubicBezTo>
                  <a:cubicBezTo>
                    <a:pt x="114" y="738"/>
                    <a:pt x="104" y="739"/>
                    <a:pt x="101" y="744"/>
                  </a:cubicBezTo>
                  <a:cubicBezTo>
                    <a:pt x="84" y="772"/>
                    <a:pt x="70" y="801"/>
                    <a:pt x="52" y="833"/>
                  </a:cubicBezTo>
                  <a:cubicBezTo>
                    <a:pt x="239" y="802"/>
                    <a:pt x="421" y="802"/>
                    <a:pt x="604" y="804"/>
                  </a:cubicBezTo>
                  <a:cubicBezTo>
                    <a:pt x="786" y="805"/>
                    <a:pt x="968" y="814"/>
                    <a:pt x="1153" y="834"/>
                  </a:cubicBezTo>
                  <a:close/>
                  <a:moveTo>
                    <a:pt x="1075" y="707"/>
                  </a:moveTo>
                  <a:cubicBezTo>
                    <a:pt x="1071" y="695"/>
                    <a:pt x="1066" y="685"/>
                    <a:pt x="1065" y="674"/>
                  </a:cubicBezTo>
                  <a:cubicBezTo>
                    <a:pt x="1058" y="634"/>
                    <a:pt x="1040" y="608"/>
                    <a:pt x="993" y="615"/>
                  </a:cubicBezTo>
                  <a:cubicBezTo>
                    <a:pt x="987" y="616"/>
                    <a:pt x="981" y="613"/>
                    <a:pt x="975" y="613"/>
                  </a:cubicBezTo>
                  <a:cubicBezTo>
                    <a:pt x="824" y="608"/>
                    <a:pt x="672" y="600"/>
                    <a:pt x="520" y="600"/>
                  </a:cubicBezTo>
                  <a:cubicBezTo>
                    <a:pt x="419" y="600"/>
                    <a:pt x="317" y="611"/>
                    <a:pt x="216" y="617"/>
                  </a:cubicBezTo>
                  <a:cubicBezTo>
                    <a:pt x="208" y="618"/>
                    <a:pt x="197" y="620"/>
                    <a:pt x="194" y="625"/>
                  </a:cubicBezTo>
                  <a:cubicBezTo>
                    <a:pt x="177" y="650"/>
                    <a:pt x="162" y="676"/>
                    <a:pt x="144" y="706"/>
                  </a:cubicBezTo>
                  <a:cubicBezTo>
                    <a:pt x="458" y="679"/>
                    <a:pt x="765" y="687"/>
                    <a:pt x="1075" y="707"/>
                  </a:cubicBezTo>
                  <a:close/>
                  <a:moveTo>
                    <a:pt x="992" y="586"/>
                  </a:moveTo>
                  <a:cubicBezTo>
                    <a:pt x="983" y="556"/>
                    <a:pt x="976" y="530"/>
                    <a:pt x="967" y="503"/>
                  </a:cubicBezTo>
                  <a:cubicBezTo>
                    <a:pt x="965" y="499"/>
                    <a:pt x="958" y="494"/>
                    <a:pt x="953" y="493"/>
                  </a:cubicBezTo>
                  <a:cubicBezTo>
                    <a:pt x="926" y="489"/>
                    <a:pt x="899" y="486"/>
                    <a:pt x="871" y="485"/>
                  </a:cubicBezTo>
                  <a:cubicBezTo>
                    <a:pt x="747" y="482"/>
                    <a:pt x="623" y="477"/>
                    <a:pt x="498" y="477"/>
                  </a:cubicBezTo>
                  <a:cubicBezTo>
                    <a:pt x="428" y="477"/>
                    <a:pt x="359" y="487"/>
                    <a:pt x="289" y="492"/>
                  </a:cubicBezTo>
                  <a:cubicBezTo>
                    <a:pt x="284" y="493"/>
                    <a:pt x="275" y="494"/>
                    <a:pt x="273" y="498"/>
                  </a:cubicBezTo>
                  <a:cubicBezTo>
                    <a:pt x="259" y="526"/>
                    <a:pt x="246" y="554"/>
                    <a:pt x="231" y="587"/>
                  </a:cubicBezTo>
                  <a:cubicBezTo>
                    <a:pt x="488" y="560"/>
                    <a:pt x="739" y="567"/>
                    <a:pt x="992" y="586"/>
                  </a:cubicBezTo>
                  <a:close/>
                  <a:moveTo>
                    <a:pt x="622" y="835"/>
                  </a:moveTo>
                  <a:cubicBezTo>
                    <a:pt x="622" y="945"/>
                    <a:pt x="622" y="1054"/>
                    <a:pt x="622" y="1165"/>
                  </a:cubicBezTo>
                  <a:cubicBezTo>
                    <a:pt x="665" y="1165"/>
                    <a:pt x="707" y="1165"/>
                    <a:pt x="749" y="1165"/>
                  </a:cubicBezTo>
                  <a:cubicBezTo>
                    <a:pt x="749" y="1054"/>
                    <a:pt x="749" y="945"/>
                    <a:pt x="749" y="835"/>
                  </a:cubicBezTo>
                  <a:cubicBezTo>
                    <a:pt x="707" y="835"/>
                    <a:pt x="666" y="835"/>
                    <a:pt x="622" y="835"/>
                  </a:cubicBezTo>
                  <a:close/>
                  <a:moveTo>
                    <a:pt x="436" y="1157"/>
                  </a:moveTo>
                  <a:cubicBezTo>
                    <a:pt x="436" y="1048"/>
                    <a:pt x="436" y="941"/>
                    <a:pt x="436" y="835"/>
                  </a:cubicBezTo>
                  <a:cubicBezTo>
                    <a:pt x="393" y="835"/>
                    <a:pt x="352" y="835"/>
                    <a:pt x="311" y="835"/>
                  </a:cubicBezTo>
                  <a:cubicBezTo>
                    <a:pt x="311" y="941"/>
                    <a:pt x="311" y="1044"/>
                    <a:pt x="311" y="1149"/>
                  </a:cubicBezTo>
                  <a:cubicBezTo>
                    <a:pt x="353" y="1152"/>
                    <a:pt x="393" y="1154"/>
                    <a:pt x="436" y="1157"/>
                  </a:cubicBezTo>
                  <a:close/>
                  <a:moveTo>
                    <a:pt x="908" y="1165"/>
                  </a:moveTo>
                  <a:cubicBezTo>
                    <a:pt x="908" y="1138"/>
                    <a:pt x="908" y="1115"/>
                    <a:pt x="908" y="1092"/>
                  </a:cubicBezTo>
                  <a:cubicBezTo>
                    <a:pt x="908" y="1015"/>
                    <a:pt x="908" y="937"/>
                    <a:pt x="907" y="860"/>
                  </a:cubicBezTo>
                  <a:cubicBezTo>
                    <a:pt x="907" y="854"/>
                    <a:pt x="902" y="843"/>
                    <a:pt x="898" y="842"/>
                  </a:cubicBezTo>
                  <a:cubicBezTo>
                    <a:pt x="859" y="839"/>
                    <a:pt x="820" y="838"/>
                    <a:pt x="781" y="836"/>
                  </a:cubicBezTo>
                  <a:cubicBezTo>
                    <a:pt x="781" y="948"/>
                    <a:pt x="781" y="1056"/>
                    <a:pt x="781" y="1165"/>
                  </a:cubicBezTo>
                  <a:cubicBezTo>
                    <a:pt x="823" y="1165"/>
                    <a:pt x="864" y="1165"/>
                    <a:pt x="908" y="1165"/>
                  </a:cubicBezTo>
                  <a:close/>
                  <a:moveTo>
                    <a:pt x="468" y="833"/>
                  </a:moveTo>
                  <a:cubicBezTo>
                    <a:pt x="468" y="942"/>
                    <a:pt x="468" y="1049"/>
                    <a:pt x="468" y="1160"/>
                  </a:cubicBezTo>
                  <a:cubicBezTo>
                    <a:pt x="509" y="1160"/>
                    <a:pt x="548" y="1160"/>
                    <a:pt x="591" y="1160"/>
                  </a:cubicBezTo>
                  <a:cubicBezTo>
                    <a:pt x="591" y="1053"/>
                    <a:pt x="591" y="943"/>
                    <a:pt x="591" y="833"/>
                  </a:cubicBezTo>
                  <a:cubicBezTo>
                    <a:pt x="551" y="833"/>
                    <a:pt x="511" y="833"/>
                    <a:pt x="468" y="833"/>
                  </a:cubicBezTo>
                  <a:close/>
                  <a:moveTo>
                    <a:pt x="281" y="837"/>
                  </a:moveTo>
                  <a:cubicBezTo>
                    <a:pt x="244" y="839"/>
                    <a:pt x="209" y="843"/>
                    <a:pt x="173" y="845"/>
                  </a:cubicBezTo>
                  <a:cubicBezTo>
                    <a:pt x="157" y="845"/>
                    <a:pt x="153" y="852"/>
                    <a:pt x="154" y="867"/>
                  </a:cubicBezTo>
                  <a:cubicBezTo>
                    <a:pt x="154" y="951"/>
                    <a:pt x="154" y="1034"/>
                    <a:pt x="154" y="1118"/>
                  </a:cubicBezTo>
                  <a:cubicBezTo>
                    <a:pt x="154" y="1124"/>
                    <a:pt x="155" y="1130"/>
                    <a:pt x="155" y="1137"/>
                  </a:cubicBezTo>
                  <a:cubicBezTo>
                    <a:pt x="198" y="1140"/>
                    <a:pt x="239" y="1144"/>
                    <a:pt x="281" y="1147"/>
                  </a:cubicBezTo>
                  <a:cubicBezTo>
                    <a:pt x="281" y="1042"/>
                    <a:pt x="281" y="940"/>
                    <a:pt x="281" y="837"/>
                  </a:cubicBezTo>
                  <a:close/>
                  <a:moveTo>
                    <a:pt x="937" y="1163"/>
                  </a:moveTo>
                  <a:cubicBezTo>
                    <a:pt x="980" y="1159"/>
                    <a:pt x="1021" y="1156"/>
                    <a:pt x="1062" y="1153"/>
                  </a:cubicBezTo>
                  <a:cubicBezTo>
                    <a:pt x="1062" y="1052"/>
                    <a:pt x="1062" y="953"/>
                    <a:pt x="1062" y="854"/>
                  </a:cubicBezTo>
                  <a:cubicBezTo>
                    <a:pt x="1020" y="850"/>
                    <a:pt x="979" y="847"/>
                    <a:pt x="937" y="844"/>
                  </a:cubicBezTo>
                  <a:cubicBezTo>
                    <a:pt x="937" y="951"/>
                    <a:pt x="937" y="1055"/>
                    <a:pt x="937" y="1163"/>
                  </a:cubicBezTo>
                  <a:close/>
                  <a:moveTo>
                    <a:pt x="920" y="460"/>
                  </a:moveTo>
                  <a:cubicBezTo>
                    <a:pt x="914" y="442"/>
                    <a:pt x="910" y="426"/>
                    <a:pt x="903" y="411"/>
                  </a:cubicBezTo>
                  <a:cubicBezTo>
                    <a:pt x="900" y="405"/>
                    <a:pt x="891" y="398"/>
                    <a:pt x="884" y="397"/>
                  </a:cubicBezTo>
                  <a:cubicBezTo>
                    <a:pt x="859" y="394"/>
                    <a:pt x="834" y="394"/>
                    <a:pt x="809" y="392"/>
                  </a:cubicBezTo>
                  <a:cubicBezTo>
                    <a:pt x="656" y="381"/>
                    <a:pt x="503" y="380"/>
                    <a:pt x="351" y="397"/>
                  </a:cubicBezTo>
                  <a:cubicBezTo>
                    <a:pt x="345" y="398"/>
                    <a:pt x="337" y="401"/>
                    <a:pt x="334" y="405"/>
                  </a:cubicBezTo>
                  <a:cubicBezTo>
                    <a:pt x="324" y="422"/>
                    <a:pt x="316" y="440"/>
                    <a:pt x="305" y="461"/>
                  </a:cubicBezTo>
                  <a:cubicBezTo>
                    <a:pt x="512" y="438"/>
                    <a:pt x="715" y="443"/>
                    <a:pt x="920" y="460"/>
                  </a:cubicBezTo>
                  <a:close/>
                  <a:moveTo>
                    <a:pt x="421" y="281"/>
                  </a:moveTo>
                  <a:cubicBezTo>
                    <a:pt x="554" y="254"/>
                    <a:pt x="685" y="263"/>
                    <a:pt x="818" y="281"/>
                  </a:cubicBezTo>
                  <a:cubicBezTo>
                    <a:pt x="816" y="251"/>
                    <a:pt x="815" y="224"/>
                    <a:pt x="814" y="197"/>
                  </a:cubicBezTo>
                  <a:cubicBezTo>
                    <a:pt x="805" y="195"/>
                    <a:pt x="798" y="193"/>
                    <a:pt x="790" y="193"/>
                  </a:cubicBezTo>
                  <a:cubicBezTo>
                    <a:pt x="741" y="188"/>
                    <a:pt x="692" y="182"/>
                    <a:pt x="643" y="179"/>
                  </a:cubicBezTo>
                  <a:cubicBezTo>
                    <a:pt x="574" y="176"/>
                    <a:pt x="505" y="179"/>
                    <a:pt x="437" y="192"/>
                  </a:cubicBezTo>
                  <a:cubicBezTo>
                    <a:pt x="425" y="194"/>
                    <a:pt x="420" y="199"/>
                    <a:pt x="420" y="210"/>
                  </a:cubicBezTo>
                  <a:cubicBezTo>
                    <a:pt x="421" y="232"/>
                    <a:pt x="421" y="254"/>
                    <a:pt x="421" y="281"/>
                  </a:cubicBezTo>
                  <a:close/>
                  <a:moveTo>
                    <a:pt x="1093" y="1149"/>
                  </a:moveTo>
                  <a:cubicBezTo>
                    <a:pt x="1117" y="1145"/>
                    <a:pt x="1140" y="1141"/>
                    <a:pt x="1162" y="1137"/>
                  </a:cubicBezTo>
                  <a:cubicBezTo>
                    <a:pt x="1204" y="1128"/>
                    <a:pt x="1204" y="1128"/>
                    <a:pt x="1204" y="1086"/>
                  </a:cubicBezTo>
                  <a:cubicBezTo>
                    <a:pt x="1204" y="1015"/>
                    <a:pt x="1204" y="944"/>
                    <a:pt x="1204" y="871"/>
                  </a:cubicBezTo>
                  <a:cubicBezTo>
                    <a:pt x="1167" y="866"/>
                    <a:pt x="1131" y="861"/>
                    <a:pt x="1093" y="856"/>
                  </a:cubicBezTo>
                  <a:cubicBezTo>
                    <a:pt x="1093" y="954"/>
                    <a:pt x="1093" y="1051"/>
                    <a:pt x="1093" y="1149"/>
                  </a:cubicBezTo>
                  <a:close/>
                  <a:moveTo>
                    <a:pt x="366" y="366"/>
                  </a:moveTo>
                  <a:cubicBezTo>
                    <a:pt x="532" y="350"/>
                    <a:pt x="694" y="355"/>
                    <a:pt x="859" y="365"/>
                  </a:cubicBezTo>
                  <a:cubicBezTo>
                    <a:pt x="854" y="353"/>
                    <a:pt x="850" y="345"/>
                    <a:pt x="849" y="336"/>
                  </a:cubicBezTo>
                  <a:cubicBezTo>
                    <a:pt x="847" y="313"/>
                    <a:pt x="832" y="310"/>
                    <a:pt x="813" y="309"/>
                  </a:cubicBezTo>
                  <a:cubicBezTo>
                    <a:pt x="782" y="306"/>
                    <a:pt x="750" y="304"/>
                    <a:pt x="718" y="299"/>
                  </a:cubicBezTo>
                  <a:cubicBezTo>
                    <a:pt x="613" y="285"/>
                    <a:pt x="510" y="295"/>
                    <a:pt x="406" y="311"/>
                  </a:cubicBezTo>
                  <a:cubicBezTo>
                    <a:pt x="400" y="311"/>
                    <a:pt x="393" y="314"/>
                    <a:pt x="390" y="319"/>
                  </a:cubicBezTo>
                  <a:cubicBezTo>
                    <a:pt x="381" y="333"/>
                    <a:pt x="375" y="348"/>
                    <a:pt x="366" y="366"/>
                  </a:cubicBezTo>
                  <a:close/>
                  <a:moveTo>
                    <a:pt x="123" y="1134"/>
                  </a:moveTo>
                  <a:cubicBezTo>
                    <a:pt x="123" y="1038"/>
                    <a:pt x="123" y="946"/>
                    <a:pt x="123" y="850"/>
                  </a:cubicBezTo>
                  <a:cubicBezTo>
                    <a:pt x="94" y="856"/>
                    <a:pt x="66" y="861"/>
                    <a:pt x="39" y="869"/>
                  </a:cubicBezTo>
                  <a:cubicBezTo>
                    <a:pt x="34" y="870"/>
                    <a:pt x="30" y="879"/>
                    <a:pt x="30" y="885"/>
                  </a:cubicBezTo>
                  <a:cubicBezTo>
                    <a:pt x="30" y="918"/>
                    <a:pt x="30" y="952"/>
                    <a:pt x="30" y="985"/>
                  </a:cubicBezTo>
                  <a:cubicBezTo>
                    <a:pt x="30" y="1031"/>
                    <a:pt x="30" y="1077"/>
                    <a:pt x="30" y="1125"/>
                  </a:cubicBezTo>
                  <a:cubicBezTo>
                    <a:pt x="61" y="1128"/>
                    <a:pt x="92" y="1131"/>
                    <a:pt x="123" y="1134"/>
                  </a:cubicBezTo>
                  <a:close/>
                </a:path>
              </a:pathLst>
            </a:custGeom>
            <a:solidFill>
              <a:srgbClr val="075F8D"/>
            </a:solidFill>
            <a:ln>
              <a:noFill/>
            </a:ln>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grpSp>
      <p:graphicFrame>
        <p:nvGraphicFramePr>
          <p:cNvPr id="57" name="Chart 56">
            <a:extLst>
              <a:ext uri="{FF2B5EF4-FFF2-40B4-BE49-F238E27FC236}">
                <a16:creationId xmlns:a16="http://schemas.microsoft.com/office/drawing/2014/main" id="{21433CF4-7A76-4C68-8031-F4C9E13CB526}"/>
              </a:ext>
            </a:extLst>
          </p:cNvPr>
          <p:cNvGraphicFramePr>
            <a:graphicFrameLocks noChangeAspect="1"/>
          </p:cNvGraphicFramePr>
          <p:nvPr>
            <p:extLst>
              <p:ext uri="{D42A27DB-BD31-4B8C-83A1-F6EECF244321}">
                <p14:modId xmlns:p14="http://schemas.microsoft.com/office/powerpoint/2010/main" val="3705694352"/>
              </p:ext>
            </p:extLst>
          </p:nvPr>
        </p:nvGraphicFramePr>
        <p:xfrm>
          <a:off x="-334926" y="2783134"/>
          <a:ext cx="3852000" cy="2568000"/>
        </p:xfrm>
        <a:graphic>
          <a:graphicData uri="http://schemas.openxmlformats.org/drawingml/2006/chart">
            <c:chart xmlns:c="http://schemas.openxmlformats.org/drawingml/2006/chart" xmlns:r="http://schemas.openxmlformats.org/officeDocument/2006/relationships" r:id="rId5"/>
          </a:graphicData>
        </a:graphic>
      </p:graphicFrame>
      <p:sp>
        <p:nvSpPr>
          <p:cNvPr id="58" name="Rectangle 57">
            <a:extLst>
              <a:ext uri="{FF2B5EF4-FFF2-40B4-BE49-F238E27FC236}">
                <a16:creationId xmlns:a16="http://schemas.microsoft.com/office/drawing/2014/main" id="{18D40AD5-42B3-47CB-A69D-3B1C831FA918}"/>
              </a:ext>
            </a:extLst>
          </p:cNvPr>
          <p:cNvSpPr/>
          <p:nvPr/>
        </p:nvSpPr>
        <p:spPr>
          <a:xfrm>
            <a:off x="2732262" y="2433419"/>
            <a:ext cx="1027905" cy="938719"/>
          </a:xfrm>
          <a:prstGeom prst="rect">
            <a:avLst/>
          </a:prstGeom>
          <a:noFill/>
        </p:spPr>
        <p:txBody>
          <a:bodyPr wrap="square" rtlCol="0">
            <a:spAutoFit/>
          </a:bodyPr>
          <a:lstStyle/>
          <a:p>
            <a:r>
              <a:rPr lang="en-NZ" sz="1100" dirty="0">
                <a:solidFill>
                  <a:prstClr val="black">
                    <a:lumMod val="75000"/>
                    <a:lumOff val="25000"/>
                  </a:prstClr>
                </a:solidFill>
              </a:rPr>
              <a:t>50% express at least a reasonable amount of trust</a:t>
            </a:r>
          </a:p>
        </p:txBody>
      </p:sp>
      <p:sp>
        <p:nvSpPr>
          <p:cNvPr id="59" name="TextBox 58">
            <a:extLst>
              <a:ext uri="{FF2B5EF4-FFF2-40B4-BE49-F238E27FC236}">
                <a16:creationId xmlns:a16="http://schemas.microsoft.com/office/drawing/2014/main" id="{1D7BECB3-D525-46B8-853F-A90878ECBBEB}"/>
              </a:ext>
            </a:extLst>
          </p:cNvPr>
          <p:cNvSpPr txBox="1"/>
          <p:nvPr/>
        </p:nvSpPr>
        <p:spPr>
          <a:xfrm>
            <a:off x="1380013" y="2047546"/>
            <a:ext cx="569387" cy="338554"/>
          </a:xfrm>
          <a:prstGeom prst="rect">
            <a:avLst/>
          </a:prstGeom>
          <a:noFill/>
        </p:spPr>
        <p:txBody>
          <a:bodyPr wrap="none" rtlCol="0">
            <a:spAutoFit/>
          </a:bodyPr>
          <a:lstStyle/>
          <a:p>
            <a:r>
              <a:rPr lang="en-NZ" sz="1600" b="1" dirty="0">
                <a:solidFill>
                  <a:schemeClr val="tx1">
                    <a:lumMod val="75000"/>
                    <a:lumOff val="25000"/>
                  </a:schemeClr>
                </a:solidFill>
              </a:rPr>
              <a:t>2019</a:t>
            </a:r>
          </a:p>
        </p:txBody>
      </p:sp>
    </p:spTree>
    <p:extLst>
      <p:ext uri="{BB962C8B-B14F-4D97-AF65-F5344CB8AC3E}">
        <p14:creationId xmlns:p14="http://schemas.microsoft.com/office/powerpoint/2010/main" val="347893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EC02E8-B5DA-49AB-B4DB-85F3D599E471}"/>
              </a:ext>
            </a:extLst>
          </p:cNvPr>
          <p:cNvSpPr/>
          <p:nvPr/>
        </p:nvSpPr>
        <p:spPr>
          <a:xfrm>
            <a:off x="1748717" y="6375374"/>
            <a:ext cx="6484620" cy="338554"/>
          </a:xfrm>
          <a:prstGeom prst="rect">
            <a:avLst/>
          </a:prstGeom>
        </p:spPr>
        <p:txBody>
          <a:bodyPr wrap="square">
            <a:spAutoFit/>
          </a:bodyPr>
          <a:lstStyle/>
          <a:p>
            <a:r>
              <a:rPr lang="en-NZ" sz="800" dirty="0">
                <a:solidFill>
                  <a:schemeClr val="tx1">
                    <a:lumMod val="50000"/>
                    <a:lumOff val="50000"/>
                  </a:schemeClr>
                </a:solidFill>
              </a:rPr>
              <a:t>Q3. Is corruption widespread throughout the government in New Zealand or not?</a:t>
            </a:r>
          </a:p>
          <a:p>
            <a:r>
              <a:rPr lang="en-NZ" sz="800" dirty="0">
                <a:solidFill>
                  <a:schemeClr val="tx1">
                    <a:lumMod val="50000"/>
                    <a:lumOff val="50000"/>
                  </a:schemeClr>
                </a:solidFill>
              </a:rPr>
              <a:t>Base: All respondents n=1,000</a:t>
            </a:r>
          </a:p>
        </p:txBody>
      </p:sp>
      <p:sp>
        <p:nvSpPr>
          <p:cNvPr id="5" name="Rectangle 4">
            <a:extLst>
              <a:ext uri="{FF2B5EF4-FFF2-40B4-BE49-F238E27FC236}">
                <a16:creationId xmlns:a16="http://schemas.microsoft.com/office/drawing/2014/main" id="{5AA6894C-333F-423E-B5AB-FBD124A7D392}"/>
              </a:ext>
            </a:extLst>
          </p:cNvPr>
          <p:cNvSpPr/>
          <p:nvPr/>
        </p:nvSpPr>
        <p:spPr>
          <a:xfrm flipH="1">
            <a:off x="4185693" y="5581261"/>
            <a:ext cx="130629" cy="130629"/>
          </a:xfrm>
          <a:prstGeom prst="rect">
            <a:avLst/>
          </a:prstGeom>
          <a:solidFill>
            <a:srgbClr val="579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 name="Rectangle 5">
            <a:extLst>
              <a:ext uri="{FF2B5EF4-FFF2-40B4-BE49-F238E27FC236}">
                <a16:creationId xmlns:a16="http://schemas.microsoft.com/office/drawing/2014/main" id="{A5B80058-09F3-43EC-819D-62A0FA20A571}"/>
              </a:ext>
            </a:extLst>
          </p:cNvPr>
          <p:cNvSpPr/>
          <p:nvPr/>
        </p:nvSpPr>
        <p:spPr>
          <a:xfrm flipH="1">
            <a:off x="4944227" y="5581261"/>
            <a:ext cx="130629" cy="13062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 name="Rectangle 8">
            <a:extLst>
              <a:ext uri="{FF2B5EF4-FFF2-40B4-BE49-F238E27FC236}">
                <a16:creationId xmlns:a16="http://schemas.microsoft.com/office/drawing/2014/main" id="{931A5449-9143-4830-A7A5-84A6959C0D35}"/>
              </a:ext>
            </a:extLst>
          </p:cNvPr>
          <p:cNvSpPr/>
          <p:nvPr/>
        </p:nvSpPr>
        <p:spPr>
          <a:xfrm>
            <a:off x="4366786" y="5530917"/>
            <a:ext cx="1221963" cy="230832"/>
          </a:xfrm>
          <a:prstGeom prst="rect">
            <a:avLst/>
          </a:prstGeom>
        </p:spPr>
        <p:txBody>
          <a:bodyPr wrap="square">
            <a:spAutoFit/>
          </a:bodyPr>
          <a:lstStyle/>
          <a:p>
            <a:r>
              <a:rPr lang="en-NZ" sz="900" dirty="0">
                <a:solidFill>
                  <a:prstClr val="black">
                    <a:lumMod val="75000"/>
                    <a:lumOff val="25000"/>
                  </a:prstClr>
                </a:solidFill>
              </a:rPr>
              <a:t>Yes</a:t>
            </a:r>
          </a:p>
        </p:txBody>
      </p:sp>
      <p:sp>
        <p:nvSpPr>
          <p:cNvPr id="11" name="Rectangle 10">
            <a:extLst>
              <a:ext uri="{FF2B5EF4-FFF2-40B4-BE49-F238E27FC236}">
                <a16:creationId xmlns:a16="http://schemas.microsoft.com/office/drawing/2014/main" id="{86AEACFE-7FD9-4865-B4E8-9AC1E8A44F14}"/>
              </a:ext>
            </a:extLst>
          </p:cNvPr>
          <p:cNvSpPr/>
          <p:nvPr/>
        </p:nvSpPr>
        <p:spPr>
          <a:xfrm>
            <a:off x="5125320" y="5530917"/>
            <a:ext cx="327334" cy="230832"/>
          </a:xfrm>
          <a:prstGeom prst="rect">
            <a:avLst/>
          </a:prstGeom>
        </p:spPr>
        <p:txBody>
          <a:bodyPr wrap="none">
            <a:spAutoFit/>
          </a:bodyPr>
          <a:lstStyle/>
          <a:p>
            <a:r>
              <a:rPr lang="en-NZ" sz="900" dirty="0">
                <a:solidFill>
                  <a:prstClr val="black">
                    <a:lumMod val="75000"/>
                    <a:lumOff val="25000"/>
                  </a:prstClr>
                </a:solidFill>
              </a:rPr>
              <a:t>No</a:t>
            </a:r>
          </a:p>
        </p:txBody>
      </p:sp>
      <p:grpSp>
        <p:nvGrpSpPr>
          <p:cNvPr id="13" name="Group 12">
            <a:extLst>
              <a:ext uri="{FF2B5EF4-FFF2-40B4-BE49-F238E27FC236}">
                <a16:creationId xmlns:a16="http://schemas.microsoft.com/office/drawing/2014/main" id="{F92F2CCD-9CFA-41C0-80BE-E994C70C8FA4}"/>
              </a:ext>
            </a:extLst>
          </p:cNvPr>
          <p:cNvGrpSpPr/>
          <p:nvPr/>
        </p:nvGrpSpPr>
        <p:grpSpPr>
          <a:xfrm>
            <a:off x="3859961" y="2893051"/>
            <a:ext cx="1933305" cy="1933305"/>
            <a:chOff x="5068468" y="2891245"/>
            <a:chExt cx="1933305" cy="1933305"/>
          </a:xfrm>
        </p:grpSpPr>
        <p:sp>
          <p:nvSpPr>
            <p:cNvPr id="14" name="Oval 13">
              <a:extLst>
                <a:ext uri="{FF2B5EF4-FFF2-40B4-BE49-F238E27FC236}">
                  <a16:creationId xmlns:a16="http://schemas.microsoft.com/office/drawing/2014/main" id="{DF59CB1C-1B7A-4922-9ABD-D512EC013D52}"/>
                </a:ext>
              </a:extLst>
            </p:cNvPr>
            <p:cNvSpPr/>
            <p:nvPr/>
          </p:nvSpPr>
          <p:spPr>
            <a:xfrm>
              <a:off x="5068468" y="2891245"/>
              <a:ext cx="1933305" cy="19333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Freeform 33">
              <a:extLst>
                <a:ext uri="{FF2B5EF4-FFF2-40B4-BE49-F238E27FC236}">
                  <a16:creationId xmlns:a16="http://schemas.microsoft.com/office/drawing/2014/main" id="{19AD93AE-C63C-4028-9421-4C33CC1BE09E}"/>
                </a:ext>
              </a:extLst>
            </p:cNvPr>
            <p:cNvSpPr>
              <a:spLocks noEditPoints="1"/>
            </p:cNvSpPr>
            <p:nvPr/>
          </p:nvSpPr>
          <p:spPr bwMode="auto">
            <a:xfrm>
              <a:off x="5615455" y="3358341"/>
              <a:ext cx="856582" cy="999113"/>
            </a:xfrm>
            <a:custGeom>
              <a:avLst/>
              <a:gdLst>
                <a:gd name="T0" fmla="*/ 414 w 1232"/>
                <a:gd name="T1" fmla="*/ 168 h 1318"/>
                <a:gd name="T2" fmla="*/ 605 w 1232"/>
                <a:gd name="T3" fmla="*/ 19 h 1318"/>
                <a:gd name="T4" fmla="*/ 634 w 1232"/>
                <a:gd name="T5" fmla="*/ 124 h 1318"/>
                <a:gd name="T6" fmla="*/ 823 w 1232"/>
                <a:gd name="T7" fmla="*/ 169 h 1318"/>
                <a:gd name="T8" fmla="*/ 858 w 1232"/>
                <a:gd name="T9" fmla="*/ 287 h 1318"/>
                <a:gd name="T10" fmla="*/ 931 w 1232"/>
                <a:gd name="T11" fmla="*/ 403 h 1318"/>
                <a:gd name="T12" fmla="*/ 991 w 1232"/>
                <a:gd name="T13" fmla="*/ 485 h 1318"/>
                <a:gd name="T14" fmla="*/ 1077 w 1232"/>
                <a:gd name="T15" fmla="*/ 621 h 1318"/>
                <a:gd name="T16" fmla="*/ 1143 w 1232"/>
                <a:gd name="T17" fmla="*/ 732 h 1318"/>
                <a:gd name="T18" fmla="*/ 1232 w 1232"/>
                <a:gd name="T19" fmla="*/ 868 h 1318"/>
                <a:gd name="T20" fmla="*/ 967 w 1232"/>
                <a:gd name="T21" fmla="*/ 1307 h 1318"/>
                <a:gd name="T22" fmla="*/ 28 w 1232"/>
                <a:gd name="T23" fmla="*/ 1264 h 1318"/>
                <a:gd name="T24" fmla="*/ 18 w 1232"/>
                <a:gd name="T25" fmla="*/ 843 h 1318"/>
                <a:gd name="T26" fmla="*/ 98 w 1232"/>
                <a:gd name="T27" fmla="*/ 712 h 1318"/>
                <a:gd name="T28" fmla="*/ 181 w 1232"/>
                <a:gd name="T29" fmla="*/ 594 h 1318"/>
                <a:gd name="T30" fmla="*/ 255 w 1232"/>
                <a:gd name="T31" fmla="*/ 472 h 1318"/>
                <a:gd name="T32" fmla="*/ 340 w 1232"/>
                <a:gd name="T33" fmla="*/ 357 h 1318"/>
                <a:gd name="T34" fmla="*/ 1204 w 1232"/>
                <a:gd name="T35" fmla="*/ 1161 h 1318"/>
                <a:gd name="T36" fmla="*/ 447 w 1232"/>
                <a:gd name="T37" fmla="*/ 1186 h 1318"/>
                <a:gd name="T38" fmla="*/ 31 w 1232"/>
                <a:gd name="T39" fmla="*/ 1238 h 1318"/>
                <a:gd name="T40" fmla="*/ 1143 w 1232"/>
                <a:gd name="T41" fmla="*/ 1252 h 1318"/>
                <a:gd name="T42" fmla="*/ 1153 w 1232"/>
                <a:gd name="T43" fmla="*/ 834 h 1318"/>
                <a:gd name="T44" fmla="*/ 600 w 1232"/>
                <a:gd name="T45" fmla="*/ 718 h 1318"/>
                <a:gd name="T46" fmla="*/ 101 w 1232"/>
                <a:gd name="T47" fmla="*/ 744 h 1318"/>
                <a:gd name="T48" fmla="*/ 1153 w 1232"/>
                <a:gd name="T49" fmla="*/ 834 h 1318"/>
                <a:gd name="T50" fmla="*/ 993 w 1232"/>
                <a:gd name="T51" fmla="*/ 615 h 1318"/>
                <a:gd name="T52" fmla="*/ 216 w 1232"/>
                <a:gd name="T53" fmla="*/ 617 h 1318"/>
                <a:gd name="T54" fmla="*/ 1075 w 1232"/>
                <a:gd name="T55" fmla="*/ 707 h 1318"/>
                <a:gd name="T56" fmla="*/ 953 w 1232"/>
                <a:gd name="T57" fmla="*/ 493 h 1318"/>
                <a:gd name="T58" fmla="*/ 289 w 1232"/>
                <a:gd name="T59" fmla="*/ 492 h 1318"/>
                <a:gd name="T60" fmla="*/ 992 w 1232"/>
                <a:gd name="T61" fmla="*/ 586 h 1318"/>
                <a:gd name="T62" fmla="*/ 749 w 1232"/>
                <a:gd name="T63" fmla="*/ 1165 h 1318"/>
                <a:gd name="T64" fmla="*/ 436 w 1232"/>
                <a:gd name="T65" fmla="*/ 1157 h 1318"/>
                <a:gd name="T66" fmla="*/ 311 w 1232"/>
                <a:gd name="T67" fmla="*/ 1149 h 1318"/>
                <a:gd name="T68" fmla="*/ 908 w 1232"/>
                <a:gd name="T69" fmla="*/ 1092 h 1318"/>
                <a:gd name="T70" fmla="*/ 781 w 1232"/>
                <a:gd name="T71" fmla="*/ 836 h 1318"/>
                <a:gd name="T72" fmla="*/ 468 w 1232"/>
                <a:gd name="T73" fmla="*/ 833 h 1318"/>
                <a:gd name="T74" fmla="*/ 591 w 1232"/>
                <a:gd name="T75" fmla="*/ 833 h 1318"/>
                <a:gd name="T76" fmla="*/ 173 w 1232"/>
                <a:gd name="T77" fmla="*/ 845 h 1318"/>
                <a:gd name="T78" fmla="*/ 155 w 1232"/>
                <a:gd name="T79" fmla="*/ 1137 h 1318"/>
                <a:gd name="T80" fmla="*/ 937 w 1232"/>
                <a:gd name="T81" fmla="*/ 1163 h 1318"/>
                <a:gd name="T82" fmla="*/ 937 w 1232"/>
                <a:gd name="T83" fmla="*/ 844 h 1318"/>
                <a:gd name="T84" fmla="*/ 903 w 1232"/>
                <a:gd name="T85" fmla="*/ 411 h 1318"/>
                <a:gd name="T86" fmla="*/ 351 w 1232"/>
                <a:gd name="T87" fmla="*/ 397 h 1318"/>
                <a:gd name="T88" fmla="*/ 920 w 1232"/>
                <a:gd name="T89" fmla="*/ 460 h 1318"/>
                <a:gd name="T90" fmla="*/ 814 w 1232"/>
                <a:gd name="T91" fmla="*/ 197 h 1318"/>
                <a:gd name="T92" fmla="*/ 437 w 1232"/>
                <a:gd name="T93" fmla="*/ 192 h 1318"/>
                <a:gd name="T94" fmla="*/ 1093 w 1232"/>
                <a:gd name="T95" fmla="*/ 1149 h 1318"/>
                <a:gd name="T96" fmla="*/ 1204 w 1232"/>
                <a:gd name="T97" fmla="*/ 871 h 1318"/>
                <a:gd name="T98" fmla="*/ 366 w 1232"/>
                <a:gd name="T99" fmla="*/ 366 h 1318"/>
                <a:gd name="T100" fmla="*/ 813 w 1232"/>
                <a:gd name="T101" fmla="*/ 309 h 1318"/>
                <a:gd name="T102" fmla="*/ 390 w 1232"/>
                <a:gd name="T103" fmla="*/ 319 h 1318"/>
                <a:gd name="T104" fmla="*/ 123 w 1232"/>
                <a:gd name="T105" fmla="*/ 850 h 1318"/>
                <a:gd name="T106" fmla="*/ 30 w 1232"/>
                <a:gd name="T107" fmla="*/ 985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318">
                  <a:moveTo>
                    <a:pt x="393" y="278"/>
                  </a:moveTo>
                  <a:cubicBezTo>
                    <a:pt x="393" y="252"/>
                    <a:pt x="393" y="224"/>
                    <a:pt x="392" y="195"/>
                  </a:cubicBezTo>
                  <a:cubicBezTo>
                    <a:pt x="392" y="180"/>
                    <a:pt x="396" y="170"/>
                    <a:pt x="414" y="168"/>
                  </a:cubicBezTo>
                  <a:cubicBezTo>
                    <a:pt x="476" y="160"/>
                    <a:pt x="539" y="152"/>
                    <a:pt x="605" y="143"/>
                  </a:cubicBezTo>
                  <a:cubicBezTo>
                    <a:pt x="605" y="117"/>
                    <a:pt x="605" y="87"/>
                    <a:pt x="605" y="57"/>
                  </a:cubicBezTo>
                  <a:cubicBezTo>
                    <a:pt x="605" y="44"/>
                    <a:pt x="603" y="31"/>
                    <a:pt x="605" y="19"/>
                  </a:cubicBezTo>
                  <a:cubicBezTo>
                    <a:pt x="607" y="12"/>
                    <a:pt x="615" y="6"/>
                    <a:pt x="620" y="0"/>
                  </a:cubicBezTo>
                  <a:cubicBezTo>
                    <a:pt x="625" y="6"/>
                    <a:pt x="633" y="12"/>
                    <a:pt x="633" y="19"/>
                  </a:cubicBezTo>
                  <a:cubicBezTo>
                    <a:pt x="635" y="54"/>
                    <a:pt x="634" y="89"/>
                    <a:pt x="634" y="124"/>
                  </a:cubicBezTo>
                  <a:cubicBezTo>
                    <a:pt x="634" y="132"/>
                    <a:pt x="634" y="139"/>
                    <a:pt x="634" y="148"/>
                  </a:cubicBezTo>
                  <a:cubicBezTo>
                    <a:pt x="667" y="151"/>
                    <a:pt x="700" y="153"/>
                    <a:pt x="732" y="157"/>
                  </a:cubicBezTo>
                  <a:cubicBezTo>
                    <a:pt x="762" y="160"/>
                    <a:pt x="793" y="165"/>
                    <a:pt x="823" y="169"/>
                  </a:cubicBezTo>
                  <a:cubicBezTo>
                    <a:pt x="836" y="170"/>
                    <a:pt x="841" y="177"/>
                    <a:pt x="842" y="190"/>
                  </a:cubicBezTo>
                  <a:cubicBezTo>
                    <a:pt x="843" y="215"/>
                    <a:pt x="844" y="240"/>
                    <a:pt x="846" y="266"/>
                  </a:cubicBezTo>
                  <a:cubicBezTo>
                    <a:pt x="847" y="274"/>
                    <a:pt x="846" y="284"/>
                    <a:pt x="858" y="287"/>
                  </a:cubicBezTo>
                  <a:cubicBezTo>
                    <a:pt x="863" y="289"/>
                    <a:pt x="866" y="297"/>
                    <a:pt x="868" y="303"/>
                  </a:cubicBezTo>
                  <a:cubicBezTo>
                    <a:pt x="876" y="325"/>
                    <a:pt x="882" y="346"/>
                    <a:pt x="890" y="369"/>
                  </a:cubicBezTo>
                  <a:cubicBezTo>
                    <a:pt x="916" y="365"/>
                    <a:pt x="926" y="381"/>
                    <a:pt x="931" y="403"/>
                  </a:cubicBezTo>
                  <a:cubicBezTo>
                    <a:pt x="934" y="416"/>
                    <a:pt x="940" y="428"/>
                    <a:pt x="944" y="441"/>
                  </a:cubicBezTo>
                  <a:cubicBezTo>
                    <a:pt x="948" y="456"/>
                    <a:pt x="953" y="466"/>
                    <a:pt x="973" y="466"/>
                  </a:cubicBezTo>
                  <a:cubicBezTo>
                    <a:pt x="979" y="466"/>
                    <a:pt x="988" y="477"/>
                    <a:pt x="991" y="485"/>
                  </a:cubicBezTo>
                  <a:cubicBezTo>
                    <a:pt x="1001" y="514"/>
                    <a:pt x="1010" y="542"/>
                    <a:pt x="1018" y="571"/>
                  </a:cubicBezTo>
                  <a:cubicBezTo>
                    <a:pt x="1021" y="584"/>
                    <a:pt x="1027" y="591"/>
                    <a:pt x="1040" y="590"/>
                  </a:cubicBezTo>
                  <a:cubicBezTo>
                    <a:pt x="1062" y="589"/>
                    <a:pt x="1072" y="600"/>
                    <a:pt x="1077" y="621"/>
                  </a:cubicBezTo>
                  <a:cubicBezTo>
                    <a:pt x="1084" y="647"/>
                    <a:pt x="1094" y="672"/>
                    <a:pt x="1103" y="698"/>
                  </a:cubicBezTo>
                  <a:cubicBezTo>
                    <a:pt x="1105" y="703"/>
                    <a:pt x="1112" y="710"/>
                    <a:pt x="1117" y="711"/>
                  </a:cubicBezTo>
                  <a:cubicBezTo>
                    <a:pt x="1132" y="712"/>
                    <a:pt x="1138" y="720"/>
                    <a:pt x="1143" y="732"/>
                  </a:cubicBezTo>
                  <a:cubicBezTo>
                    <a:pt x="1154" y="761"/>
                    <a:pt x="1166" y="788"/>
                    <a:pt x="1176" y="817"/>
                  </a:cubicBezTo>
                  <a:cubicBezTo>
                    <a:pt x="1182" y="834"/>
                    <a:pt x="1192" y="844"/>
                    <a:pt x="1210" y="844"/>
                  </a:cubicBezTo>
                  <a:cubicBezTo>
                    <a:pt x="1226" y="845"/>
                    <a:pt x="1232" y="853"/>
                    <a:pt x="1232" y="868"/>
                  </a:cubicBezTo>
                  <a:cubicBezTo>
                    <a:pt x="1231" y="992"/>
                    <a:pt x="1231" y="1115"/>
                    <a:pt x="1232" y="1238"/>
                  </a:cubicBezTo>
                  <a:cubicBezTo>
                    <a:pt x="1232" y="1255"/>
                    <a:pt x="1225" y="1262"/>
                    <a:pt x="1210" y="1264"/>
                  </a:cubicBezTo>
                  <a:cubicBezTo>
                    <a:pt x="1130" y="1279"/>
                    <a:pt x="1049" y="1298"/>
                    <a:pt x="967" y="1307"/>
                  </a:cubicBezTo>
                  <a:cubicBezTo>
                    <a:pt x="882" y="1316"/>
                    <a:pt x="795" y="1318"/>
                    <a:pt x="708" y="1318"/>
                  </a:cubicBezTo>
                  <a:cubicBezTo>
                    <a:pt x="562" y="1318"/>
                    <a:pt x="415" y="1309"/>
                    <a:pt x="270" y="1293"/>
                  </a:cubicBezTo>
                  <a:cubicBezTo>
                    <a:pt x="189" y="1284"/>
                    <a:pt x="109" y="1274"/>
                    <a:pt x="28" y="1264"/>
                  </a:cubicBezTo>
                  <a:cubicBezTo>
                    <a:pt x="4" y="1261"/>
                    <a:pt x="1" y="1257"/>
                    <a:pt x="1" y="1232"/>
                  </a:cubicBezTo>
                  <a:cubicBezTo>
                    <a:pt x="0" y="1114"/>
                    <a:pt x="1" y="995"/>
                    <a:pt x="0" y="876"/>
                  </a:cubicBezTo>
                  <a:cubicBezTo>
                    <a:pt x="0" y="862"/>
                    <a:pt x="0" y="848"/>
                    <a:pt x="18" y="843"/>
                  </a:cubicBezTo>
                  <a:cubicBezTo>
                    <a:pt x="21" y="842"/>
                    <a:pt x="23" y="836"/>
                    <a:pt x="25" y="832"/>
                  </a:cubicBezTo>
                  <a:cubicBezTo>
                    <a:pt x="42" y="797"/>
                    <a:pt x="59" y="761"/>
                    <a:pt x="77" y="727"/>
                  </a:cubicBezTo>
                  <a:cubicBezTo>
                    <a:pt x="81" y="720"/>
                    <a:pt x="91" y="714"/>
                    <a:pt x="98" y="712"/>
                  </a:cubicBezTo>
                  <a:cubicBezTo>
                    <a:pt x="111" y="710"/>
                    <a:pt x="117" y="704"/>
                    <a:pt x="122" y="693"/>
                  </a:cubicBezTo>
                  <a:cubicBezTo>
                    <a:pt x="137" y="662"/>
                    <a:pt x="155" y="633"/>
                    <a:pt x="172" y="604"/>
                  </a:cubicBezTo>
                  <a:cubicBezTo>
                    <a:pt x="174" y="600"/>
                    <a:pt x="178" y="594"/>
                    <a:pt x="181" y="594"/>
                  </a:cubicBezTo>
                  <a:cubicBezTo>
                    <a:pt x="206" y="594"/>
                    <a:pt x="206" y="574"/>
                    <a:pt x="213" y="558"/>
                  </a:cubicBezTo>
                  <a:cubicBezTo>
                    <a:pt x="224" y="532"/>
                    <a:pt x="237" y="506"/>
                    <a:pt x="249" y="481"/>
                  </a:cubicBezTo>
                  <a:cubicBezTo>
                    <a:pt x="251" y="478"/>
                    <a:pt x="252" y="473"/>
                    <a:pt x="255" y="472"/>
                  </a:cubicBezTo>
                  <a:cubicBezTo>
                    <a:pt x="284" y="463"/>
                    <a:pt x="283" y="432"/>
                    <a:pt x="297" y="412"/>
                  </a:cubicBezTo>
                  <a:cubicBezTo>
                    <a:pt x="308" y="397"/>
                    <a:pt x="310" y="374"/>
                    <a:pt x="334" y="368"/>
                  </a:cubicBezTo>
                  <a:cubicBezTo>
                    <a:pt x="337" y="368"/>
                    <a:pt x="338" y="361"/>
                    <a:pt x="340" y="357"/>
                  </a:cubicBezTo>
                  <a:cubicBezTo>
                    <a:pt x="350" y="337"/>
                    <a:pt x="359" y="316"/>
                    <a:pt x="370" y="296"/>
                  </a:cubicBezTo>
                  <a:cubicBezTo>
                    <a:pt x="373" y="290"/>
                    <a:pt x="382" y="286"/>
                    <a:pt x="393" y="278"/>
                  </a:cubicBezTo>
                  <a:close/>
                  <a:moveTo>
                    <a:pt x="1204" y="1161"/>
                  </a:moveTo>
                  <a:cubicBezTo>
                    <a:pt x="1130" y="1170"/>
                    <a:pt x="1060" y="1183"/>
                    <a:pt x="988" y="1187"/>
                  </a:cubicBezTo>
                  <a:cubicBezTo>
                    <a:pt x="884" y="1193"/>
                    <a:pt x="779" y="1194"/>
                    <a:pt x="675" y="1194"/>
                  </a:cubicBezTo>
                  <a:cubicBezTo>
                    <a:pt x="599" y="1194"/>
                    <a:pt x="523" y="1190"/>
                    <a:pt x="447" y="1186"/>
                  </a:cubicBezTo>
                  <a:cubicBezTo>
                    <a:pt x="347" y="1180"/>
                    <a:pt x="247" y="1172"/>
                    <a:pt x="147" y="1165"/>
                  </a:cubicBezTo>
                  <a:cubicBezTo>
                    <a:pt x="109" y="1162"/>
                    <a:pt x="70" y="1158"/>
                    <a:pt x="31" y="1154"/>
                  </a:cubicBezTo>
                  <a:cubicBezTo>
                    <a:pt x="31" y="1182"/>
                    <a:pt x="31" y="1208"/>
                    <a:pt x="31" y="1238"/>
                  </a:cubicBezTo>
                  <a:cubicBezTo>
                    <a:pt x="136" y="1249"/>
                    <a:pt x="239" y="1262"/>
                    <a:pt x="342" y="1272"/>
                  </a:cubicBezTo>
                  <a:cubicBezTo>
                    <a:pt x="485" y="1285"/>
                    <a:pt x="629" y="1291"/>
                    <a:pt x="773" y="1289"/>
                  </a:cubicBezTo>
                  <a:cubicBezTo>
                    <a:pt x="897" y="1288"/>
                    <a:pt x="1021" y="1278"/>
                    <a:pt x="1143" y="1252"/>
                  </a:cubicBezTo>
                  <a:cubicBezTo>
                    <a:pt x="1204" y="1240"/>
                    <a:pt x="1204" y="1240"/>
                    <a:pt x="1204" y="1179"/>
                  </a:cubicBezTo>
                  <a:cubicBezTo>
                    <a:pt x="1204" y="1172"/>
                    <a:pt x="1204" y="1166"/>
                    <a:pt x="1204" y="1161"/>
                  </a:cubicBezTo>
                  <a:close/>
                  <a:moveTo>
                    <a:pt x="1153" y="834"/>
                  </a:moveTo>
                  <a:cubicBezTo>
                    <a:pt x="1142" y="808"/>
                    <a:pt x="1131" y="785"/>
                    <a:pt x="1124" y="761"/>
                  </a:cubicBezTo>
                  <a:cubicBezTo>
                    <a:pt x="1118" y="743"/>
                    <a:pt x="1108" y="738"/>
                    <a:pt x="1090" y="737"/>
                  </a:cubicBezTo>
                  <a:cubicBezTo>
                    <a:pt x="927" y="731"/>
                    <a:pt x="763" y="723"/>
                    <a:pt x="600" y="718"/>
                  </a:cubicBezTo>
                  <a:cubicBezTo>
                    <a:pt x="534" y="715"/>
                    <a:pt x="468" y="717"/>
                    <a:pt x="402" y="720"/>
                  </a:cubicBezTo>
                  <a:cubicBezTo>
                    <a:pt x="308" y="725"/>
                    <a:pt x="215" y="731"/>
                    <a:pt x="121" y="737"/>
                  </a:cubicBezTo>
                  <a:cubicBezTo>
                    <a:pt x="114" y="738"/>
                    <a:pt x="104" y="739"/>
                    <a:pt x="101" y="744"/>
                  </a:cubicBezTo>
                  <a:cubicBezTo>
                    <a:pt x="84" y="772"/>
                    <a:pt x="70" y="801"/>
                    <a:pt x="52" y="833"/>
                  </a:cubicBezTo>
                  <a:cubicBezTo>
                    <a:pt x="239" y="802"/>
                    <a:pt x="421" y="802"/>
                    <a:pt x="604" y="804"/>
                  </a:cubicBezTo>
                  <a:cubicBezTo>
                    <a:pt x="786" y="805"/>
                    <a:pt x="968" y="814"/>
                    <a:pt x="1153" y="834"/>
                  </a:cubicBezTo>
                  <a:close/>
                  <a:moveTo>
                    <a:pt x="1075" y="707"/>
                  </a:moveTo>
                  <a:cubicBezTo>
                    <a:pt x="1071" y="695"/>
                    <a:pt x="1066" y="685"/>
                    <a:pt x="1065" y="674"/>
                  </a:cubicBezTo>
                  <a:cubicBezTo>
                    <a:pt x="1058" y="634"/>
                    <a:pt x="1040" y="608"/>
                    <a:pt x="993" y="615"/>
                  </a:cubicBezTo>
                  <a:cubicBezTo>
                    <a:pt x="987" y="616"/>
                    <a:pt x="981" y="613"/>
                    <a:pt x="975" y="613"/>
                  </a:cubicBezTo>
                  <a:cubicBezTo>
                    <a:pt x="824" y="608"/>
                    <a:pt x="672" y="600"/>
                    <a:pt x="520" y="600"/>
                  </a:cubicBezTo>
                  <a:cubicBezTo>
                    <a:pt x="419" y="600"/>
                    <a:pt x="317" y="611"/>
                    <a:pt x="216" y="617"/>
                  </a:cubicBezTo>
                  <a:cubicBezTo>
                    <a:pt x="208" y="618"/>
                    <a:pt x="197" y="620"/>
                    <a:pt x="194" y="625"/>
                  </a:cubicBezTo>
                  <a:cubicBezTo>
                    <a:pt x="177" y="650"/>
                    <a:pt x="162" y="676"/>
                    <a:pt x="144" y="706"/>
                  </a:cubicBezTo>
                  <a:cubicBezTo>
                    <a:pt x="458" y="679"/>
                    <a:pt x="765" y="687"/>
                    <a:pt x="1075" y="707"/>
                  </a:cubicBezTo>
                  <a:close/>
                  <a:moveTo>
                    <a:pt x="992" y="586"/>
                  </a:moveTo>
                  <a:cubicBezTo>
                    <a:pt x="983" y="556"/>
                    <a:pt x="976" y="530"/>
                    <a:pt x="967" y="503"/>
                  </a:cubicBezTo>
                  <a:cubicBezTo>
                    <a:pt x="965" y="499"/>
                    <a:pt x="958" y="494"/>
                    <a:pt x="953" y="493"/>
                  </a:cubicBezTo>
                  <a:cubicBezTo>
                    <a:pt x="926" y="489"/>
                    <a:pt x="899" y="486"/>
                    <a:pt x="871" y="485"/>
                  </a:cubicBezTo>
                  <a:cubicBezTo>
                    <a:pt x="747" y="482"/>
                    <a:pt x="623" y="477"/>
                    <a:pt x="498" y="477"/>
                  </a:cubicBezTo>
                  <a:cubicBezTo>
                    <a:pt x="428" y="477"/>
                    <a:pt x="359" y="487"/>
                    <a:pt x="289" y="492"/>
                  </a:cubicBezTo>
                  <a:cubicBezTo>
                    <a:pt x="284" y="493"/>
                    <a:pt x="275" y="494"/>
                    <a:pt x="273" y="498"/>
                  </a:cubicBezTo>
                  <a:cubicBezTo>
                    <a:pt x="259" y="526"/>
                    <a:pt x="246" y="554"/>
                    <a:pt x="231" y="587"/>
                  </a:cubicBezTo>
                  <a:cubicBezTo>
                    <a:pt x="488" y="560"/>
                    <a:pt x="739" y="567"/>
                    <a:pt x="992" y="586"/>
                  </a:cubicBezTo>
                  <a:close/>
                  <a:moveTo>
                    <a:pt x="622" y="835"/>
                  </a:moveTo>
                  <a:cubicBezTo>
                    <a:pt x="622" y="945"/>
                    <a:pt x="622" y="1054"/>
                    <a:pt x="622" y="1165"/>
                  </a:cubicBezTo>
                  <a:cubicBezTo>
                    <a:pt x="665" y="1165"/>
                    <a:pt x="707" y="1165"/>
                    <a:pt x="749" y="1165"/>
                  </a:cubicBezTo>
                  <a:cubicBezTo>
                    <a:pt x="749" y="1054"/>
                    <a:pt x="749" y="945"/>
                    <a:pt x="749" y="835"/>
                  </a:cubicBezTo>
                  <a:cubicBezTo>
                    <a:pt x="707" y="835"/>
                    <a:pt x="666" y="835"/>
                    <a:pt x="622" y="835"/>
                  </a:cubicBezTo>
                  <a:close/>
                  <a:moveTo>
                    <a:pt x="436" y="1157"/>
                  </a:moveTo>
                  <a:cubicBezTo>
                    <a:pt x="436" y="1048"/>
                    <a:pt x="436" y="941"/>
                    <a:pt x="436" y="835"/>
                  </a:cubicBezTo>
                  <a:cubicBezTo>
                    <a:pt x="393" y="835"/>
                    <a:pt x="352" y="835"/>
                    <a:pt x="311" y="835"/>
                  </a:cubicBezTo>
                  <a:cubicBezTo>
                    <a:pt x="311" y="941"/>
                    <a:pt x="311" y="1044"/>
                    <a:pt x="311" y="1149"/>
                  </a:cubicBezTo>
                  <a:cubicBezTo>
                    <a:pt x="353" y="1152"/>
                    <a:pt x="393" y="1154"/>
                    <a:pt x="436" y="1157"/>
                  </a:cubicBezTo>
                  <a:close/>
                  <a:moveTo>
                    <a:pt x="908" y="1165"/>
                  </a:moveTo>
                  <a:cubicBezTo>
                    <a:pt x="908" y="1138"/>
                    <a:pt x="908" y="1115"/>
                    <a:pt x="908" y="1092"/>
                  </a:cubicBezTo>
                  <a:cubicBezTo>
                    <a:pt x="908" y="1015"/>
                    <a:pt x="908" y="937"/>
                    <a:pt x="907" y="860"/>
                  </a:cubicBezTo>
                  <a:cubicBezTo>
                    <a:pt x="907" y="854"/>
                    <a:pt x="902" y="843"/>
                    <a:pt x="898" y="842"/>
                  </a:cubicBezTo>
                  <a:cubicBezTo>
                    <a:pt x="859" y="839"/>
                    <a:pt x="820" y="838"/>
                    <a:pt x="781" y="836"/>
                  </a:cubicBezTo>
                  <a:cubicBezTo>
                    <a:pt x="781" y="948"/>
                    <a:pt x="781" y="1056"/>
                    <a:pt x="781" y="1165"/>
                  </a:cubicBezTo>
                  <a:cubicBezTo>
                    <a:pt x="823" y="1165"/>
                    <a:pt x="864" y="1165"/>
                    <a:pt x="908" y="1165"/>
                  </a:cubicBezTo>
                  <a:close/>
                  <a:moveTo>
                    <a:pt x="468" y="833"/>
                  </a:moveTo>
                  <a:cubicBezTo>
                    <a:pt x="468" y="942"/>
                    <a:pt x="468" y="1049"/>
                    <a:pt x="468" y="1160"/>
                  </a:cubicBezTo>
                  <a:cubicBezTo>
                    <a:pt x="509" y="1160"/>
                    <a:pt x="548" y="1160"/>
                    <a:pt x="591" y="1160"/>
                  </a:cubicBezTo>
                  <a:cubicBezTo>
                    <a:pt x="591" y="1053"/>
                    <a:pt x="591" y="943"/>
                    <a:pt x="591" y="833"/>
                  </a:cubicBezTo>
                  <a:cubicBezTo>
                    <a:pt x="551" y="833"/>
                    <a:pt x="511" y="833"/>
                    <a:pt x="468" y="833"/>
                  </a:cubicBezTo>
                  <a:close/>
                  <a:moveTo>
                    <a:pt x="281" y="837"/>
                  </a:moveTo>
                  <a:cubicBezTo>
                    <a:pt x="244" y="839"/>
                    <a:pt x="209" y="843"/>
                    <a:pt x="173" y="845"/>
                  </a:cubicBezTo>
                  <a:cubicBezTo>
                    <a:pt x="157" y="845"/>
                    <a:pt x="153" y="852"/>
                    <a:pt x="154" y="867"/>
                  </a:cubicBezTo>
                  <a:cubicBezTo>
                    <a:pt x="154" y="951"/>
                    <a:pt x="154" y="1034"/>
                    <a:pt x="154" y="1118"/>
                  </a:cubicBezTo>
                  <a:cubicBezTo>
                    <a:pt x="154" y="1124"/>
                    <a:pt x="155" y="1130"/>
                    <a:pt x="155" y="1137"/>
                  </a:cubicBezTo>
                  <a:cubicBezTo>
                    <a:pt x="198" y="1140"/>
                    <a:pt x="239" y="1144"/>
                    <a:pt x="281" y="1147"/>
                  </a:cubicBezTo>
                  <a:cubicBezTo>
                    <a:pt x="281" y="1042"/>
                    <a:pt x="281" y="940"/>
                    <a:pt x="281" y="837"/>
                  </a:cubicBezTo>
                  <a:close/>
                  <a:moveTo>
                    <a:pt x="937" y="1163"/>
                  </a:moveTo>
                  <a:cubicBezTo>
                    <a:pt x="980" y="1159"/>
                    <a:pt x="1021" y="1156"/>
                    <a:pt x="1062" y="1153"/>
                  </a:cubicBezTo>
                  <a:cubicBezTo>
                    <a:pt x="1062" y="1052"/>
                    <a:pt x="1062" y="953"/>
                    <a:pt x="1062" y="854"/>
                  </a:cubicBezTo>
                  <a:cubicBezTo>
                    <a:pt x="1020" y="850"/>
                    <a:pt x="979" y="847"/>
                    <a:pt x="937" y="844"/>
                  </a:cubicBezTo>
                  <a:cubicBezTo>
                    <a:pt x="937" y="951"/>
                    <a:pt x="937" y="1055"/>
                    <a:pt x="937" y="1163"/>
                  </a:cubicBezTo>
                  <a:close/>
                  <a:moveTo>
                    <a:pt x="920" y="460"/>
                  </a:moveTo>
                  <a:cubicBezTo>
                    <a:pt x="914" y="442"/>
                    <a:pt x="910" y="426"/>
                    <a:pt x="903" y="411"/>
                  </a:cubicBezTo>
                  <a:cubicBezTo>
                    <a:pt x="900" y="405"/>
                    <a:pt x="891" y="398"/>
                    <a:pt x="884" y="397"/>
                  </a:cubicBezTo>
                  <a:cubicBezTo>
                    <a:pt x="859" y="394"/>
                    <a:pt x="834" y="394"/>
                    <a:pt x="809" y="392"/>
                  </a:cubicBezTo>
                  <a:cubicBezTo>
                    <a:pt x="656" y="381"/>
                    <a:pt x="503" y="380"/>
                    <a:pt x="351" y="397"/>
                  </a:cubicBezTo>
                  <a:cubicBezTo>
                    <a:pt x="345" y="398"/>
                    <a:pt x="337" y="401"/>
                    <a:pt x="334" y="405"/>
                  </a:cubicBezTo>
                  <a:cubicBezTo>
                    <a:pt x="324" y="422"/>
                    <a:pt x="316" y="440"/>
                    <a:pt x="305" y="461"/>
                  </a:cubicBezTo>
                  <a:cubicBezTo>
                    <a:pt x="512" y="438"/>
                    <a:pt x="715" y="443"/>
                    <a:pt x="920" y="460"/>
                  </a:cubicBezTo>
                  <a:close/>
                  <a:moveTo>
                    <a:pt x="421" y="281"/>
                  </a:moveTo>
                  <a:cubicBezTo>
                    <a:pt x="554" y="254"/>
                    <a:pt x="685" y="263"/>
                    <a:pt x="818" y="281"/>
                  </a:cubicBezTo>
                  <a:cubicBezTo>
                    <a:pt x="816" y="251"/>
                    <a:pt x="815" y="224"/>
                    <a:pt x="814" y="197"/>
                  </a:cubicBezTo>
                  <a:cubicBezTo>
                    <a:pt x="805" y="195"/>
                    <a:pt x="798" y="193"/>
                    <a:pt x="790" y="193"/>
                  </a:cubicBezTo>
                  <a:cubicBezTo>
                    <a:pt x="741" y="188"/>
                    <a:pt x="692" y="182"/>
                    <a:pt x="643" y="179"/>
                  </a:cubicBezTo>
                  <a:cubicBezTo>
                    <a:pt x="574" y="176"/>
                    <a:pt x="505" y="179"/>
                    <a:pt x="437" y="192"/>
                  </a:cubicBezTo>
                  <a:cubicBezTo>
                    <a:pt x="425" y="194"/>
                    <a:pt x="420" y="199"/>
                    <a:pt x="420" y="210"/>
                  </a:cubicBezTo>
                  <a:cubicBezTo>
                    <a:pt x="421" y="232"/>
                    <a:pt x="421" y="254"/>
                    <a:pt x="421" y="281"/>
                  </a:cubicBezTo>
                  <a:close/>
                  <a:moveTo>
                    <a:pt x="1093" y="1149"/>
                  </a:moveTo>
                  <a:cubicBezTo>
                    <a:pt x="1117" y="1145"/>
                    <a:pt x="1140" y="1141"/>
                    <a:pt x="1162" y="1137"/>
                  </a:cubicBezTo>
                  <a:cubicBezTo>
                    <a:pt x="1204" y="1128"/>
                    <a:pt x="1204" y="1128"/>
                    <a:pt x="1204" y="1086"/>
                  </a:cubicBezTo>
                  <a:cubicBezTo>
                    <a:pt x="1204" y="1015"/>
                    <a:pt x="1204" y="944"/>
                    <a:pt x="1204" y="871"/>
                  </a:cubicBezTo>
                  <a:cubicBezTo>
                    <a:pt x="1167" y="866"/>
                    <a:pt x="1131" y="861"/>
                    <a:pt x="1093" y="856"/>
                  </a:cubicBezTo>
                  <a:cubicBezTo>
                    <a:pt x="1093" y="954"/>
                    <a:pt x="1093" y="1051"/>
                    <a:pt x="1093" y="1149"/>
                  </a:cubicBezTo>
                  <a:close/>
                  <a:moveTo>
                    <a:pt x="366" y="366"/>
                  </a:moveTo>
                  <a:cubicBezTo>
                    <a:pt x="532" y="350"/>
                    <a:pt x="694" y="355"/>
                    <a:pt x="859" y="365"/>
                  </a:cubicBezTo>
                  <a:cubicBezTo>
                    <a:pt x="854" y="353"/>
                    <a:pt x="850" y="345"/>
                    <a:pt x="849" y="336"/>
                  </a:cubicBezTo>
                  <a:cubicBezTo>
                    <a:pt x="847" y="313"/>
                    <a:pt x="832" y="310"/>
                    <a:pt x="813" y="309"/>
                  </a:cubicBezTo>
                  <a:cubicBezTo>
                    <a:pt x="782" y="306"/>
                    <a:pt x="750" y="304"/>
                    <a:pt x="718" y="299"/>
                  </a:cubicBezTo>
                  <a:cubicBezTo>
                    <a:pt x="613" y="285"/>
                    <a:pt x="510" y="295"/>
                    <a:pt x="406" y="311"/>
                  </a:cubicBezTo>
                  <a:cubicBezTo>
                    <a:pt x="400" y="311"/>
                    <a:pt x="393" y="314"/>
                    <a:pt x="390" y="319"/>
                  </a:cubicBezTo>
                  <a:cubicBezTo>
                    <a:pt x="381" y="333"/>
                    <a:pt x="375" y="348"/>
                    <a:pt x="366" y="366"/>
                  </a:cubicBezTo>
                  <a:close/>
                  <a:moveTo>
                    <a:pt x="123" y="1134"/>
                  </a:moveTo>
                  <a:cubicBezTo>
                    <a:pt x="123" y="1038"/>
                    <a:pt x="123" y="946"/>
                    <a:pt x="123" y="850"/>
                  </a:cubicBezTo>
                  <a:cubicBezTo>
                    <a:pt x="94" y="856"/>
                    <a:pt x="66" y="861"/>
                    <a:pt x="39" y="869"/>
                  </a:cubicBezTo>
                  <a:cubicBezTo>
                    <a:pt x="34" y="870"/>
                    <a:pt x="30" y="879"/>
                    <a:pt x="30" y="885"/>
                  </a:cubicBezTo>
                  <a:cubicBezTo>
                    <a:pt x="30" y="918"/>
                    <a:pt x="30" y="952"/>
                    <a:pt x="30" y="985"/>
                  </a:cubicBezTo>
                  <a:cubicBezTo>
                    <a:pt x="30" y="1031"/>
                    <a:pt x="30" y="1077"/>
                    <a:pt x="30" y="1125"/>
                  </a:cubicBezTo>
                  <a:cubicBezTo>
                    <a:pt x="61" y="1128"/>
                    <a:pt x="92" y="1131"/>
                    <a:pt x="123" y="1134"/>
                  </a:cubicBezTo>
                  <a:close/>
                </a:path>
              </a:pathLst>
            </a:custGeom>
            <a:solidFill>
              <a:srgbClr val="075F8D"/>
            </a:solidFill>
            <a:ln>
              <a:noFill/>
            </a:ln>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grpSp>
      <p:graphicFrame>
        <p:nvGraphicFramePr>
          <p:cNvPr id="16" name="Chart 15">
            <a:extLst>
              <a:ext uri="{FF2B5EF4-FFF2-40B4-BE49-F238E27FC236}">
                <a16:creationId xmlns:a16="http://schemas.microsoft.com/office/drawing/2014/main" id="{0FF027F8-9F7D-43E0-B70E-51EE5F3A6807}"/>
              </a:ext>
            </a:extLst>
          </p:cNvPr>
          <p:cNvGraphicFramePr>
            <a:graphicFrameLocks noChangeAspect="1"/>
          </p:cNvGraphicFramePr>
          <p:nvPr>
            <p:extLst>
              <p:ext uri="{D42A27DB-BD31-4B8C-83A1-F6EECF244321}">
                <p14:modId xmlns:p14="http://schemas.microsoft.com/office/powerpoint/2010/main" val="2777604995"/>
              </p:ext>
            </p:extLst>
          </p:nvPr>
        </p:nvGraphicFramePr>
        <p:xfrm>
          <a:off x="2821482" y="2628458"/>
          <a:ext cx="3852000" cy="2568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e 1">
            <a:extLst>
              <a:ext uri="{FF2B5EF4-FFF2-40B4-BE49-F238E27FC236}">
                <a16:creationId xmlns:a16="http://schemas.microsoft.com/office/drawing/2014/main" id="{A477E4BE-F19B-4D3B-8728-8999AE1A690B}"/>
              </a:ext>
            </a:extLst>
          </p:cNvPr>
          <p:cNvSpPr txBox="1">
            <a:spLocks/>
          </p:cNvSpPr>
          <p:nvPr/>
        </p:nvSpPr>
        <p:spPr>
          <a:xfrm>
            <a:off x="67735" y="231188"/>
            <a:ext cx="9699720" cy="602177"/>
          </a:xfrm>
          <a:prstGeom prst="rect">
            <a:avLst/>
          </a:prstGeom>
        </p:spPr>
        <p:txBody>
          <a:bodyPr vert="horz" lIns="91440" tIns="45720" rIns="91440" bIns="45720" rtlCol="0" anchor="ctr">
            <a:noAutofit/>
          </a:bodyPr>
          <a:lstStyle>
            <a:lvl1pPr algn="l" defTabSz="1219170" rtl="0" eaLnBrk="1" latinLnBrk="0" hangingPunct="1">
              <a:spcBef>
                <a:spcPct val="0"/>
              </a:spcBef>
              <a:buNone/>
              <a:defRPr sz="2400" b="1" kern="1200">
                <a:solidFill>
                  <a:schemeClr val="tx1">
                    <a:lumMod val="75000"/>
                    <a:lumOff val="25000"/>
                  </a:schemeClr>
                </a:solidFill>
                <a:latin typeface="+mj-lt"/>
                <a:ea typeface="+mj-ea"/>
                <a:cs typeface="+mj-cs"/>
              </a:defRPr>
            </a:lvl1pPr>
          </a:lstStyle>
          <a:p>
            <a:r>
              <a:rPr lang="en-NZ" sz="2000" dirty="0"/>
              <a:t>One third of New Zealanders think corruption is widespread throughout the New Zealand government</a:t>
            </a:r>
          </a:p>
        </p:txBody>
      </p:sp>
      <p:sp>
        <p:nvSpPr>
          <p:cNvPr id="19" name="Rectangle 18">
            <a:extLst>
              <a:ext uri="{FF2B5EF4-FFF2-40B4-BE49-F238E27FC236}">
                <a16:creationId xmlns:a16="http://schemas.microsoft.com/office/drawing/2014/main" id="{023505AE-6502-4C44-8362-70D37634732A}"/>
              </a:ext>
            </a:extLst>
          </p:cNvPr>
          <p:cNvSpPr/>
          <p:nvPr/>
        </p:nvSpPr>
        <p:spPr>
          <a:xfrm>
            <a:off x="0" y="1038146"/>
            <a:ext cx="9906000" cy="891658"/>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0" name="TextBox 19">
            <a:extLst>
              <a:ext uri="{FF2B5EF4-FFF2-40B4-BE49-F238E27FC236}">
                <a16:creationId xmlns:a16="http://schemas.microsoft.com/office/drawing/2014/main" id="{1BF4BD2F-BCD0-4A11-A223-4BF28BD42F5D}"/>
              </a:ext>
            </a:extLst>
          </p:cNvPr>
          <p:cNvSpPr txBox="1"/>
          <p:nvPr/>
        </p:nvSpPr>
        <p:spPr>
          <a:xfrm>
            <a:off x="34834" y="1120808"/>
            <a:ext cx="9871166" cy="1169551"/>
          </a:xfrm>
          <a:prstGeom prst="rect">
            <a:avLst/>
          </a:prstGeom>
          <a:noFill/>
        </p:spPr>
        <p:txBody>
          <a:bodyPr wrap="square" rtlCol="0">
            <a:spAutoFit/>
          </a:bodyPr>
          <a:lstStyle/>
          <a:p>
            <a:r>
              <a:rPr lang="en-NZ" sz="1400" dirty="0">
                <a:solidFill>
                  <a:prstClr val="black">
                    <a:lumMod val="75000"/>
                    <a:lumOff val="25000"/>
                  </a:prstClr>
                </a:solidFill>
              </a:rPr>
              <a:t>The same question asked in a 2012 Gallup survey gave a figure of 24%, so the 34% figure is a cause for some concern.</a:t>
            </a:r>
          </a:p>
          <a:p>
            <a:endParaRPr lang="en-NZ" sz="1400" dirty="0">
              <a:solidFill>
                <a:prstClr val="black">
                  <a:lumMod val="75000"/>
                  <a:lumOff val="25000"/>
                </a:prstClr>
              </a:solidFill>
            </a:endParaRPr>
          </a:p>
          <a:p>
            <a:r>
              <a:rPr lang="en-NZ" sz="1400" dirty="0">
                <a:solidFill>
                  <a:prstClr val="black">
                    <a:lumMod val="75000"/>
                    <a:lumOff val="25000"/>
                  </a:prstClr>
                </a:solidFill>
              </a:rPr>
              <a:t>Females, aged 18-29, who are dissatisfied with life and are generally distrustful of people are more likely to say corruption is widespread throughout the New Zealand government. Conversely males, aged over 60, who are satisfied with life and trust people are less likely to say corruption is widespread.</a:t>
            </a:r>
          </a:p>
        </p:txBody>
      </p:sp>
    </p:spTree>
    <p:extLst>
      <p:ext uri="{BB962C8B-B14F-4D97-AF65-F5344CB8AC3E}">
        <p14:creationId xmlns:p14="http://schemas.microsoft.com/office/powerpoint/2010/main" val="1601728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EC02E8-B5DA-49AB-B4DB-85F3D599E471}"/>
              </a:ext>
            </a:extLst>
          </p:cNvPr>
          <p:cNvSpPr/>
          <p:nvPr/>
        </p:nvSpPr>
        <p:spPr>
          <a:xfrm>
            <a:off x="398756" y="1131720"/>
            <a:ext cx="9108488" cy="1755545"/>
          </a:xfrm>
          <a:prstGeom prst="rect">
            <a:avLst/>
          </a:prstGeom>
        </p:spPr>
        <p:txBody>
          <a:bodyPr wrap="square">
            <a:spAutoFit/>
          </a:bodyPr>
          <a:lstStyle/>
          <a:p>
            <a:pPr>
              <a:lnSpc>
                <a:spcPct val="200000"/>
              </a:lnSpc>
            </a:pPr>
            <a:r>
              <a:rPr lang="en-NZ" sz="1400" b="1" i="1" dirty="0">
                <a:solidFill>
                  <a:schemeClr val="tx1">
                    <a:lumMod val="50000"/>
                    <a:lumOff val="50000"/>
                  </a:schemeClr>
                </a:solidFill>
              </a:rPr>
              <a:t>Q4. Most political parties in New Zealand lean to the ‘left’ or the ‘right’ with their policies. Parties to the left are liberal and believe governments should support the less fortunate people in society. Parties to the right are more conservative and believe in individual responsibility. Some parties position themselves in the centre. How would you please your political views using the scale below?</a:t>
            </a:r>
          </a:p>
        </p:txBody>
      </p:sp>
      <p:sp>
        <p:nvSpPr>
          <p:cNvPr id="18" name="Title 1">
            <a:extLst>
              <a:ext uri="{FF2B5EF4-FFF2-40B4-BE49-F238E27FC236}">
                <a16:creationId xmlns:a16="http://schemas.microsoft.com/office/drawing/2014/main" id="{A477E4BE-F19B-4D3B-8728-8999AE1A690B}"/>
              </a:ext>
            </a:extLst>
          </p:cNvPr>
          <p:cNvSpPr txBox="1">
            <a:spLocks/>
          </p:cNvSpPr>
          <p:nvPr/>
        </p:nvSpPr>
        <p:spPr>
          <a:xfrm>
            <a:off x="67735" y="231188"/>
            <a:ext cx="9699720" cy="602177"/>
          </a:xfrm>
          <a:prstGeom prst="rect">
            <a:avLst/>
          </a:prstGeom>
        </p:spPr>
        <p:txBody>
          <a:bodyPr vert="horz" lIns="91440" tIns="45720" rIns="91440" bIns="45720" rtlCol="0" anchor="ctr">
            <a:noAutofit/>
          </a:bodyPr>
          <a:lstStyle>
            <a:lvl1pPr algn="l" defTabSz="1219170" rtl="0" eaLnBrk="1" latinLnBrk="0" hangingPunct="1">
              <a:spcBef>
                <a:spcPct val="0"/>
              </a:spcBef>
              <a:buNone/>
              <a:defRPr sz="2400" b="1" kern="1200">
                <a:solidFill>
                  <a:schemeClr val="tx1">
                    <a:lumMod val="75000"/>
                    <a:lumOff val="25000"/>
                  </a:schemeClr>
                </a:solidFill>
                <a:latin typeface="+mj-lt"/>
                <a:ea typeface="+mj-ea"/>
                <a:cs typeface="+mj-cs"/>
              </a:defRPr>
            </a:lvl1pPr>
          </a:lstStyle>
          <a:p>
            <a:pPr algn="ctr"/>
            <a:r>
              <a:rPr lang="en-NZ" sz="2000" dirty="0"/>
              <a:t>Political affiliation within the sample is reasonably evenly distributed between the left and the right, with the bulk of people in the centre, and a very mild rightwards skew</a:t>
            </a:r>
          </a:p>
        </p:txBody>
      </p:sp>
      <p:sp>
        <p:nvSpPr>
          <p:cNvPr id="19" name="Rectangle 18">
            <a:extLst>
              <a:ext uri="{FF2B5EF4-FFF2-40B4-BE49-F238E27FC236}">
                <a16:creationId xmlns:a16="http://schemas.microsoft.com/office/drawing/2014/main" id="{023505AE-6502-4C44-8362-70D37634732A}"/>
              </a:ext>
            </a:extLst>
          </p:cNvPr>
          <p:cNvSpPr/>
          <p:nvPr/>
        </p:nvSpPr>
        <p:spPr>
          <a:xfrm>
            <a:off x="67735" y="1172884"/>
            <a:ext cx="9906000" cy="1755545"/>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aphicFrame>
        <p:nvGraphicFramePr>
          <p:cNvPr id="4" name="Table 3">
            <a:extLst>
              <a:ext uri="{FF2B5EF4-FFF2-40B4-BE49-F238E27FC236}">
                <a16:creationId xmlns:a16="http://schemas.microsoft.com/office/drawing/2014/main" id="{1378C307-BAA2-4F4C-BDDE-62B97E4CEAF5}"/>
              </a:ext>
            </a:extLst>
          </p:cNvPr>
          <p:cNvGraphicFramePr>
            <a:graphicFrameLocks noGrp="1"/>
          </p:cNvGraphicFramePr>
          <p:nvPr>
            <p:extLst>
              <p:ext uri="{D42A27DB-BD31-4B8C-83A1-F6EECF244321}">
                <p14:modId xmlns:p14="http://schemas.microsoft.com/office/powerpoint/2010/main" val="3234331347"/>
              </p:ext>
            </p:extLst>
          </p:nvPr>
        </p:nvGraphicFramePr>
        <p:xfrm>
          <a:off x="994300" y="3205595"/>
          <a:ext cx="8158571" cy="2138573"/>
        </p:xfrm>
        <a:graphic>
          <a:graphicData uri="http://schemas.openxmlformats.org/drawingml/2006/table">
            <a:tbl>
              <a:tblPr firstRow="1" firstCol="1" bandRow="1">
                <a:tableStyleId>{5C22544A-7EE6-4342-B048-85BDC9FD1C3A}</a:tableStyleId>
              </a:tblPr>
              <a:tblGrid>
                <a:gridCol w="666361">
                  <a:extLst>
                    <a:ext uri="{9D8B030D-6E8A-4147-A177-3AD203B41FA5}">
                      <a16:colId xmlns:a16="http://schemas.microsoft.com/office/drawing/2014/main" val="2407803480"/>
                    </a:ext>
                  </a:extLst>
                </a:gridCol>
                <a:gridCol w="648977">
                  <a:extLst>
                    <a:ext uri="{9D8B030D-6E8A-4147-A177-3AD203B41FA5}">
                      <a16:colId xmlns:a16="http://schemas.microsoft.com/office/drawing/2014/main" val="4022047551"/>
                    </a:ext>
                  </a:extLst>
                </a:gridCol>
                <a:gridCol w="648977">
                  <a:extLst>
                    <a:ext uri="{9D8B030D-6E8A-4147-A177-3AD203B41FA5}">
                      <a16:colId xmlns:a16="http://schemas.microsoft.com/office/drawing/2014/main" val="4032034766"/>
                    </a:ext>
                  </a:extLst>
                </a:gridCol>
                <a:gridCol w="648977">
                  <a:extLst>
                    <a:ext uri="{9D8B030D-6E8A-4147-A177-3AD203B41FA5}">
                      <a16:colId xmlns:a16="http://schemas.microsoft.com/office/drawing/2014/main" val="907379529"/>
                    </a:ext>
                  </a:extLst>
                </a:gridCol>
                <a:gridCol w="648977">
                  <a:extLst>
                    <a:ext uri="{9D8B030D-6E8A-4147-A177-3AD203B41FA5}">
                      <a16:colId xmlns:a16="http://schemas.microsoft.com/office/drawing/2014/main" val="3349068965"/>
                    </a:ext>
                  </a:extLst>
                </a:gridCol>
                <a:gridCol w="826674">
                  <a:extLst>
                    <a:ext uri="{9D8B030D-6E8A-4147-A177-3AD203B41FA5}">
                      <a16:colId xmlns:a16="http://schemas.microsoft.com/office/drawing/2014/main" val="3468365065"/>
                    </a:ext>
                  </a:extLst>
                </a:gridCol>
                <a:gridCol w="648977">
                  <a:extLst>
                    <a:ext uri="{9D8B030D-6E8A-4147-A177-3AD203B41FA5}">
                      <a16:colId xmlns:a16="http://schemas.microsoft.com/office/drawing/2014/main" val="3366716696"/>
                    </a:ext>
                  </a:extLst>
                </a:gridCol>
                <a:gridCol w="648977">
                  <a:extLst>
                    <a:ext uri="{9D8B030D-6E8A-4147-A177-3AD203B41FA5}">
                      <a16:colId xmlns:a16="http://schemas.microsoft.com/office/drawing/2014/main" val="3446651213"/>
                    </a:ext>
                  </a:extLst>
                </a:gridCol>
                <a:gridCol w="648977">
                  <a:extLst>
                    <a:ext uri="{9D8B030D-6E8A-4147-A177-3AD203B41FA5}">
                      <a16:colId xmlns:a16="http://schemas.microsoft.com/office/drawing/2014/main" val="779233490"/>
                    </a:ext>
                  </a:extLst>
                </a:gridCol>
                <a:gridCol w="648977">
                  <a:extLst>
                    <a:ext uri="{9D8B030D-6E8A-4147-A177-3AD203B41FA5}">
                      <a16:colId xmlns:a16="http://schemas.microsoft.com/office/drawing/2014/main" val="463609937"/>
                    </a:ext>
                  </a:extLst>
                </a:gridCol>
                <a:gridCol w="724305">
                  <a:extLst>
                    <a:ext uri="{9D8B030D-6E8A-4147-A177-3AD203B41FA5}">
                      <a16:colId xmlns:a16="http://schemas.microsoft.com/office/drawing/2014/main" val="672933285"/>
                    </a:ext>
                  </a:extLst>
                </a:gridCol>
                <a:gridCol w="749415">
                  <a:extLst>
                    <a:ext uri="{9D8B030D-6E8A-4147-A177-3AD203B41FA5}">
                      <a16:colId xmlns:a16="http://schemas.microsoft.com/office/drawing/2014/main" val="2973515755"/>
                    </a:ext>
                  </a:extLst>
                </a:gridCol>
              </a:tblGrid>
              <a:tr h="76499">
                <a:tc gridSpan="12">
                  <a:txBody>
                    <a:bodyPr/>
                    <a:lstStyle/>
                    <a:p>
                      <a:pPr algn="ctr">
                        <a:lnSpc>
                          <a:spcPct val="150000"/>
                        </a:lnSpc>
                        <a:spcAft>
                          <a:spcPts val="800"/>
                        </a:spcAft>
                      </a:pPr>
                      <a:r>
                        <a:rPr lang="en-NZ" sz="1800" b="0" dirty="0">
                          <a:effectLst/>
                          <a:latin typeface="+mn-lt"/>
                        </a:rPr>
                        <a:t>Percentage of distribution of the sample across the political spectrum</a:t>
                      </a:r>
                      <a:endParaRPr lang="en-NZ" sz="1800" b="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3055833262"/>
                  </a:ext>
                </a:extLst>
              </a:tr>
              <a:tr h="837901">
                <a:tc>
                  <a:txBody>
                    <a:bodyPr/>
                    <a:lstStyle/>
                    <a:p>
                      <a:pPr algn="ctr">
                        <a:lnSpc>
                          <a:spcPct val="107000"/>
                        </a:lnSpc>
                        <a:spcAft>
                          <a:spcPts val="800"/>
                        </a:spcAft>
                      </a:pPr>
                      <a:r>
                        <a:rPr lang="en-GB" sz="1400" b="0" dirty="0">
                          <a:effectLst/>
                          <a:latin typeface="+mn-lt"/>
                        </a:rPr>
                        <a:t>Left</a:t>
                      </a:r>
                      <a:endParaRPr lang="en-NZ"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Centre</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Right</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Don’t know</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0327531"/>
                  </a:ext>
                </a:extLst>
              </a:tr>
              <a:tr h="529259">
                <a:tc>
                  <a:txBody>
                    <a:bodyPr/>
                    <a:lstStyle/>
                    <a:p>
                      <a:pPr algn="ctr">
                        <a:lnSpc>
                          <a:spcPct val="107000"/>
                        </a:lnSpc>
                        <a:spcAft>
                          <a:spcPts val="800"/>
                        </a:spcAft>
                      </a:pPr>
                      <a:r>
                        <a:rPr lang="en-GB" sz="1400" dirty="0">
                          <a:effectLst/>
                          <a:latin typeface="+mn-lt"/>
                        </a:rPr>
                        <a:t>0</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latin typeface="+mn-lt"/>
                        </a:rPr>
                        <a:t>1</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2</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3</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4</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latin typeface="+mn-lt"/>
                        </a:rPr>
                        <a:t>5</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6</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7</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8</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9</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10</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400">
                          <a:effectLst/>
                          <a:latin typeface="+mn-lt"/>
                        </a:rPr>
                        <a:t> </a:t>
                      </a:r>
                      <a:endParaRPr lang="en-NZ"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2383433"/>
                  </a:ext>
                </a:extLst>
              </a:tr>
              <a:tr h="402478">
                <a:tc>
                  <a:txBody>
                    <a:bodyPr/>
                    <a:lstStyle/>
                    <a:p>
                      <a:pPr algn="ctr">
                        <a:lnSpc>
                          <a:spcPct val="107000"/>
                        </a:lnSpc>
                        <a:spcAft>
                          <a:spcPts val="800"/>
                        </a:spcAft>
                      </a:pPr>
                      <a:r>
                        <a:rPr lang="en-GB" sz="1400" dirty="0">
                          <a:effectLst/>
                          <a:latin typeface="+mn-lt"/>
                        </a:rPr>
                        <a:t>2%</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latin typeface="+mn-lt"/>
                        </a:rPr>
                        <a:t>3%</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7%</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9%</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11%</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latin typeface="+mn-lt"/>
                        </a:rPr>
                        <a:t>29%</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latin typeface="+mn-lt"/>
                        </a:rPr>
                        <a:t>11%</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12%</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7%</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4%</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latin typeface="+mn-lt"/>
                        </a:rPr>
                        <a:t>1%</a:t>
                      </a:r>
                      <a:endParaRPr lang="en-NZ"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latin typeface="+mn-lt"/>
                        </a:rPr>
                        <a:t>5%</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1697692"/>
                  </a:ext>
                </a:extLst>
              </a:tr>
            </a:tbl>
          </a:graphicData>
        </a:graphic>
      </p:graphicFrame>
    </p:spTree>
    <p:extLst>
      <p:ext uri="{BB962C8B-B14F-4D97-AF65-F5344CB8AC3E}">
        <p14:creationId xmlns:p14="http://schemas.microsoft.com/office/powerpoint/2010/main" val="12398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BEE7-8A41-4B47-A6E3-67A020955487}"/>
              </a:ext>
            </a:extLst>
          </p:cNvPr>
          <p:cNvSpPr>
            <a:spLocks noGrp="1"/>
          </p:cNvSpPr>
          <p:nvPr>
            <p:ph type="title"/>
          </p:nvPr>
        </p:nvSpPr>
        <p:spPr>
          <a:xfrm>
            <a:off x="103140" y="761455"/>
            <a:ext cx="7549411" cy="4724945"/>
          </a:xfrm>
        </p:spPr>
        <p:txBody>
          <a:bodyPr>
            <a:normAutofit/>
          </a:bodyPr>
          <a:lstStyle/>
          <a:p>
            <a:pPr>
              <a:lnSpc>
                <a:spcPct val="300000"/>
              </a:lnSpc>
            </a:pPr>
            <a:r>
              <a:rPr lang="en-NZ" sz="2000" b="0" dirty="0"/>
              <a:t>1). “Left”: Categories 0 to 2, 12.0% of the population</a:t>
            </a:r>
            <a:br>
              <a:rPr lang="en-NZ" sz="2000" b="0" dirty="0"/>
            </a:br>
            <a:r>
              <a:rPr lang="en-NZ" sz="2000" b="0" dirty="0"/>
              <a:t>2). “Centre-left”: Categories 3 &amp; 4, 20.7% of the population</a:t>
            </a:r>
            <a:br>
              <a:rPr lang="en-NZ" sz="2000" b="0" dirty="0"/>
            </a:br>
            <a:r>
              <a:rPr lang="en-NZ" sz="2000" b="0" dirty="0"/>
              <a:t>3). “Centre”: Category 5, 30.4% of the population</a:t>
            </a:r>
            <a:br>
              <a:rPr lang="en-NZ" sz="2000" b="0" dirty="0"/>
            </a:br>
            <a:r>
              <a:rPr lang="en-NZ" sz="2000" b="0" dirty="0"/>
              <a:t>4). “Centre-right”: Category 6 &amp; 7, 24.1% of the population</a:t>
            </a:r>
            <a:br>
              <a:rPr lang="en-NZ" sz="2000" b="0" dirty="0"/>
            </a:br>
            <a:r>
              <a:rPr lang="en-NZ" sz="2000" b="0" dirty="0"/>
              <a:t>5). “Right”: Category 8 to 10, 12.9% of the population</a:t>
            </a:r>
          </a:p>
        </p:txBody>
      </p:sp>
      <p:sp>
        <p:nvSpPr>
          <p:cNvPr id="4" name="Title 1">
            <a:extLst>
              <a:ext uri="{FF2B5EF4-FFF2-40B4-BE49-F238E27FC236}">
                <a16:creationId xmlns:a16="http://schemas.microsoft.com/office/drawing/2014/main" id="{17DE21EE-DC80-42EF-B79F-0FDD57A09D03}"/>
              </a:ext>
            </a:extLst>
          </p:cNvPr>
          <p:cNvSpPr txBox="1">
            <a:spLocks/>
          </p:cNvSpPr>
          <p:nvPr/>
        </p:nvSpPr>
        <p:spPr>
          <a:xfrm>
            <a:off x="103140" y="159278"/>
            <a:ext cx="9699720" cy="602177"/>
          </a:xfrm>
          <a:prstGeom prst="rect">
            <a:avLst/>
          </a:prstGeom>
          <a:solidFill>
            <a:schemeClr val="accent1">
              <a:lumMod val="40000"/>
              <a:lumOff val="60000"/>
            </a:schemeClr>
          </a:solidFill>
        </p:spPr>
        <p:txBody>
          <a:bodyPr vert="horz" lIns="91440" tIns="45720" rIns="91440" bIns="45720" rtlCol="0" anchor="ctr">
            <a:noAutofit/>
          </a:bodyPr>
          <a:lstStyle>
            <a:lvl1pPr algn="l" defTabSz="1219170" rtl="0" eaLnBrk="1" latinLnBrk="0" hangingPunct="1">
              <a:spcBef>
                <a:spcPct val="0"/>
              </a:spcBef>
              <a:buNone/>
              <a:defRPr sz="2400" b="1" kern="1200">
                <a:solidFill>
                  <a:schemeClr val="tx1">
                    <a:lumMod val="75000"/>
                    <a:lumOff val="25000"/>
                  </a:schemeClr>
                </a:solidFill>
                <a:latin typeface="+mj-lt"/>
                <a:ea typeface="+mj-ea"/>
                <a:cs typeface="+mj-cs"/>
              </a:defRPr>
            </a:lvl1pPr>
          </a:lstStyle>
          <a:p>
            <a:pPr algn="ctr"/>
            <a:r>
              <a:rPr lang="en-NZ" sz="2000" b="0" dirty="0"/>
              <a:t>Aggregation of respondents into five political groups on the 0-10 political spectrum </a:t>
            </a:r>
          </a:p>
        </p:txBody>
      </p:sp>
    </p:spTree>
    <p:extLst>
      <p:ext uri="{BB962C8B-B14F-4D97-AF65-F5344CB8AC3E}">
        <p14:creationId xmlns:p14="http://schemas.microsoft.com/office/powerpoint/2010/main" val="3525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F015-CDA7-4E63-B651-AEDBADC9B983}"/>
              </a:ext>
            </a:extLst>
          </p:cNvPr>
          <p:cNvSpPr>
            <a:spLocks noGrp="1"/>
          </p:cNvSpPr>
          <p:nvPr>
            <p:ph type="title"/>
          </p:nvPr>
        </p:nvSpPr>
        <p:spPr>
          <a:xfrm>
            <a:off x="313267" y="152392"/>
            <a:ext cx="9431234" cy="493200"/>
          </a:xfrm>
        </p:spPr>
        <p:txBody>
          <a:bodyPr>
            <a:normAutofit/>
          </a:bodyPr>
          <a:lstStyle/>
          <a:p>
            <a:r>
              <a:rPr lang="en-NZ" dirty="0"/>
              <a:t>Key conclusions</a:t>
            </a:r>
          </a:p>
        </p:txBody>
      </p:sp>
      <p:pic>
        <p:nvPicPr>
          <p:cNvPr id="4" name="Picture 3">
            <a:extLst>
              <a:ext uri="{FF2B5EF4-FFF2-40B4-BE49-F238E27FC236}">
                <a16:creationId xmlns:a16="http://schemas.microsoft.com/office/drawing/2014/main" id="{EF41735E-54A5-4677-AE81-BF39234EA01E}"/>
              </a:ext>
            </a:extLst>
          </p:cNvPr>
          <p:cNvPicPr>
            <a:picLocks noChangeAspect="1"/>
          </p:cNvPicPr>
          <p:nvPr/>
        </p:nvPicPr>
        <p:blipFill>
          <a:blip r:embed="rId2"/>
          <a:stretch>
            <a:fillRect/>
          </a:stretch>
        </p:blipFill>
        <p:spPr>
          <a:xfrm>
            <a:off x="1357693" y="1184028"/>
            <a:ext cx="2080000" cy="1440000"/>
          </a:xfrm>
          <a:prstGeom prst="rect">
            <a:avLst/>
          </a:prstGeom>
          <a:ln>
            <a:solidFill>
              <a:schemeClr val="tx1">
                <a:lumMod val="50000"/>
                <a:lumOff val="50000"/>
              </a:schemeClr>
            </a:solidFill>
          </a:ln>
        </p:spPr>
      </p:pic>
      <p:pic>
        <p:nvPicPr>
          <p:cNvPr id="5" name="Picture 4">
            <a:extLst>
              <a:ext uri="{FF2B5EF4-FFF2-40B4-BE49-F238E27FC236}">
                <a16:creationId xmlns:a16="http://schemas.microsoft.com/office/drawing/2014/main" id="{A609D1AD-BFEE-4F89-A95E-F011E770D679}"/>
              </a:ext>
            </a:extLst>
          </p:cNvPr>
          <p:cNvPicPr>
            <a:picLocks noChangeAspect="1"/>
          </p:cNvPicPr>
          <p:nvPr/>
        </p:nvPicPr>
        <p:blipFill>
          <a:blip r:embed="rId3"/>
          <a:stretch>
            <a:fillRect/>
          </a:stretch>
        </p:blipFill>
        <p:spPr>
          <a:xfrm>
            <a:off x="2259203" y="1895011"/>
            <a:ext cx="2080000" cy="1440000"/>
          </a:xfrm>
          <a:prstGeom prst="rect">
            <a:avLst/>
          </a:prstGeom>
          <a:ln>
            <a:solidFill>
              <a:schemeClr val="tx1">
                <a:lumMod val="50000"/>
                <a:lumOff val="50000"/>
              </a:schemeClr>
            </a:solidFill>
          </a:ln>
        </p:spPr>
      </p:pic>
      <p:sp>
        <p:nvSpPr>
          <p:cNvPr id="6" name="TextBox 5">
            <a:extLst>
              <a:ext uri="{FF2B5EF4-FFF2-40B4-BE49-F238E27FC236}">
                <a16:creationId xmlns:a16="http://schemas.microsoft.com/office/drawing/2014/main" id="{B597624F-18E2-4592-810E-C504D4D9BB62}"/>
              </a:ext>
            </a:extLst>
          </p:cNvPr>
          <p:cNvSpPr txBox="1"/>
          <p:nvPr/>
        </p:nvSpPr>
        <p:spPr>
          <a:xfrm>
            <a:off x="4927596" y="1445122"/>
            <a:ext cx="4482114" cy="1384995"/>
          </a:xfrm>
          <a:prstGeom prst="rect">
            <a:avLst/>
          </a:prstGeom>
          <a:noFill/>
        </p:spPr>
        <p:txBody>
          <a:bodyPr wrap="square" rtlCol="0">
            <a:spAutoFit/>
          </a:bodyPr>
          <a:lstStyle/>
          <a:p>
            <a:r>
              <a:rPr lang="en-NZ" sz="1200" dirty="0">
                <a:solidFill>
                  <a:schemeClr val="tx1">
                    <a:lumMod val="75000"/>
                    <a:lumOff val="25000"/>
                  </a:schemeClr>
                </a:solidFill>
              </a:rPr>
              <a:t>Levels of inter-personal trust have increased moderately from 2018. Over half of all New Zealanders now feel they have a relatively high level of trust in most people. </a:t>
            </a:r>
          </a:p>
          <a:p>
            <a:endParaRPr lang="en-NZ" sz="1200" dirty="0">
              <a:solidFill>
                <a:schemeClr val="tx1">
                  <a:lumMod val="75000"/>
                  <a:lumOff val="25000"/>
                </a:schemeClr>
              </a:solidFill>
            </a:endParaRPr>
          </a:p>
          <a:p>
            <a:r>
              <a:rPr lang="en-NZ" sz="1200" dirty="0">
                <a:solidFill>
                  <a:schemeClr val="tx1">
                    <a:lumMod val="75000"/>
                    <a:lumOff val="25000"/>
                  </a:schemeClr>
                </a:solidFill>
              </a:rPr>
              <a:t>Satisfaction with life in general is slightly higher than trust. Levels of trust and satisfaction with life are highest among those aged 60 and over. Trust and life satisfaction are lowest in Auckland.</a:t>
            </a:r>
          </a:p>
        </p:txBody>
      </p:sp>
      <p:sp>
        <p:nvSpPr>
          <p:cNvPr id="7" name="TextBox 6">
            <a:extLst>
              <a:ext uri="{FF2B5EF4-FFF2-40B4-BE49-F238E27FC236}">
                <a16:creationId xmlns:a16="http://schemas.microsoft.com/office/drawing/2014/main" id="{E2A61CB4-C07F-48D7-B8A2-CAD642A3D112}"/>
              </a:ext>
            </a:extLst>
          </p:cNvPr>
          <p:cNvSpPr txBox="1"/>
          <p:nvPr/>
        </p:nvSpPr>
        <p:spPr>
          <a:xfrm>
            <a:off x="407396" y="1581757"/>
            <a:ext cx="699367" cy="923330"/>
          </a:xfrm>
          <a:prstGeom prst="rect">
            <a:avLst/>
          </a:prstGeom>
          <a:noFill/>
        </p:spPr>
        <p:txBody>
          <a:bodyPr wrap="square" rtlCol="0">
            <a:spAutoFit/>
          </a:bodyPr>
          <a:lstStyle/>
          <a:p>
            <a:pPr algn="ctr"/>
            <a:r>
              <a:rPr lang="en-NZ" sz="5400" dirty="0">
                <a:solidFill>
                  <a:srgbClr val="075F8D"/>
                </a:solidFill>
              </a:rPr>
              <a:t>1.</a:t>
            </a:r>
          </a:p>
        </p:txBody>
      </p:sp>
      <p:sp>
        <p:nvSpPr>
          <p:cNvPr id="8" name="TextBox 7">
            <a:extLst>
              <a:ext uri="{FF2B5EF4-FFF2-40B4-BE49-F238E27FC236}">
                <a16:creationId xmlns:a16="http://schemas.microsoft.com/office/drawing/2014/main" id="{50A67389-86EF-4E73-8C4C-8B6340F8C493}"/>
              </a:ext>
            </a:extLst>
          </p:cNvPr>
          <p:cNvSpPr txBox="1"/>
          <p:nvPr/>
        </p:nvSpPr>
        <p:spPr>
          <a:xfrm>
            <a:off x="313267" y="4319169"/>
            <a:ext cx="887623" cy="923330"/>
          </a:xfrm>
          <a:prstGeom prst="rect">
            <a:avLst/>
          </a:prstGeom>
          <a:noFill/>
        </p:spPr>
        <p:txBody>
          <a:bodyPr wrap="square" rtlCol="0">
            <a:spAutoFit/>
          </a:bodyPr>
          <a:lstStyle/>
          <a:p>
            <a:pPr algn="ctr"/>
            <a:r>
              <a:rPr lang="en-NZ" sz="5400" dirty="0">
                <a:solidFill>
                  <a:srgbClr val="075F8D"/>
                </a:solidFill>
              </a:rPr>
              <a:t>2.</a:t>
            </a:r>
          </a:p>
        </p:txBody>
      </p:sp>
      <p:pic>
        <p:nvPicPr>
          <p:cNvPr id="9" name="Picture 8">
            <a:extLst>
              <a:ext uri="{FF2B5EF4-FFF2-40B4-BE49-F238E27FC236}">
                <a16:creationId xmlns:a16="http://schemas.microsoft.com/office/drawing/2014/main" id="{934FAA0E-6D71-4613-A747-DDDD73B5BA35}"/>
              </a:ext>
            </a:extLst>
          </p:cNvPr>
          <p:cNvPicPr>
            <a:picLocks noChangeAspect="1"/>
          </p:cNvPicPr>
          <p:nvPr/>
        </p:nvPicPr>
        <p:blipFill>
          <a:blip r:embed="rId4"/>
          <a:stretch>
            <a:fillRect/>
          </a:stretch>
        </p:blipFill>
        <p:spPr>
          <a:xfrm>
            <a:off x="1186665" y="3860750"/>
            <a:ext cx="2080000" cy="1440000"/>
          </a:xfrm>
          <a:prstGeom prst="rect">
            <a:avLst/>
          </a:prstGeom>
          <a:ln>
            <a:solidFill>
              <a:schemeClr val="tx1">
                <a:lumMod val="50000"/>
                <a:lumOff val="50000"/>
              </a:schemeClr>
            </a:solidFill>
          </a:ln>
        </p:spPr>
      </p:pic>
      <p:pic>
        <p:nvPicPr>
          <p:cNvPr id="10" name="Picture 9">
            <a:extLst>
              <a:ext uri="{FF2B5EF4-FFF2-40B4-BE49-F238E27FC236}">
                <a16:creationId xmlns:a16="http://schemas.microsoft.com/office/drawing/2014/main" id="{DEB92792-1C52-4D8A-841F-84749087A79F}"/>
              </a:ext>
            </a:extLst>
          </p:cNvPr>
          <p:cNvPicPr>
            <a:picLocks noChangeAspect="1"/>
          </p:cNvPicPr>
          <p:nvPr/>
        </p:nvPicPr>
        <p:blipFill>
          <a:blip r:embed="rId5"/>
          <a:stretch>
            <a:fillRect/>
          </a:stretch>
        </p:blipFill>
        <p:spPr>
          <a:xfrm>
            <a:off x="1733068" y="4402662"/>
            <a:ext cx="2080000" cy="1440000"/>
          </a:xfrm>
          <a:prstGeom prst="rect">
            <a:avLst/>
          </a:prstGeom>
          <a:ln>
            <a:solidFill>
              <a:schemeClr val="tx1">
                <a:lumMod val="50000"/>
                <a:lumOff val="50000"/>
              </a:schemeClr>
            </a:solidFill>
          </a:ln>
        </p:spPr>
      </p:pic>
      <p:sp>
        <p:nvSpPr>
          <p:cNvPr id="11" name="TextBox 10">
            <a:extLst>
              <a:ext uri="{FF2B5EF4-FFF2-40B4-BE49-F238E27FC236}">
                <a16:creationId xmlns:a16="http://schemas.microsoft.com/office/drawing/2014/main" id="{9E4B6EBE-821B-459F-8319-EF736C30D23B}"/>
              </a:ext>
            </a:extLst>
          </p:cNvPr>
          <p:cNvSpPr txBox="1"/>
          <p:nvPr/>
        </p:nvSpPr>
        <p:spPr>
          <a:xfrm>
            <a:off x="4953000" y="2872590"/>
            <a:ext cx="4482115" cy="3416320"/>
          </a:xfrm>
          <a:prstGeom prst="rect">
            <a:avLst/>
          </a:prstGeom>
          <a:noFill/>
        </p:spPr>
        <p:txBody>
          <a:bodyPr wrap="square" rtlCol="0">
            <a:spAutoFit/>
          </a:bodyPr>
          <a:lstStyle/>
          <a:p>
            <a:r>
              <a:rPr lang="en-NZ" sz="1200" dirty="0">
                <a:solidFill>
                  <a:schemeClr val="tx1">
                    <a:lumMod val="75000"/>
                    <a:lumOff val="25000"/>
                  </a:schemeClr>
                </a:solidFill>
              </a:rPr>
              <a:t>Institutional trust has been rising between 2016 and 2019 for high trust institutions like Medical Practitioners, Police, Judges &amp; Courts and Schools. </a:t>
            </a:r>
          </a:p>
          <a:p>
            <a:endParaRPr lang="en-NZ" sz="1200" dirty="0">
              <a:solidFill>
                <a:schemeClr val="tx1">
                  <a:lumMod val="75000"/>
                  <a:lumOff val="25000"/>
                </a:schemeClr>
              </a:solidFill>
            </a:endParaRPr>
          </a:p>
          <a:p>
            <a:r>
              <a:rPr lang="en-NZ" sz="1200" dirty="0">
                <a:solidFill>
                  <a:schemeClr val="tx1">
                    <a:lumMod val="75000"/>
                    <a:lumOff val="25000"/>
                  </a:schemeClr>
                </a:solidFill>
              </a:rPr>
              <a:t>The picture is more mixed for low trust institutions. Having bounced up in 2018, trust in Government Ministers and MPs has fallen somewhat in 2019, though not back to 2016 levels. Trust in other low trust institutions like Bloggers, Big business and the Media has been stable.</a:t>
            </a:r>
          </a:p>
          <a:p>
            <a:endParaRPr lang="en-NZ" sz="1200" dirty="0">
              <a:solidFill>
                <a:schemeClr val="tx1">
                  <a:lumMod val="75000"/>
                  <a:lumOff val="25000"/>
                </a:schemeClr>
              </a:solidFill>
            </a:endParaRPr>
          </a:p>
          <a:p>
            <a:r>
              <a:rPr lang="en-NZ" sz="1200" dirty="0">
                <a:solidFill>
                  <a:schemeClr val="tx1">
                    <a:lumMod val="75000"/>
                    <a:lumOff val="25000"/>
                  </a:schemeClr>
                </a:solidFill>
              </a:rPr>
              <a:t>One third of New Zealanders think corruption is widespread throughout government.</a:t>
            </a:r>
          </a:p>
          <a:p>
            <a:endParaRPr lang="en-NZ" sz="1200" dirty="0">
              <a:solidFill>
                <a:schemeClr val="tx1">
                  <a:lumMod val="75000"/>
                  <a:lumOff val="25000"/>
                </a:schemeClr>
              </a:solidFill>
            </a:endParaRPr>
          </a:p>
          <a:p>
            <a:r>
              <a:rPr lang="en-NZ" sz="1200" dirty="0">
                <a:solidFill>
                  <a:schemeClr val="tx1">
                    <a:lumMod val="75000"/>
                    <a:lumOff val="25000"/>
                  </a:schemeClr>
                </a:solidFill>
              </a:rPr>
              <a:t>In terms of people’s position on the political spectrum, trust patterns divide into (1) gradients, where there is some sort of near-linear left-to-right pattern and (2) horseshoes, where the Left and the Right are most similar. The most (or near-most) trusting group tends to be the Centre-Left and the least trusting is often the Left.</a:t>
            </a:r>
          </a:p>
        </p:txBody>
      </p:sp>
      <p:pic>
        <p:nvPicPr>
          <p:cNvPr id="12" name="Picture 11">
            <a:extLst>
              <a:ext uri="{FF2B5EF4-FFF2-40B4-BE49-F238E27FC236}">
                <a16:creationId xmlns:a16="http://schemas.microsoft.com/office/drawing/2014/main" id="{4F4081C1-6FA0-4C16-8054-9463F9C35D84}"/>
              </a:ext>
            </a:extLst>
          </p:cNvPr>
          <p:cNvPicPr>
            <a:picLocks noChangeAspect="1"/>
          </p:cNvPicPr>
          <p:nvPr/>
        </p:nvPicPr>
        <p:blipFill>
          <a:blip r:embed="rId6"/>
          <a:stretch>
            <a:fillRect/>
          </a:stretch>
        </p:blipFill>
        <p:spPr>
          <a:xfrm>
            <a:off x="2475221" y="4981669"/>
            <a:ext cx="2080000" cy="1440000"/>
          </a:xfrm>
          <a:prstGeom prst="rect">
            <a:avLst/>
          </a:prstGeom>
          <a:ln>
            <a:solidFill>
              <a:schemeClr val="tx1">
                <a:lumMod val="50000"/>
                <a:lumOff val="50000"/>
              </a:schemeClr>
            </a:solidFill>
          </a:ln>
        </p:spPr>
      </p:pic>
    </p:spTree>
    <p:extLst>
      <p:ext uri="{BB962C8B-B14F-4D97-AF65-F5344CB8AC3E}">
        <p14:creationId xmlns:p14="http://schemas.microsoft.com/office/powerpoint/2010/main" val="287579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0383-6604-4D46-82CC-2459E17E362A}"/>
              </a:ext>
            </a:extLst>
          </p:cNvPr>
          <p:cNvSpPr>
            <a:spLocks noGrp="1"/>
          </p:cNvSpPr>
          <p:nvPr>
            <p:ph type="title"/>
          </p:nvPr>
        </p:nvSpPr>
        <p:spPr>
          <a:xfrm>
            <a:off x="253496" y="0"/>
            <a:ext cx="9578567" cy="6355532"/>
          </a:xfrm>
          <a:solidFill>
            <a:schemeClr val="accent1">
              <a:lumMod val="40000"/>
              <a:lumOff val="60000"/>
            </a:schemeClr>
          </a:solidFill>
        </p:spPr>
        <p:txBody>
          <a:bodyPr>
            <a:normAutofit fontScale="90000"/>
          </a:bodyPr>
          <a:lstStyle/>
          <a:p>
            <a:pPr>
              <a:lnSpc>
                <a:spcPct val="200000"/>
              </a:lnSpc>
            </a:pPr>
            <a:r>
              <a:rPr lang="en-NZ" sz="2700" dirty="0"/>
              <a:t>How does trust vary across the spectrum?</a:t>
            </a:r>
            <a:br>
              <a:rPr lang="en-NZ" dirty="0"/>
            </a:br>
            <a:r>
              <a:rPr lang="en-NZ" b="0" dirty="0"/>
              <a:t>All bars in the charts below are an effect size difference in trust from the default group – the Left. Effect sizes indicate </a:t>
            </a:r>
            <a:r>
              <a:rPr lang="en-NZ" b="0" u="sng" dirty="0"/>
              <a:t>size &amp; importance</a:t>
            </a:r>
            <a:r>
              <a:rPr lang="en-NZ" b="0" dirty="0"/>
              <a:t> of between-group differences. Qualitatively:</a:t>
            </a:r>
            <a:br>
              <a:rPr lang="en-NZ" b="0" dirty="0"/>
            </a:br>
            <a:r>
              <a:rPr lang="en-NZ" b="0" i="1" dirty="0"/>
              <a:t>		around 0.20=</a:t>
            </a:r>
            <a:r>
              <a:rPr lang="en-NZ" i="1" dirty="0"/>
              <a:t>small</a:t>
            </a:r>
            <a:br>
              <a:rPr lang="en-NZ" b="0" i="1" dirty="0"/>
            </a:br>
            <a:r>
              <a:rPr lang="en-NZ" b="0" i="1" dirty="0"/>
              <a:t>		around 0.50=</a:t>
            </a:r>
            <a:r>
              <a:rPr lang="en-NZ" i="1" dirty="0"/>
              <a:t>medium</a:t>
            </a:r>
            <a:br>
              <a:rPr lang="en-NZ" b="0" i="1" dirty="0"/>
            </a:br>
            <a:r>
              <a:rPr lang="en-NZ" b="0" i="1" dirty="0"/>
              <a:t>		around 0.80=</a:t>
            </a:r>
            <a:r>
              <a:rPr lang="en-NZ" i="1" dirty="0"/>
              <a:t>large</a:t>
            </a:r>
            <a:br>
              <a:rPr lang="en-NZ" b="0" dirty="0"/>
            </a:br>
            <a:r>
              <a:rPr lang="en-NZ" b="0" dirty="0"/>
              <a:t>      by a chart bar indicates that group’s trust is </a:t>
            </a:r>
            <a:r>
              <a:rPr lang="en-NZ" b="0" u="sng" dirty="0"/>
              <a:t>statistically significantly </a:t>
            </a:r>
            <a:r>
              <a:rPr lang="en-NZ" b="0" dirty="0"/>
              <a:t>different from Left (default) group at 5% level.</a:t>
            </a:r>
            <a:br>
              <a:rPr lang="en-NZ" b="0" dirty="0"/>
            </a:br>
            <a:endParaRPr lang="en-NZ" b="0" dirty="0"/>
          </a:p>
        </p:txBody>
      </p:sp>
      <p:pic>
        <p:nvPicPr>
          <p:cNvPr id="3" name="Graphic 4" descr="Checkmark">
            <a:extLst>
              <a:ext uri="{FF2B5EF4-FFF2-40B4-BE49-F238E27FC236}">
                <a16:creationId xmlns:a16="http://schemas.microsoft.com/office/drawing/2014/main" id="{4BD12808-97F4-4664-ABB8-9F8B51A5B41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614" y="4818325"/>
            <a:ext cx="359708" cy="351426"/>
          </a:xfrm>
          <a:prstGeom prst="rect">
            <a:avLst/>
          </a:prstGeom>
        </p:spPr>
      </p:pic>
    </p:spTree>
    <p:extLst>
      <p:ext uri="{BB962C8B-B14F-4D97-AF65-F5344CB8AC3E}">
        <p14:creationId xmlns:p14="http://schemas.microsoft.com/office/powerpoint/2010/main" val="1461098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3BF2-D9FE-4AE0-883A-856523C3316D}"/>
              </a:ext>
            </a:extLst>
          </p:cNvPr>
          <p:cNvSpPr>
            <a:spLocks noGrp="1"/>
          </p:cNvSpPr>
          <p:nvPr>
            <p:ph type="title"/>
          </p:nvPr>
        </p:nvSpPr>
        <p:spPr>
          <a:xfrm>
            <a:off x="67735" y="133530"/>
            <a:ext cx="9699720" cy="676351"/>
          </a:xfrm>
          <a:solidFill>
            <a:schemeClr val="tx2">
              <a:lumMod val="40000"/>
              <a:lumOff val="60000"/>
            </a:schemeClr>
          </a:solidFill>
        </p:spPr>
        <p:txBody>
          <a:bodyPr>
            <a:normAutofit fontScale="90000"/>
          </a:bodyPr>
          <a:lstStyle/>
          <a:p>
            <a:pPr algn="ctr"/>
            <a:r>
              <a:rPr lang="en-NZ" dirty="0"/>
              <a:t>Inter-personal and institutional trust, human nature and the political spectrum</a:t>
            </a:r>
          </a:p>
        </p:txBody>
      </p:sp>
      <p:pic>
        <p:nvPicPr>
          <p:cNvPr id="5" name="Picture 4">
            <a:extLst>
              <a:ext uri="{FF2B5EF4-FFF2-40B4-BE49-F238E27FC236}">
                <a16:creationId xmlns:a16="http://schemas.microsoft.com/office/drawing/2014/main" id="{7B55B468-32BF-4B58-B614-204DBC4DD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897" y="3861786"/>
            <a:ext cx="3622627" cy="2410694"/>
          </a:xfrm>
          <a:prstGeom prst="rect">
            <a:avLst/>
          </a:prstGeom>
        </p:spPr>
      </p:pic>
      <p:pic>
        <p:nvPicPr>
          <p:cNvPr id="7" name="Picture 6">
            <a:extLst>
              <a:ext uri="{FF2B5EF4-FFF2-40B4-BE49-F238E27FC236}">
                <a16:creationId xmlns:a16="http://schemas.microsoft.com/office/drawing/2014/main" id="{C9B36F54-28A2-4C6A-9CA5-A42C23042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76" y="1074307"/>
            <a:ext cx="2568932" cy="3249699"/>
          </a:xfrm>
          <a:prstGeom prst="rect">
            <a:avLst/>
          </a:prstGeom>
        </p:spPr>
      </p:pic>
      <p:sp>
        <p:nvSpPr>
          <p:cNvPr id="8" name="TextBox 7">
            <a:extLst>
              <a:ext uri="{FF2B5EF4-FFF2-40B4-BE49-F238E27FC236}">
                <a16:creationId xmlns:a16="http://schemas.microsoft.com/office/drawing/2014/main" id="{B8F37BE4-0955-4BAE-BD2F-8451FEF2FB31}"/>
              </a:ext>
            </a:extLst>
          </p:cNvPr>
          <p:cNvSpPr txBox="1"/>
          <p:nvPr/>
        </p:nvSpPr>
        <p:spPr>
          <a:xfrm>
            <a:off x="3112009" y="1074307"/>
            <a:ext cx="4744730" cy="1200329"/>
          </a:xfrm>
          <a:prstGeom prst="rect">
            <a:avLst/>
          </a:prstGeom>
          <a:noFill/>
        </p:spPr>
        <p:txBody>
          <a:bodyPr wrap="square" rtlCol="0">
            <a:spAutoFit/>
          </a:bodyPr>
          <a:lstStyle/>
          <a:p>
            <a:r>
              <a:rPr lang="en-NZ" sz="1800" dirty="0">
                <a:solidFill>
                  <a:schemeClr val="tx1">
                    <a:lumMod val="75000"/>
                    <a:lumOff val="25000"/>
                  </a:schemeClr>
                </a:solidFill>
              </a:rPr>
              <a:t>Jean-Jacques Rousseau on the left, optimistic on human nature, pessimistic on social institutions. Prediction: the left will trust people/humanity, but not institutions.</a:t>
            </a:r>
          </a:p>
        </p:txBody>
      </p:sp>
      <p:sp>
        <p:nvSpPr>
          <p:cNvPr id="9" name="TextBox 8">
            <a:extLst>
              <a:ext uri="{FF2B5EF4-FFF2-40B4-BE49-F238E27FC236}">
                <a16:creationId xmlns:a16="http://schemas.microsoft.com/office/drawing/2014/main" id="{239BE7AC-6BC2-42D5-B0CE-A8C76B3BA7C6}"/>
              </a:ext>
            </a:extLst>
          </p:cNvPr>
          <p:cNvSpPr txBox="1"/>
          <p:nvPr/>
        </p:nvSpPr>
        <p:spPr>
          <a:xfrm>
            <a:off x="1197185" y="4599054"/>
            <a:ext cx="4744731" cy="1477328"/>
          </a:xfrm>
          <a:prstGeom prst="rect">
            <a:avLst/>
          </a:prstGeom>
          <a:noFill/>
        </p:spPr>
        <p:txBody>
          <a:bodyPr wrap="square" rtlCol="0">
            <a:spAutoFit/>
          </a:bodyPr>
          <a:lstStyle/>
          <a:p>
            <a:r>
              <a:rPr lang="en-NZ" sz="1800" dirty="0">
                <a:solidFill>
                  <a:schemeClr val="tx1">
                    <a:lumMod val="75000"/>
                    <a:lumOff val="25000"/>
                  </a:schemeClr>
                </a:solidFill>
              </a:rPr>
              <a:t>Thomas Hobbes on the right, pessimistic on human nature (people are selfish), optimistic on social institutions. Prediction: the right will distrust people, but trust (conservative) institutions.</a:t>
            </a:r>
          </a:p>
        </p:txBody>
      </p:sp>
    </p:spTree>
    <p:extLst>
      <p:ext uri="{BB962C8B-B14F-4D97-AF65-F5344CB8AC3E}">
        <p14:creationId xmlns:p14="http://schemas.microsoft.com/office/powerpoint/2010/main" val="4004809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1B7D-9ED6-41E1-8868-E162D51E5C77}"/>
              </a:ext>
            </a:extLst>
          </p:cNvPr>
          <p:cNvSpPr>
            <a:spLocks noGrp="1"/>
          </p:cNvSpPr>
          <p:nvPr>
            <p:ph type="title"/>
          </p:nvPr>
        </p:nvSpPr>
        <p:spPr>
          <a:xfrm>
            <a:off x="381740" y="2068862"/>
            <a:ext cx="9223987" cy="2168160"/>
          </a:xfrm>
          <a:solidFill>
            <a:schemeClr val="tx2">
              <a:lumMod val="60000"/>
              <a:lumOff val="40000"/>
            </a:schemeClr>
          </a:solidFill>
        </p:spPr>
        <p:txBody>
          <a:bodyPr>
            <a:normAutofit/>
          </a:bodyPr>
          <a:lstStyle/>
          <a:p>
            <a:pPr algn="ctr">
              <a:lnSpc>
                <a:spcPct val="200000"/>
              </a:lnSpc>
            </a:pPr>
            <a:r>
              <a:rPr lang="en-NZ" dirty="0"/>
              <a:t>Neither of these priors were entirely correct…reality as ever is much more complex!</a:t>
            </a:r>
          </a:p>
        </p:txBody>
      </p:sp>
    </p:spTree>
    <p:extLst>
      <p:ext uri="{BB962C8B-B14F-4D97-AF65-F5344CB8AC3E}">
        <p14:creationId xmlns:p14="http://schemas.microsoft.com/office/powerpoint/2010/main" val="3455882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5D1F6-4171-4779-B99D-C75322392DBE}"/>
              </a:ext>
            </a:extLst>
          </p:cNvPr>
          <p:cNvSpPr>
            <a:spLocks noGrp="1"/>
          </p:cNvSpPr>
          <p:nvPr>
            <p:ph type="title"/>
          </p:nvPr>
        </p:nvSpPr>
        <p:spPr>
          <a:solidFill>
            <a:schemeClr val="accent1">
              <a:lumMod val="40000"/>
              <a:lumOff val="60000"/>
            </a:schemeClr>
          </a:solidFill>
        </p:spPr>
        <p:txBody>
          <a:bodyPr/>
          <a:lstStyle/>
          <a:p>
            <a:r>
              <a:rPr lang="en-NZ" dirty="0"/>
              <a:t>Trust….</a:t>
            </a:r>
          </a:p>
        </p:txBody>
      </p:sp>
      <p:sp>
        <p:nvSpPr>
          <p:cNvPr id="3" name="TextBox 2">
            <a:extLst>
              <a:ext uri="{FF2B5EF4-FFF2-40B4-BE49-F238E27FC236}">
                <a16:creationId xmlns:a16="http://schemas.microsoft.com/office/drawing/2014/main" id="{EF79626A-D313-4FB2-A78C-1D1284122093}"/>
              </a:ext>
            </a:extLst>
          </p:cNvPr>
          <p:cNvSpPr txBox="1"/>
          <p:nvPr/>
        </p:nvSpPr>
        <p:spPr>
          <a:xfrm>
            <a:off x="401024" y="3739749"/>
            <a:ext cx="3241593" cy="523220"/>
          </a:xfrm>
          <a:prstGeom prst="rect">
            <a:avLst/>
          </a:prstGeom>
          <a:noFill/>
        </p:spPr>
        <p:txBody>
          <a:bodyPr wrap="none" rtlCol="0">
            <a:spAutoFit/>
          </a:bodyPr>
          <a:lstStyle/>
          <a:p>
            <a:r>
              <a:rPr lang="en-NZ" sz="2800" dirty="0">
                <a:solidFill>
                  <a:schemeClr val="tx1">
                    <a:lumMod val="75000"/>
                    <a:lumOff val="25000"/>
                  </a:schemeClr>
                </a:solidFill>
              </a:rPr>
              <a:t>Left-right gradients?</a:t>
            </a:r>
          </a:p>
        </p:txBody>
      </p:sp>
      <p:sp>
        <p:nvSpPr>
          <p:cNvPr id="4" name="TextBox 3">
            <a:extLst>
              <a:ext uri="{FF2B5EF4-FFF2-40B4-BE49-F238E27FC236}">
                <a16:creationId xmlns:a16="http://schemas.microsoft.com/office/drawing/2014/main" id="{8D5E3EE1-CF6C-4D0D-8240-093EDD8A8F2B}"/>
              </a:ext>
            </a:extLst>
          </p:cNvPr>
          <p:cNvSpPr txBox="1"/>
          <p:nvPr/>
        </p:nvSpPr>
        <p:spPr>
          <a:xfrm>
            <a:off x="6313876" y="3733121"/>
            <a:ext cx="3547766" cy="523220"/>
          </a:xfrm>
          <a:prstGeom prst="rect">
            <a:avLst/>
          </a:prstGeom>
          <a:noFill/>
        </p:spPr>
        <p:txBody>
          <a:bodyPr wrap="none" rtlCol="0">
            <a:spAutoFit/>
          </a:bodyPr>
          <a:lstStyle/>
          <a:p>
            <a:r>
              <a:rPr lang="en-NZ" sz="2800" dirty="0">
                <a:solidFill>
                  <a:schemeClr val="tx1">
                    <a:lumMod val="75000"/>
                    <a:lumOff val="25000"/>
                  </a:schemeClr>
                </a:solidFill>
              </a:rPr>
              <a:t>Left-right horseshoes?</a:t>
            </a:r>
          </a:p>
        </p:txBody>
      </p:sp>
      <p:pic>
        <p:nvPicPr>
          <p:cNvPr id="6" name="Picture 5">
            <a:extLst>
              <a:ext uri="{FF2B5EF4-FFF2-40B4-BE49-F238E27FC236}">
                <a16:creationId xmlns:a16="http://schemas.microsoft.com/office/drawing/2014/main" id="{30CB96E9-B300-4DA5-B0A2-DB6D6BD52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18" y="1115249"/>
            <a:ext cx="2619118" cy="2244958"/>
          </a:xfrm>
          <a:prstGeom prst="rect">
            <a:avLst/>
          </a:prstGeom>
        </p:spPr>
      </p:pic>
      <p:pic>
        <p:nvPicPr>
          <p:cNvPr id="8" name="Picture 7">
            <a:extLst>
              <a:ext uri="{FF2B5EF4-FFF2-40B4-BE49-F238E27FC236}">
                <a16:creationId xmlns:a16="http://schemas.microsoft.com/office/drawing/2014/main" id="{307F5B60-9BA1-4D9A-A81F-B1243551D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879" y="4269377"/>
            <a:ext cx="2143125" cy="2143125"/>
          </a:xfrm>
          <a:prstGeom prst="rect">
            <a:avLst/>
          </a:prstGeom>
        </p:spPr>
      </p:pic>
      <p:sp>
        <p:nvSpPr>
          <p:cNvPr id="9" name="TextBox 8">
            <a:extLst>
              <a:ext uri="{FF2B5EF4-FFF2-40B4-BE49-F238E27FC236}">
                <a16:creationId xmlns:a16="http://schemas.microsoft.com/office/drawing/2014/main" id="{914B3041-90D0-4A9A-9BFF-675B9971B723}"/>
              </a:ext>
            </a:extLst>
          </p:cNvPr>
          <p:cNvSpPr txBox="1"/>
          <p:nvPr/>
        </p:nvSpPr>
        <p:spPr>
          <a:xfrm>
            <a:off x="4536489" y="3739749"/>
            <a:ext cx="1229824" cy="523220"/>
          </a:xfrm>
          <a:prstGeom prst="rect">
            <a:avLst/>
          </a:prstGeom>
          <a:noFill/>
        </p:spPr>
        <p:txBody>
          <a:bodyPr wrap="none" rtlCol="0">
            <a:spAutoFit/>
          </a:bodyPr>
          <a:lstStyle/>
          <a:p>
            <a:r>
              <a:rPr lang="en-NZ" sz="2800" dirty="0">
                <a:solidFill>
                  <a:schemeClr val="tx1">
                    <a:lumMod val="75000"/>
                    <a:lumOff val="25000"/>
                  </a:schemeClr>
                </a:solidFill>
              </a:rPr>
              <a:t>…or…</a:t>
            </a:r>
          </a:p>
        </p:txBody>
      </p:sp>
    </p:spTree>
    <p:extLst>
      <p:ext uri="{BB962C8B-B14F-4D97-AF65-F5344CB8AC3E}">
        <p14:creationId xmlns:p14="http://schemas.microsoft.com/office/powerpoint/2010/main" val="348411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103D-2B9F-4B98-9CE8-7A6F742A1BDE}"/>
              </a:ext>
            </a:extLst>
          </p:cNvPr>
          <p:cNvSpPr>
            <a:spLocks noGrp="1"/>
          </p:cNvSpPr>
          <p:nvPr>
            <p:ph type="title"/>
          </p:nvPr>
        </p:nvSpPr>
        <p:spPr>
          <a:xfrm>
            <a:off x="67735" y="133529"/>
            <a:ext cx="9699720" cy="1082711"/>
          </a:xfrm>
          <a:solidFill>
            <a:schemeClr val="tx2">
              <a:lumMod val="60000"/>
              <a:lumOff val="40000"/>
            </a:schemeClr>
          </a:solidFill>
        </p:spPr>
        <p:txBody>
          <a:bodyPr>
            <a:normAutofit/>
          </a:bodyPr>
          <a:lstStyle/>
          <a:p>
            <a:pPr algn="ctr"/>
            <a:r>
              <a:rPr lang="en-NZ" dirty="0"/>
              <a:t>The inter-personal step on trust: The Left are least trusting of humanity, the Right are most trusting</a:t>
            </a:r>
          </a:p>
        </p:txBody>
      </p:sp>
      <p:graphicFrame>
        <p:nvGraphicFramePr>
          <p:cNvPr id="3" name="Chart 2">
            <a:extLst>
              <a:ext uri="{FF2B5EF4-FFF2-40B4-BE49-F238E27FC236}">
                <a16:creationId xmlns:a16="http://schemas.microsoft.com/office/drawing/2014/main" id="{2013AA57-78FF-40B9-9244-CD41D6FBE0F2}"/>
              </a:ext>
            </a:extLst>
          </p:cNvPr>
          <p:cNvGraphicFramePr>
            <a:graphicFrameLocks/>
          </p:cNvGraphicFramePr>
          <p:nvPr>
            <p:extLst>
              <p:ext uri="{D42A27DB-BD31-4B8C-83A1-F6EECF244321}">
                <p14:modId xmlns:p14="http://schemas.microsoft.com/office/powerpoint/2010/main" val="2782484927"/>
              </p:ext>
            </p:extLst>
          </p:nvPr>
        </p:nvGraphicFramePr>
        <p:xfrm>
          <a:off x="1012054" y="1216241"/>
          <a:ext cx="7528264" cy="466965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FAE69D7-9F7D-4C3B-965A-82744A6120AF}"/>
              </a:ext>
            </a:extLst>
          </p:cNvPr>
          <p:cNvSpPr txBox="1"/>
          <p:nvPr/>
        </p:nvSpPr>
        <p:spPr>
          <a:xfrm>
            <a:off x="2432745" y="6104819"/>
            <a:ext cx="5661053" cy="584775"/>
          </a:xfrm>
          <a:prstGeom prst="rect">
            <a:avLst/>
          </a:prstGeom>
          <a:noFill/>
        </p:spPr>
        <p:txBody>
          <a:bodyPr wrap="square" rtlCol="0">
            <a:spAutoFit/>
          </a:bodyPr>
          <a:lstStyle/>
          <a:p>
            <a:r>
              <a:rPr lang="en-NZ" sz="1600" dirty="0">
                <a:solidFill>
                  <a:schemeClr val="tx1">
                    <a:lumMod val="75000"/>
                    <a:lumOff val="25000"/>
                  </a:schemeClr>
                </a:solidFill>
              </a:rPr>
              <a:t>“On a scale of 0 to 10, where 0 is not at all and 10 is completely, how much do you trust most people?”</a:t>
            </a:r>
          </a:p>
        </p:txBody>
      </p:sp>
    </p:spTree>
    <p:extLst>
      <p:ext uri="{BB962C8B-B14F-4D97-AF65-F5344CB8AC3E}">
        <p14:creationId xmlns:p14="http://schemas.microsoft.com/office/powerpoint/2010/main" val="688765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29B2-181F-4300-BAA9-743DC1AD9C7F}"/>
              </a:ext>
            </a:extLst>
          </p:cNvPr>
          <p:cNvSpPr>
            <a:spLocks noGrp="1"/>
          </p:cNvSpPr>
          <p:nvPr>
            <p:ph type="title"/>
          </p:nvPr>
        </p:nvSpPr>
        <p:spPr>
          <a:xfrm>
            <a:off x="67735" y="133530"/>
            <a:ext cx="9699720" cy="1375674"/>
          </a:xfrm>
          <a:solidFill>
            <a:schemeClr val="tx2">
              <a:lumMod val="60000"/>
              <a:lumOff val="40000"/>
            </a:schemeClr>
          </a:solidFill>
        </p:spPr>
        <p:txBody>
          <a:bodyPr>
            <a:normAutofit/>
          </a:bodyPr>
          <a:lstStyle/>
          <a:p>
            <a:pPr algn="ctr"/>
            <a:r>
              <a:rPr lang="en-NZ" sz="2800" dirty="0"/>
              <a:t>Horseshoes of institutional trust: Often the biggest differences are between the Left and Centre-Left</a:t>
            </a:r>
          </a:p>
        </p:txBody>
      </p:sp>
      <p:pic>
        <p:nvPicPr>
          <p:cNvPr id="3" name="Picture 2">
            <a:extLst>
              <a:ext uri="{FF2B5EF4-FFF2-40B4-BE49-F238E27FC236}">
                <a16:creationId xmlns:a16="http://schemas.microsoft.com/office/drawing/2014/main" id="{F13F87A2-F338-4EEF-A751-FD0B3201A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032" y="1622686"/>
            <a:ext cx="2143125" cy="2143125"/>
          </a:xfrm>
          <a:prstGeom prst="rect">
            <a:avLst/>
          </a:prstGeom>
        </p:spPr>
      </p:pic>
      <p:pic>
        <p:nvPicPr>
          <p:cNvPr id="4" name="Picture 3">
            <a:extLst>
              <a:ext uri="{FF2B5EF4-FFF2-40B4-BE49-F238E27FC236}">
                <a16:creationId xmlns:a16="http://schemas.microsoft.com/office/drawing/2014/main" id="{E4D8D89B-7A58-43A8-A0A4-4CF49CA46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433" y="3837978"/>
            <a:ext cx="2143125" cy="2143125"/>
          </a:xfrm>
          <a:prstGeom prst="rect">
            <a:avLst/>
          </a:prstGeom>
        </p:spPr>
      </p:pic>
      <p:pic>
        <p:nvPicPr>
          <p:cNvPr id="5" name="Picture 4">
            <a:extLst>
              <a:ext uri="{FF2B5EF4-FFF2-40B4-BE49-F238E27FC236}">
                <a16:creationId xmlns:a16="http://schemas.microsoft.com/office/drawing/2014/main" id="{1B14F349-0E8E-4C18-B8E5-3D6F2D33B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196" y="3837978"/>
            <a:ext cx="2143125" cy="2143125"/>
          </a:xfrm>
          <a:prstGeom prst="rect">
            <a:avLst/>
          </a:prstGeom>
        </p:spPr>
      </p:pic>
    </p:spTree>
    <p:extLst>
      <p:ext uri="{BB962C8B-B14F-4D97-AF65-F5344CB8AC3E}">
        <p14:creationId xmlns:p14="http://schemas.microsoft.com/office/powerpoint/2010/main" val="447802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3FA2-0381-435B-A84E-714596C79495}"/>
              </a:ext>
            </a:extLst>
          </p:cNvPr>
          <p:cNvSpPr>
            <a:spLocks noGrp="1"/>
          </p:cNvSpPr>
          <p:nvPr>
            <p:ph type="title"/>
          </p:nvPr>
        </p:nvSpPr>
        <p:spPr>
          <a:xfrm>
            <a:off x="67735" y="133530"/>
            <a:ext cx="9699720" cy="771992"/>
          </a:xfrm>
          <a:solidFill>
            <a:schemeClr val="tx2">
              <a:lumMod val="60000"/>
              <a:lumOff val="40000"/>
            </a:schemeClr>
          </a:solidFill>
        </p:spPr>
        <p:txBody>
          <a:bodyPr/>
          <a:lstStyle/>
          <a:p>
            <a:pPr algn="ctr"/>
            <a:r>
              <a:rPr lang="en-NZ" dirty="0"/>
              <a:t>Trust differences across the spectrum: Government ministers</a:t>
            </a:r>
          </a:p>
        </p:txBody>
      </p:sp>
      <p:graphicFrame>
        <p:nvGraphicFramePr>
          <p:cNvPr id="4" name="Chart 3">
            <a:extLst>
              <a:ext uri="{FF2B5EF4-FFF2-40B4-BE49-F238E27FC236}">
                <a16:creationId xmlns:a16="http://schemas.microsoft.com/office/drawing/2014/main" id="{EA810645-35E5-4A9D-8EBB-BCC47C4C56A3}"/>
              </a:ext>
            </a:extLst>
          </p:cNvPr>
          <p:cNvGraphicFramePr>
            <a:graphicFrameLocks/>
          </p:cNvGraphicFramePr>
          <p:nvPr>
            <p:extLst>
              <p:ext uri="{D42A27DB-BD31-4B8C-83A1-F6EECF244321}">
                <p14:modId xmlns:p14="http://schemas.microsoft.com/office/powerpoint/2010/main" val="3129491012"/>
              </p:ext>
            </p:extLst>
          </p:nvPr>
        </p:nvGraphicFramePr>
        <p:xfrm>
          <a:off x="1429304" y="1444840"/>
          <a:ext cx="6773663" cy="3968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9701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3FA2-0381-435B-A84E-714596C79495}"/>
              </a:ext>
            </a:extLst>
          </p:cNvPr>
          <p:cNvSpPr>
            <a:spLocks noGrp="1"/>
          </p:cNvSpPr>
          <p:nvPr>
            <p:ph type="title"/>
          </p:nvPr>
        </p:nvSpPr>
        <p:spPr>
          <a:xfrm>
            <a:off x="67735" y="133530"/>
            <a:ext cx="9699720" cy="958423"/>
          </a:xfrm>
          <a:solidFill>
            <a:schemeClr val="tx2">
              <a:lumMod val="60000"/>
              <a:lumOff val="40000"/>
            </a:schemeClr>
          </a:solidFill>
        </p:spPr>
        <p:txBody>
          <a:bodyPr/>
          <a:lstStyle/>
          <a:p>
            <a:pPr algn="ctr"/>
            <a:r>
              <a:rPr lang="en-NZ" dirty="0"/>
              <a:t>Trust differences across the spectrum: Members of Parliament</a:t>
            </a:r>
          </a:p>
        </p:txBody>
      </p:sp>
      <p:graphicFrame>
        <p:nvGraphicFramePr>
          <p:cNvPr id="4" name="Chart 3">
            <a:extLst>
              <a:ext uri="{FF2B5EF4-FFF2-40B4-BE49-F238E27FC236}">
                <a16:creationId xmlns:a16="http://schemas.microsoft.com/office/drawing/2014/main" id="{EE597518-1B9A-4EC0-98A6-1905111FE465}"/>
              </a:ext>
            </a:extLst>
          </p:cNvPr>
          <p:cNvGraphicFramePr>
            <a:graphicFrameLocks/>
          </p:cNvGraphicFramePr>
          <p:nvPr>
            <p:extLst>
              <p:ext uri="{D42A27DB-BD31-4B8C-83A1-F6EECF244321}">
                <p14:modId xmlns:p14="http://schemas.microsoft.com/office/powerpoint/2010/main" val="1747663086"/>
              </p:ext>
            </p:extLst>
          </p:nvPr>
        </p:nvGraphicFramePr>
        <p:xfrm>
          <a:off x="1935333" y="1447060"/>
          <a:ext cx="6747028" cy="4136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9982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7982-ED2D-4C28-9FA4-167B33466FF9}"/>
              </a:ext>
            </a:extLst>
          </p:cNvPr>
          <p:cNvSpPr>
            <a:spLocks noGrp="1"/>
          </p:cNvSpPr>
          <p:nvPr>
            <p:ph type="title"/>
          </p:nvPr>
        </p:nvSpPr>
        <p:spPr>
          <a:xfrm>
            <a:off x="67735" y="133530"/>
            <a:ext cx="9699720" cy="1029445"/>
          </a:xfrm>
          <a:solidFill>
            <a:schemeClr val="tx2">
              <a:lumMod val="60000"/>
              <a:lumOff val="40000"/>
            </a:schemeClr>
          </a:solidFill>
        </p:spPr>
        <p:txBody>
          <a:bodyPr>
            <a:normAutofit/>
          </a:bodyPr>
          <a:lstStyle/>
          <a:p>
            <a:pPr algn="ctr"/>
            <a:r>
              <a:rPr lang="en-NZ" dirty="0"/>
              <a:t>How much trust do you have in your local MP to do what is right for you and your community?</a:t>
            </a:r>
          </a:p>
        </p:txBody>
      </p:sp>
      <p:graphicFrame>
        <p:nvGraphicFramePr>
          <p:cNvPr id="7" name="Chart 6">
            <a:extLst>
              <a:ext uri="{FF2B5EF4-FFF2-40B4-BE49-F238E27FC236}">
                <a16:creationId xmlns:a16="http://schemas.microsoft.com/office/drawing/2014/main" id="{6F53894A-980A-4AE0-8E42-BCB4A3852CFB}"/>
              </a:ext>
            </a:extLst>
          </p:cNvPr>
          <p:cNvGraphicFramePr>
            <a:graphicFrameLocks/>
          </p:cNvGraphicFramePr>
          <p:nvPr>
            <p:extLst>
              <p:ext uri="{D42A27DB-BD31-4B8C-83A1-F6EECF244321}">
                <p14:modId xmlns:p14="http://schemas.microsoft.com/office/powerpoint/2010/main" val="1965053163"/>
              </p:ext>
            </p:extLst>
          </p:nvPr>
        </p:nvGraphicFramePr>
        <p:xfrm>
          <a:off x="1903625" y="1589103"/>
          <a:ext cx="5819947" cy="4105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4113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7B6A-86F0-4D1E-8250-E1DB38D46047}"/>
              </a:ext>
            </a:extLst>
          </p:cNvPr>
          <p:cNvSpPr>
            <a:spLocks noGrp="1"/>
          </p:cNvSpPr>
          <p:nvPr>
            <p:ph type="title"/>
          </p:nvPr>
        </p:nvSpPr>
        <p:spPr>
          <a:xfrm>
            <a:off x="0" y="106897"/>
            <a:ext cx="9699720" cy="851891"/>
          </a:xfrm>
          <a:solidFill>
            <a:schemeClr val="tx2">
              <a:lumMod val="60000"/>
              <a:lumOff val="40000"/>
            </a:schemeClr>
          </a:solidFill>
        </p:spPr>
        <p:txBody>
          <a:bodyPr/>
          <a:lstStyle/>
          <a:p>
            <a:pPr algn="ctr"/>
            <a:r>
              <a:rPr lang="en-NZ" dirty="0"/>
              <a:t>Trust differences across the spectrum: Charities</a:t>
            </a:r>
          </a:p>
        </p:txBody>
      </p:sp>
      <p:graphicFrame>
        <p:nvGraphicFramePr>
          <p:cNvPr id="3" name="Chart 2">
            <a:extLst>
              <a:ext uri="{FF2B5EF4-FFF2-40B4-BE49-F238E27FC236}">
                <a16:creationId xmlns:a16="http://schemas.microsoft.com/office/drawing/2014/main" id="{F70D7E4E-BB73-4772-9D73-C80CCCBD8B6B}"/>
              </a:ext>
            </a:extLst>
          </p:cNvPr>
          <p:cNvGraphicFramePr>
            <a:graphicFrameLocks/>
          </p:cNvGraphicFramePr>
          <p:nvPr>
            <p:extLst>
              <p:ext uri="{D42A27DB-BD31-4B8C-83A1-F6EECF244321}">
                <p14:modId xmlns:p14="http://schemas.microsoft.com/office/powerpoint/2010/main" val="4060213731"/>
              </p:ext>
            </p:extLst>
          </p:nvPr>
        </p:nvGraphicFramePr>
        <p:xfrm>
          <a:off x="1411551" y="1376039"/>
          <a:ext cx="6906826" cy="40482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648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17" y="1116324"/>
            <a:ext cx="2453753" cy="1546288"/>
          </a:xfrm>
        </p:spPr>
        <p:txBody>
          <a:bodyPr/>
          <a:lstStyle/>
          <a:p>
            <a:r>
              <a:rPr lang="en-NZ" dirty="0"/>
              <a:t>METHODOLOGY</a:t>
            </a:r>
          </a:p>
        </p:txBody>
      </p:sp>
    </p:spTree>
    <p:extLst>
      <p:ext uri="{BB962C8B-B14F-4D97-AF65-F5344CB8AC3E}">
        <p14:creationId xmlns:p14="http://schemas.microsoft.com/office/powerpoint/2010/main" val="1092282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3FA2-0381-435B-A84E-714596C79495}"/>
              </a:ext>
            </a:extLst>
          </p:cNvPr>
          <p:cNvSpPr>
            <a:spLocks noGrp="1"/>
          </p:cNvSpPr>
          <p:nvPr>
            <p:ph type="title"/>
          </p:nvPr>
        </p:nvSpPr>
        <p:spPr>
          <a:xfrm>
            <a:off x="67735" y="133530"/>
            <a:ext cx="9699720" cy="860769"/>
          </a:xfrm>
          <a:solidFill>
            <a:schemeClr val="tx2">
              <a:lumMod val="60000"/>
              <a:lumOff val="40000"/>
            </a:schemeClr>
          </a:solidFill>
        </p:spPr>
        <p:txBody>
          <a:bodyPr/>
          <a:lstStyle/>
          <a:p>
            <a:pPr algn="ctr"/>
            <a:r>
              <a:rPr lang="en-NZ" dirty="0"/>
              <a:t>Trust differences across the spectrum: Local government</a:t>
            </a:r>
          </a:p>
        </p:txBody>
      </p:sp>
      <p:graphicFrame>
        <p:nvGraphicFramePr>
          <p:cNvPr id="4" name="Chart 3">
            <a:extLst>
              <a:ext uri="{FF2B5EF4-FFF2-40B4-BE49-F238E27FC236}">
                <a16:creationId xmlns:a16="http://schemas.microsoft.com/office/drawing/2014/main" id="{F242D546-006F-4993-A5AF-1EDFC97BBD34}"/>
              </a:ext>
            </a:extLst>
          </p:cNvPr>
          <p:cNvGraphicFramePr>
            <a:graphicFrameLocks/>
          </p:cNvGraphicFramePr>
          <p:nvPr>
            <p:extLst>
              <p:ext uri="{D42A27DB-BD31-4B8C-83A1-F6EECF244321}">
                <p14:modId xmlns:p14="http://schemas.microsoft.com/office/powerpoint/2010/main" val="3608007983"/>
              </p:ext>
            </p:extLst>
          </p:nvPr>
        </p:nvGraphicFramePr>
        <p:xfrm>
          <a:off x="1100831" y="1331650"/>
          <a:ext cx="6844684" cy="4048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9523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7982-ED2D-4C28-9FA4-167B33466FF9}"/>
              </a:ext>
            </a:extLst>
          </p:cNvPr>
          <p:cNvSpPr>
            <a:spLocks noGrp="1"/>
          </p:cNvSpPr>
          <p:nvPr>
            <p:ph type="title"/>
          </p:nvPr>
        </p:nvSpPr>
        <p:spPr>
          <a:xfrm>
            <a:off x="67735" y="133530"/>
            <a:ext cx="9699720" cy="945107"/>
          </a:xfrm>
          <a:solidFill>
            <a:schemeClr val="tx2">
              <a:lumMod val="60000"/>
              <a:lumOff val="40000"/>
            </a:schemeClr>
          </a:solidFill>
        </p:spPr>
        <p:txBody>
          <a:bodyPr>
            <a:normAutofit/>
          </a:bodyPr>
          <a:lstStyle/>
          <a:p>
            <a:pPr algn="ctr"/>
            <a:r>
              <a:rPr lang="en-NZ" dirty="0"/>
              <a:t>How much trust do you have in your local government to deal successfully with local and community problems?</a:t>
            </a:r>
          </a:p>
        </p:txBody>
      </p:sp>
      <p:graphicFrame>
        <p:nvGraphicFramePr>
          <p:cNvPr id="7" name="Chart 6">
            <a:extLst>
              <a:ext uri="{FF2B5EF4-FFF2-40B4-BE49-F238E27FC236}">
                <a16:creationId xmlns:a16="http://schemas.microsoft.com/office/drawing/2014/main" id="{A390E935-4C50-4826-A1FD-FD57ADE41C11}"/>
              </a:ext>
            </a:extLst>
          </p:cNvPr>
          <p:cNvGraphicFramePr>
            <a:graphicFrameLocks/>
          </p:cNvGraphicFramePr>
          <p:nvPr>
            <p:extLst>
              <p:ext uri="{D42A27DB-BD31-4B8C-83A1-F6EECF244321}">
                <p14:modId xmlns:p14="http://schemas.microsoft.com/office/powerpoint/2010/main" val="2880139982"/>
              </p:ext>
            </p:extLst>
          </p:nvPr>
        </p:nvGraphicFramePr>
        <p:xfrm>
          <a:off x="887026" y="1438182"/>
          <a:ext cx="7776839" cy="4341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7730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7190-F485-4DDC-B938-883ED5531048}"/>
              </a:ext>
            </a:extLst>
          </p:cNvPr>
          <p:cNvSpPr>
            <a:spLocks noGrp="1"/>
          </p:cNvSpPr>
          <p:nvPr>
            <p:ph type="title"/>
          </p:nvPr>
        </p:nvSpPr>
        <p:spPr>
          <a:xfrm>
            <a:off x="67735" y="133530"/>
            <a:ext cx="9699720" cy="843014"/>
          </a:xfrm>
          <a:solidFill>
            <a:schemeClr val="tx2">
              <a:lumMod val="60000"/>
              <a:lumOff val="40000"/>
            </a:schemeClr>
          </a:solidFill>
        </p:spPr>
        <p:txBody>
          <a:bodyPr/>
          <a:lstStyle/>
          <a:p>
            <a:pPr algn="ctr"/>
            <a:r>
              <a:rPr lang="en-NZ" dirty="0"/>
              <a:t>Trust differences across the political spectrum: Judges &amp; Courts</a:t>
            </a:r>
          </a:p>
        </p:txBody>
      </p:sp>
      <p:graphicFrame>
        <p:nvGraphicFramePr>
          <p:cNvPr id="3" name="Chart 2">
            <a:extLst>
              <a:ext uri="{FF2B5EF4-FFF2-40B4-BE49-F238E27FC236}">
                <a16:creationId xmlns:a16="http://schemas.microsoft.com/office/drawing/2014/main" id="{342F8647-DDC4-4FCA-815B-60A7DC5EA5C9}"/>
              </a:ext>
            </a:extLst>
          </p:cNvPr>
          <p:cNvGraphicFramePr>
            <a:graphicFrameLocks/>
          </p:cNvGraphicFramePr>
          <p:nvPr>
            <p:extLst>
              <p:ext uri="{D42A27DB-BD31-4B8C-83A1-F6EECF244321}">
                <p14:modId xmlns:p14="http://schemas.microsoft.com/office/powerpoint/2010/main" val="2217135776"/>
              </p:ext>
            </p:extLst>
          </p:nvPr>
        </p:nvGraphicFramePr>
        <p:xfrm>
          <a:off x="1074197" y="1154097"/>
          <a:ext cx="7332955" cy="4323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8765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0632-DCA7-4EAD-A444-0B820CF67A23}"/>
              </a:ext>
            </a:extLst>
          </p:cNvPr>
          <p:cNvSpPr>
            <a:spLocks noGrp="1"/>
          </p:cNvSpPr>
          <p:nvPr>
            <p:ph type="title"/>
          </p:nvPr>
        </p:nvSpPr>
        <p:spPr>
          <a:solidFill>
            <a:schemeClr val="tx2">
              <a:lumMod val="60000"/>
              <a:lumOff val="40000"/>
            </a:schemeClr>
          </a:solidFill>
        </p:spPr>
        <p:txBody>
          <a:bodyPr/>
          <a:lstStyle/>
          <a:p>
            <a:pPr algn="ctr"/>
            <a:r>
              <a:rPr lang="en-NZ" dirty="0"/>
              <a:t>Trust differences across the political spectrum: Schools</a:t>
            </a:r>
          </a:p>
        </p:txBody>
      </p:sp>
      <p:graphicFrame>
        <p:nvGraphicFramePr>
          <p:cNvPr id="3" name="Chart 2">
            <a:extLst>
              <a:ext uri="{FF2B5EF4-FFF2-40B4-BE49-F238E27FC236}">
                <a16:creationId xmlns:a16="http://schemas.microsoft.com/office/drawing/2014/main" id="{B5D95655-4B08-4573-BC80-E9D6D95EDF34}"/>
              </a:ext>
            </a:extLst>
          </p:cNvPr>
          <p:cNvGraphicFramePr>
            <a:graphicFrameLocks/>
          </p:cNvGraphicFramePr>
          <p:nvPr>
            <p:extLst>
              <p:ext uri="{D42A27DB-BD31-4B8C-83A1-F6EECF244321}">
                <p14:modId xmlns:p14="http://schemas.microsoft.com/office/powerpoint/2010/main" val="3950262052"/>
              </p:ext>
            </p:extLst>
          </p:nvPr>
        </p:nvGraphicFramePr>
        <p:xfrm>
          <a:off x="1225117" y="1260629"/>
          <a:ext cx="7847861" cy="4492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1370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B6FA-6477-4614-A223-4F53C050824F}"/>
              </a:ext>
            </a:extLst>
          </p:cNvPr>
          <p:cNvSpPr>
            <a:spLocks noGrp="1"/>
          </p:cNvSpPr>
          <p:nvPr>
            <p:ph type="title"/>
          </p:nvPr>
        </p:nvSpPr>
        <p:spPr>
          <a:xfrm>
            <a:off x="67735" y="133530"/>
            <a:ext cx="9699720" cy="940668"/>
          </a:xfrm>
          <a:solidFill>
            <a:schemeClr val="tx2">
              <a:lumMod val="60000"/>
              <a:lumOff val="40000"/>
            </a:schemeClr>
          </a:solidFill>
        </p:spPr>
        <p:txBody>
          <a:bodyPr>
            <a:normAutofit/>
          </a:bodyPr>
          <a:lstStyle/>
          <a:p>
            <a:pPr algn="ctr"/>
            <a:r>
              <a:rPr lang="en-NZ" dirty="0"/>
              <a:t>Institutional trust differences across the political spectrum: Medical practitioners</a:t>
            </a:r>
          </a:p>
        </p:txBody>
      </p:sp>
      <p:graphicFrame>
        <p:nvGraphicFramePr>
          <p:cNvPr id="3" name="Chart 2">
            <a:extLst>
              <a:ext uri="{FF2B5EF4-FFF2-40B4-BE49-F238E27FC236}">
                <a16:creationId xmlns:a16="http://schemas.microsoft.com/office/drawing/2014/main" id="{EA92773A-4601-498D-AD68-DE4418099C42}"/>
              </a:ext>
            </a:extLst>
          </p:cNvPr>
          <p:cNvGraphicFramePr>
            <a:graphicFrameLocks/>
          </p:cNvGraphicFramePr>
          <p:nvPr>
            <p:extLst>
              <p:ext uri="{D42A27DB-BD31-4B8C-83A1-F6EECF244321}">
                <p14:modId xmlns:p14="http://schemas.microsoft.com/office/powerpoint/2010/main" val="204074819"/>
              </p:ext>
            </p:extLst>
          </p:nvPr>
        </p:nvGraphicFramePr>
        <p:xfrm>
          <a:off x="1278384" y="1438182"/>
          <a:ext cx="6937160" cy="4199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830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BDA1-EAB6-422D-BFDB-A28411A170E7}"/>
              </a:ext>
            </a:extLst>
          </p:cNvPr>
          <p:cNvSpPr>
            <a:spLocks noGrp="1"/>
          </p:cNvSpPr>
          <p:nvPr>
            <p:ph type="title"/>
          </p:nvPr>
        </p:nvSpPr>
        <p:spPr>
          <a:xfrm>
            <a:off x="67735" y="133530"/>
            <a:ext cx="9699720" cy="900718"/>
          </a:xfrm>
          <a:solidFill>
            <a:schemeClr val="tx2">
              <a:lumMod val="60000"/>
              <a:lumOff val="40000"/>
            </a:schemeClr>
          </a:solidFill>
        </p:spPr>
        <p:txBody>
          <a:bodyPr>
            <a:normAutofit/>
          </a:bodyPr>
          <a:lstStyle/>
          <a:p>
            <a:pPr algn="ctr"/>
            <a:r>
              <a:rPr lang="en-NZ" dirty="0"/>
              <a:t>How much trust do you have in your fellow New Zealanders to make informed choices about the future of the country?</a:t>
            </a:r>
          </a:p>
        </p:txBody>
      </p:sp>
      <p:graphicFrame>
        <p:nvGraphicFramePr>
          <p:cNvPr id="3" name="Chart 2">
            <a:extLst>
              <a:ext uri="{FF2B5EF4-FFF2-40B4-BE49-F238E27FC236}">
                <a16:creationId xmlns:a16="http://schemas.microsoft.com/office/drawing/2014/main" id="{DF481543-A6D5-4903-B2D7-1F6F676517A4}"/>
              </a:ext>
            </a:extLst>
          </p:cNvPr>
          <p:cNvGraphicFramePr>
            <a:graphicFrameLocks/>
          </p:cNvGraphicFramePr>
          <p:nvPr>
            <p:extLst>
              <p:ext uri="{D42A27DB-BD31-4B8C-83A1-F6EECF244321}">
                <p14:modId xmlns:p14="http://schemas.microsoft.com/office/powerpoint/2010/main" val="3985449950"/>
              </p:ext>
            </p:extLst>
          </p:nvPr>
        </p:nvGraphicFramePr>
        <p:xfrm>
          <a:off x="1402672" y="1216242"/>
          <a:ext cx="7572652" cy="4607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796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DF03-EF50-4DB0-BB95-DD0676993BC8}"/>
              </a:ext>
            </a:extLst>
          </p:cNvPr>
          <p:cNvSpPr>
            <a:spLocks noGrp="1"/>
          </p:cNvSpPr>
          <p:nvPr>
            <p:ph type="title"/>
          </p:nvPr>
        </p:nvSpPr>
        <p:spPr>
          <a:xfrm>
            <a:off x="67735" y="133530"/>
            <a:ext cx="9699720" cy="851891"/>
          </a:xfrm>
          <a:solidFill>
            <a:schemeClr val="tx2">
              <a:lumMod val="60000"/>
              <a:lumOff val="40000"/>
            </a:schemeClr>
          </a:solidFill>
        </p:spPr>
        <p:txBody>
          <a:bodyPr>
            <a:normAutofit/>
          </a:bodyPr>
          <a:lstStyle/>
          <a:p>
            <a:pPr algn="ctr"/>
            <a:r>
              <a:rPr lang="en-NZ" dirty="0"/>
              <a:t>How much trust do you have in the way political parties are funded?</a:t>
            </a:r>
          </a:p>
        </p:txBody>
      </p:sp>
      <p:graphicFrame>
        <p:nvGraphicFramePr>
          <p:cNvPr id="3" name="Chart 2">
            <a:extLst>
              <a:ext uri="{FF2B5EF4-FFF2-40B4-BE49-F238E27FC236}">
                <a16:creationId xmlns:a16="http://schemas.microsoft.com/office/drawing/2014/main" id="{03802148-3B89-4BC9-9AB6-0D5A9CB1A22D}"/>
              </a:ext>
            </a:extLst>
          </p:cNvPr>
          <p:cNvGraphicFramePr>
            <a:graphicFrameLocks/>
          </p:cNvGraphicFramePr>
          <p:nvPr>
            <p:extLst>
              <p:ext uri="{D42A27DB-BD31-4B8C-83A1-F6EECF244321}">
                <p14:modId xmlns:p14="http://schemas.microsoft.com/office/powerpoint/2010/main" val="2991207609"/>
              </p:ext>
            </p:extLst>
          </p:nvPr>
        </p:nvGraphicFramePr>
        <p:xfrm>
          <a:off x="1198485" y="985421"/>
          <a:ext cx="7448365" cy="4634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3683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CF-010F-4ACE-B909-D2FF17CEBFA1}"/>
              </a:ext>
            </a:extLst>
          </p:cNvPr>
          <p:cNvSpPr>
            <a:spLocks noGrp="1"/>
          </p:cNvSpPr>
          <p:nvPr>
            <p:ph type="title"/>
          </p:nvPr>
        </p:nvSpPr>
        <p:spPr>
          <a:xfrm>
            <a:off x="67735" y="133530"/>
            <a:ext cx="9699720" cy="958423"/>
          </a:xfrm>
          <a:solidFill>
            <a:schemeClr val="tx2">
              <a:lumMod val="60000"/>
              <a:lumOff val="40000"/>
            </a:schemeClr>
          </a:solidFill>
        </p:spPr>
        <p:txBody>
          <a:bodyPr>
            <a:normAutofit/>
          </a:bodyPr>
          <a:lstStyle/>
          <a:p>
            <a:pPr algn="ctr"/>
            <a:r>
              <a:rPr lang="en-NZ" dirty="0"/>
              <a:t>To what extent do you think that NZ citizens’ interests are equally and fairly considered by government?</a:t>
            </a:r>
          </a:p>
        </p:txBody>
      </p:sp>
      <p:graphicFrame>
        <p:nvGraphicFramePr>
          <p:cNvPr id="3" name="Chart 2">
            <a:extLst>
              <a:ext uri="{FF2B5EF4-FFF2-40B4-BE49-F238E27FC236}">
                <a16:creationId xmlns:a16="http://schemas.microsoft.com/office/drawing/2014/main" id="{4C4EACB5-A3AF-4C3E-B04E-FFBD68FF5998}"/>
              </a:ext>
            </a:extLst>
          </p:cNvPr>
          <p:cNvGraphicFramePr>
            <a:graphicFrameLocks/>
          </p:cNvGraphicFramePr>
          <p:nvPr>
            <p:extLst>
              <p:ext uri="{D42A27DB-BD31-4B8C-83A1-F6EECF244321}">
                <p14:modId xmlns:p14="http://schemas.microsoft.com/office/powerpoint/2010/main" val="1598268494"/>
              </p:ext>
            </p:extLst>
          </p:nvPr>
        </p:nvGraphicFramePr>
        <p:xfrm>
          <a:off x="1481831" y="1473693"/>
          <a:ext cx="6942337" cy="4154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8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6538-1BDA-4E1C-9153-E3B998BD2467}"/>
              </a:ext>
            </a:extLst>
          </p:cNvPr>
          <p:cNvSpPr>
            <a:spLocks noGrp="1"/>
          </p:cNvSpPr>
          <p:nvPr>
            <p:ph type="title"/>
          </p:nvPr>
        </p:nvSpPr>
        <p:spPr>
          <a:xfrm>
            <a:off x="67735" y="133530"/>
            <a:ext cx="9699720" cy="922913"/>
          </a:xfrm>
          <a:solidFill>
            <a:schemeClr val="tx2">
              <a:lumMod val="60000"/>
              <a:lumOff val="40000"/>
            </a:schemeClr>
          </a:solidFill>
        </p:spPr>
        <p:txBody>
          <a:bodyPr/>
          <a:lstStyle/>
          <a:p>
            <a:pPr algn="ctr"/>
            <a:r>
              <a:rPr lang="en-NZ" dirty="0"/>
              <a:t>Trust differences across the political spectrum: Universities</a:t>
            </a:r>
          </a:p>
        </p:txBody>
      </p:sp>
      <p:graphicFrame>
        <p:nvGraphicFramePr>
          <p:cNvPr id="3" name="Chart 2">
            <a:extLst>
              <a:ext uri="{FF2B5EF4-FFF2-40B4-BE49-F238E27FC236}">
                <a16:creationId xmlns:a16="http://schemas.microsoft.com/office/drawing/2014/main" id="{D5F69B04-23B8-4D94-8A53-6F45FF154EF4}"/>
              </a:ext>
            </a:extLst>
          </p:cNvPr>
          <p:cNvGraphicFramePr>
            <a:graphicFrameLocks/>
          </p:cNvGraphicFramePr>
          <p:nvPr>
            <p:extLst>
              <p:ext uri="{D42A27DB-BD31-4B8C-83A1-F6EECF244321}">
                <p14:modId xmlns:p14="http://schemas.microsoft.com/office/powerpoint/2010/main" val="2925241828"/>
              </p:ext>
            </p:extLst>
          </p:nvPr>
        </p:nvGraphicFramePr>
        <p:xfrm>
          <a:off x="1544715" y="1162975"/>
          <a:ext cx="6844683" cy="4314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9833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52901-0CF4-4167-9FCF-2AB51D5D1CED}"/>
              </a:ext>
            </a:extLst>
          </p:cNvPr>
          <p:cNvSpPr>
            <a:spLocks noGrp="1"/>
          </p:cNvSpPr>
          <p:nvPr>
            <p:ph type="title"/>
          </p:nvPr>
        </p:nvSpPr>
        <p:spPr>
          <a:xfrm>
            <a:off x="67735" y="133530"/>
            <a:ext cx="9699720" cy="2307829"/>
          </a:xfrm>
          <a:solidFill>
            <a:schemeClr val="tx2">
              <a:lumMod val="60000"/>
              <a:lumOff val="40000"/>
            </a:schemeClr>
          </a:solidFill>
        </p:spPr>
        <p:txBody>
          <a:bodyPr/>
          <a:lstStyle/>
          <a:p>
            <a:pPr algn="ctr"/>
            <a:r>
              <a:rPr lang="en-NZ" dirty="0"/>
              <a:t>Gradients of political trust</a:t>
            </a:r>
          </a:p>
        </p:txBody>
      </p:sp>
      <p:pic>
        <p:nvPicPr>
          <p:cNvPr id="3" name="Picture 2">
            <a:extLst>
              <a:ext uri="{FF2B5EF4-FFF2-40B4-BE49-F238E27FC236}">
                <a16:creationId xmlns:a16="http://schemas.microsoft.com/office/drawing/2014/main" id="{23BC9806-BF80-4AD1-BD1B-E97068F6D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18" y="1115249"/>
            <a:ext cx="2619118" cy="2244958"/>
          </a:xfrm>
          <a:prstGeom prst="rect">
            <a:avLst/>
          </a:prstGeom>
        </p:spPr>
      </p:pic>
      <p:pic>
        <p:nvPicPr>
          <p:cNvPr id="4" name="Picture 3">
            <a:extLst>
              <a:ext uri="{FF2B5EF4-FFF2-40B4-BE49-F238E27FC236}">
                <a16:creationId xmlns:a16="http://schemas.microsoft.com/office/drawing/2014/main" id="{A82ECF8F-9A68-475C-82B6-DF25B725C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979" y="3780029"/>
            <a:ext cx="2619118" cy="2244958"/>
          </a:xfrm>
          <a:prstGeom prst="rect">
            <a:avLst/>
          </a:prstGeom>
        </p:spPr>
      </p:pic>
      <p:pic>
        <p:nvPicPr>
          <p:cNvPr id="5" name="Picture 4">
            <a:extLst>
              <a:ext uri="{FF2B5EF4-FFF2-40B4-BE49-F238E27FC236}">
                <a16:creationId xmlns:a16="http://schemas.microsoft.com/office/drawing/2014/main" id="{1EE9AE18-9C11-48C5-9700-CE3CC5C1F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866" y="1184042"/>
            <a:ext cx="2619118" cy="2244958"/>
          </a:xfrm>
          <a:prstGeom prst="rect">
            <a:avLst/>
          </a:prstGeom>
        </p:spPr>
      </p:pic>
    </p:spTree>
    <p:extLst>
      <p:ext uri="{BB962C8B-B14F-4D97-AF65-F5344CB8AC3E}">
        <p14:creationId xmlns:p14="http://schemas.microsoft.com/office/powerpoint/2010/main" val="181831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67" y="152392"/>
            <a:ext cx="7647125" cy="535585"/>
          </a:xfrm>
        </p:spPr>
        <p:txBody>
          <a:bodyPr/>
          <a:lstStyle/>
          <a:p>
            <a:r>
              <a:rPr lang="en-NZ" dirty="0"/>
              <a:t>Methodology</a:t>
            </a:r>
          </a:p>
        </p:txBody>
      </p:sp>
      <p:sp>
        <p:nvSpPr>
          <p:cNvPr id="3" name="Rectangle 2"/>
          <p:cNvSpPr/>
          <p:nvPr/>
        </p:nvSpPr>
        <p:spPr>
          <a:xfrm>
            <a:off x="1513105" y="1431802"/>
            <a:ext cx="7872789" cy="284052"/>
          </a:xfrm>
          <a:prstGeom prst="rect">
            <a:avLst/>
          </a:prstGeom>
        </p:spPr>
        <p:txBody>
          <a:bodyPr wrap="square">
            <a:spAutoFit/>
          </a:bodyPr>
          <a:lstStyle/>
          <a:p>
            <a:r>
              <a:rPr lang="en-NZ" dirty="0"/>
              <a:t>A total of 1,000 New Zealanders aged 18 years or over were interviewed online from 25 February to 10 March 2019. </a:t>
            </a:r>
          </a:p>
        </p:txBody>
      </p:sp>
      <p:sp>
        <p:nvSpPr>
          <p:cNvPr id="12" name="Freeform 144"/>
          <p:cNvSpPr>
            <a:spLocks noEditPoints="1"/>
          </p:cNvSpPr>
          <p:nvPr/>
        </p:nvSpPr>
        <p:spPr bwMode="auto">
          <a:xfrm>
            <a:off x="730389" y="1418229"/>
            <a:ext cx="337765" cy="311198"/>
          </a:xfrm>
          <a:custGeom>
            <a:avLst/>
            <a:gdLst>
              <a:gd name="T0" fmla="*/ 172 w 192"/>
              <a:gd name="T1" fmla="*/ 112 h 176"/>
              <a:gd name="T2" fmla="*/ 172 w 192"/>
              <a:gd name="T3" fmla="*/ 16 h 176"/>
              <a:gd name="T4" fmla="*/ 156 w 192"/>
              <a:gd name="T5" fmla="*/ 0 h 176"/>
              <a:gd name="T6" fmla="*/ 36 w 192"/>
              <a:gd name="T7" fmla="*/ 0 h 176"/>
              <a:gd name="T8" fmla="*/ 20 w 192"/>
              <a:gd name="T9" fmla="*/ 16 h 176"/>
              <a:gd name="T10" fmla="*/ 20 w 192"/>
              <a:gd name="T11" fmla="*/ 112 h 176"/>
              <a:gd name="T12" fmla="*/ 0 w 192"/>
              <a:gd name="T13" fmla="*/ 152 h 176"/>
              <a:gd name="T14" fmla="*/ 0 w 192"/>
              <a:gd name="T15" fmla="*/ 160 h 176"/>
              <a:gd name="T16" fmla="*/ 16 w 192"/>
              <a:gd name="T17" fmla="*/ 176 h 176"/>
              <a:gd name="T18" fmla="*/ 176 w 192"/>
              <a:gd name="T19" fmla="*/ 176 h 176"/>
              <a:gd name="T20" fmla="*/ 192 w 192"/>
              <a:gd name="T21" fmla="*/ 160 h 176"/>
              <a:gd name="T22" fmla="*/ 192 w 192"/>
              <a:gd name="T23" fmla="*/ 152 h 176"/>
              <a:gd name="T24" fmla="*/ 172 w 192"/>
              <a:gd name="T25" fmla="*/ 112 h 176"/>
              <a:gd name="T26" fmla="*/ 49 w 192"/>
              <a:gd name="T27" fmla="*/ 20 h 176"/>
              <a:gd name="T28" fmla="*/ 143 w 192"/>
              <a:gd name="T29" fmla="*/ 20 h 176"/>
              <a:gd name="T30" fmla="*/ 152 w 192"/>
              <a:gd name="T31" fmla="*/ 29 h 176"/>
              <a:gd name="T32" fmla="*/ 152 w 192"/>
              <a:gd name="T33" fmla="*/ 91 h 176"/>
              <a:gd name="T34" fmla="*/ 143 w 192"/>
              <a:gd name="T35" fmla="*/ 100 h 176"/>
              <a:gd name="T36" fmla="*/ 49 w 192"/>
              <a:gd name="T37" fmla="*/ 100 h 176"/>
              <a:gd name="T38" fmla="*/ 40 w 192"/>
              <a:gd name="T39" fmla="*/ 91 h 176"/>
              <a:gd name="T40" fmla="*/ 40 w 192"/>
              <a:gd name="T41" fmla="*/ 29 h 176"/>
              <a:gd name="T42" fmla="*/ 49 w 192"/>
              <a:gd name="T43" fmla="*/ 20 h 176"/>
              <a:gd name="T44" fmla="*/ 72 w 192"/>
              <a:gd name="T45" fmla="*/ 136 h 176"/>
              <a:gd name="T46" fmla="*/ 120 w 192"/>
              <a:gd name="T47" fmla="*/ 136 h 176"/>
              <a:gd name="T48" fmla="*/ 124 w 192"/>
              <a:gd name="T49" fmla="*/ 152 h 176"/>
              <a:gd name="T50" fmla="*/ 68 w 192"/>
              <a:gd name="T51" fmla="*/ 152 h 176"/>
              <a:gd name="T52" fmla="*/ 72 w 192"/>
              <a:gd name="T53"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76">
                <a:moveTo>
                  <a:pt x="172" y="112"/>
                </a:moveTo>
                <a:cubicBezTo>
                  <a:pt x="172" y="16"/>
                  <a:pt x="172" y="16"/>
                  <a:pt x="172" y="16"/>
                </a:cubicBezTo>
                <a:cubicBezTo>
                  <a:pt x="172" y="7"/>
                  <a:pt x="165" y="0"/>
                  <a:pt x="156" y="0"/>
                </a:cubicBezTo>
                <a:cubicBezTo>
                  <a:pt x="36" y="0"/>
                  <a:pt x="36" y="0"/>
                  <a:pt x="36" y="0"/>
                </a:cubicBezTo>
                <a:cubicBezTo>
                  <a:pt x="27" y="0"/>
                  <a:pt x="20" y="7"/>
                  <a:pt x="20" y="16"/>
                </a:cubicBezTo>
                <a:cubicBezTo>
                  <a:pt x="20" y="112"/>
                  <a:pt x="20" y="112"/>
                  <a:pt x="20" y="112"/>
                </a:cubicBezTo>
                <a:cubicBezTo>
                  <a:pt x="0" y="152"/>
                  <a:pt x="0" y="152"/>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lnTo>
                  <a:pt x="172" y="112"/>
                </a:lnTo>
                <a:close/>
                <a:moveTo>
                  <a:pt x="49" y="20"/>
                </a:moveTo>
                <a:cubicBezTo>
                  <a:pt x="143" y="20"/>
                  <a:pt x="143" y="20"/>
                  <a:pt x="143" y="20"/>
                </a:cubicBezTo>
                <a:cubicBezTo>
                  <a:pt x="148" y="20"/>
                  <a:pt x="152" y="24"/>
                  <a:pt x="152" y="29"/>
                </a:cubicBezTo>
                <a:cubicBezTo>
                  <a:pt x="152" y="91"/>
                  <a:pt x="152" y="91"/>
                  <a:pt x="152" y="91"/>
                </a:cubicBezTo>
                <a:cubicBezTo>
                  <a:pt x="152" y="96"/>
                  <a:pt x="148" y="100"/>
                  <a:pt x="143" y="100"/>
                </a:cubicBezTo>
                <a:cubicBezTo>
                  <a:pt x="49" y="100"/>
                  <a:pt x="49" y="100"/>
                  <a:pt x="49" y="100"/>
                </a:cubicBezTo>
                <a:cubicBezTo>
                  <a:pt x="44" y="100"/>
                  <a:pt x="40" y="96"/>
                  <a:pt x="40" y="91"/>
                </a:cubicBezTo>
                <a:cubicBezTo>
                  <a:pt x="40" y="29"/>
                  <a:pt x="40" y="29"/>
                  <a:pt x="40" y="29"/>
                </a:cubicBezTo>
                <a:cubicBezTo>
                  <a:pt x="40" y="24"/>
                  <a:pt x="44" y="20"/>
                  <a:pt x="49" y="20"/>
                </a:cubicBezTo>
                <a:close/>
                <a:moveTo>
                  <a:pt x="72" y="136"/>
                </a:moveTo>
                <a:cubicBezTo>
                  <a:pt x="120" y="136"/>
                  <a:pt x="120" y="136"/>
                  <a:pt x="120" y="136"/>
                </a:cubicBezTo>
                <a:cubicBezTo>
                  <a:pt x="124" y="152"/>
                  <a:pt x="124" y="152"/>
                  <a:pt x="124" y="152"/>
                </a:cubicBezTo>
                <a:cubicBezTo>
                  <a:pt x="68" y="152"/>
                  <a:pt x="68" y="152"/>
                  <a:pt x="68" y="152"/>
                </a:cubicBezTo>
                <a:lnTo>
                  <a:pt x="72" y="136"/>
                </a:ln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pPr algn="ctr"/>
            <a:endParaRPr lang="en-NZ" dirty="0"/>
          </a:p>
        </p:txBody>
      </p:sp>
      <p:sp>
        <p:nvSpPr>
          <p:cNvPr id="4" name="Rectangle 3"/>
          <p:cNvSpPr/>
          <p:nvPr/>
        </p:nvSpPr>
        <p:spPr>
          <a:xfrm>
            <a:off x="1513105" y="2344284"/>
            <a:ext cx="8107921" cy="667490"/>
          </a:xfrm>
          <a:prstGeom prst="rect">
            <a:avLst/>
          </a:prstGeom>
        </p:spPr>
        <p:txBody>
          <a:bodyPr wrap="square">
            <a:spAutoFit/>
          </a:bodyPr>
          <a:lstStyle/>
          <a:p>
            <a:r>
              <a:rPr lang="en-NZ" dirty="0"/>
              <a:t>In order for data to be collected at a individual level, as well as at the national level, best efforts were made to re-contact respondents from the 2016 and 2018 survey. The remaining respondents were new to the survey in 2019 and were randomly sourced from Colmar Brunton’s online panel and invited to take part.</a:t>
            </a:r>
          </a:p>
        </p:txBody>
      </p:sp>
      <p:grpSp>
        <p:nvGrpSpPr>
          <p:cNvPr id="24" name="Group 23"/>
          <p:cNvGrpSpPr/>
          <p:nvPr/>
        </p:nvGrpSpPr>
        <p:grpSpPr>
          <a:xfrm>
            <a:off x="634526" y="2488724"/>
            <a:ext cx="529489" cy="310391"/>
            <a:chOff x="6789724" y="2535232"/>
            <a:chExt cx="1058861" cy="620714"/>
          </a:xfrm>
          <a:solidFill>
            <a:srgbClr val="075F8D"/>
          </a:solidFill>
        </p:grpSpPr>
        <p:sp>
          <p:nvSpPr>
            <p:cNvPr id="19" name="Freeform 6"/>
            <p:cNvSpPr>
              <a:spLocks/>
            </p:cNvSpPr>
            <p:nvPr/>
          </p:nvSpPr>
          <p:spPr bwMode="auto">
            <a:xfrm>
              <a:off x="6815125" y="2892422"/>
              <a:ext cx="1009648" cy="263524"/>
            </a:xfrm>
            <a:custGeom>
              <a:avLst/>
              <a:gdLst>
                <a:gd name="T0" fmla="*/ 1332 w 1332"/>
                <a:gd name="T1" fmla="*/ 0 h 349"/>
                <a:gd name="T2" fmla="*/ 1332 w 1332"/>
                <a:gd name="T3" fmla="*/ 349 h 349"/>
                <a:gd name="T4" fmla="*/ 0 w 1332"/>
                <a:gd name="T5" fmla="*/ 349 h 349"/>
                <a:gd name="T6" fmla="*/ 0 w 1332"/>
                <a:gd name="T7" fmla="*/ 0 h 349"/>
                <a:gd name="T8" fmla="*/ 1332 w 1332"/>
                <a:gd name="T9" fmla="*/ 0 h 349"/>
              </a:gdLst>
              <a:ahLst/>
              <a:cxnLst>
                <a:cxn ang="0">
                  <a:pos x="T0" y="T1"/>
                </a:cxn>
                <a:cxn ang="0">
                  <a:pos x="T2" y="T3"/>
                </a:cxn>
                <a:cxn ang="0">
                  <a:pos x="T4" y="T5"/>
                </a:cxn>
                <a:cxn ang="0">
                  <a:pos x="T6" y="T7"/>
                </a:cxn>
                <a:cxn ang="0">
                  <a:pos x="T8" y="T9"/>
                </a:cxn>
              </a:cxnLst>
              <a:rect l="0" t="0" r="r" b="b"/>
              <a:pathLst>
                <a:path w="1332" h="349">
                  <a:moveTo>
                    <a:pt x="1332" y="0"/>
                  </a:moveTo>
                  <a:cubicBezTo>
                    <a:pt x="1332" y="117"/>
                    <a:pt x="1332" y="233"/>
                    <a:pt x="1332" y="349"/>
                  </a:cubicBezTo>
                  <a:cubicBezTo>
                    <a:pt x="887" y="349"/>
                    <a:pt x="444" y="349"/>
                    <a:pt x="0" y="349"/>
                  </a:cubicBezTo>
                  <a:cubicBezTo>
                    <a:pt x="0" y="233"/>
                    <a:pt x="0" y="118"/>
                    <a:pt x="0" y="0"/>
                  </a:cubicBezTo>
                  <a:cubicBezTo>
                    <a:pt x="443" y="0"/>
                    <a:pt x="886" y="0"/>
                    <a:pt x="133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20" name="Freeform 7"/>
            <p:cNvSpPr>
              <a:spLocks/>
            </p:cNvSpPr>
            <p:nvPr/>
          </p:nvSpPr>
          <p:spPr bwMode="auto">
            <a:xfrm>
              <a:off x="6789724" y="2695574"/>
              <a:ext cx="1058861" cy="184149"/>
            </a:xfrm>
            <a:custGeom>
              <a:avLst/>
              <a:gdLst>
                <a:gd name="T0" fmla="*/ 0 w 1397"/>
                <a:gd name="T1" fmla="*/ 244 h 244"/>
                <a:gd name="T2" fmla="*/ 0 w 1397"/>
                <a:gd name="T3" fmla="*/ 209 h 244"/>
                <a:gd name="T4" fmla="*/ 53 w 1397"/>
                <a:gd name="T5" fmla="*/ 209 h 244"/>
                <a:gd name="T6" fmla="*/ 105 w 1397"/>
                <a:gd name="T7" fmla="*/ 209 h 244"/>
                <a:gd name="T8" fmla="*/ 161 w 1397"/>
                <a:gd name="T9" fmla="*/ 77 h 244"/>
                <a:gd name="T10" fmla="*/ 371 w 1397"/>
                <a:gd name="T11" fmla="*/ 80 h 244"/>
                <a:gd name="T12" fmla="*/ 424 w 1397"/>
                <a:gd name="T13" fmla="*/ 208 h 244"/>
                <a:gd name="T14" fmla="*/ 538 w 1397"/>
                <a:gd name="T15" fmla="*/ 208 h 244"/>
                <a:gd name="T16" fmla="*/ 547 w 1397"/>
                <a:gd name="T17" fmla="*/ 173 h 244"/>
                <a:gd name="T18" fmla="*/ 578 w 1397"/>
                <a:gd name="T19" fmla="*/ 100 h 244"/>
                <a:gd name="T20" fmla="*/ 818 w 1397"/>
                <a:gd name="T21" fmla="*/ 99 h 244"/>
                <a:gd name="T22" fmla="*/ 854 w 1397"/>
                <a:gd name="T23" fmla="*/ 193 h 244"/>
                <a:gd name="T24" fmla="*/ 874 w 1397"/>
                <a:gd name="T25" fmla="*/ 209 h 244"/>
                <a:gd name="T26" fmla="*/ 956 w 1397"/>
                <a:gd name="T27" fmla="*/ 209 h 244"/>
                <a:gd name="T28" fmla="*/ 976 w 1397"/>
                <a:gd name="T29" fmla="*/ 192 h 244"/>
                <a:gd name="T30" fmla="*/ 1038 w 1397"/>
                <a:gd name="T31" fmla="*/ 66 h 244"/>
                <a:gd name="T32" fmla="*/ 1242 w 1397"/>
                <a:gd name="T33" fmla="*/ 84 h 244"/>
                <a:gd name="T34" fmla="*/ 1287 w 1397"/>
                <a:gd name="T35" fmla="*/ 185 h 244"/>
                <a:gd name="T36" fmla="*/ 1292 w 1397"/>
                <a:gd name="T37" fmla="*/ 209 h 244"/>
                <a:gd name="T38" fmla="*/ 1397 w 1397"/>
                <a:gd name="T39" fmla="*/ 209 h 244"/>
                <a:gd name="T40" fmla="*/ 1397 w 1397"/>
                <a:gd name="T41" fmla="*/ 244 h 244"/>
                <a:gd name="T42" fmla="*/ 0 w 1397"/>
                <a:gd name="T4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7" h="244">
                  <a:moveTo>
                    <a:pt x="0" y="244"/>
                  </a:moveTo>
                  <a:cubicBezTo>
                    <a:pt x="0" y="233"/>
                    <a:pt x="0" y="222"/>
                    <a:pt x="0" y="209"/>
                  </a:cubicBezTo>
                  <a:cubicBezTo>
                    <a:pt x="18" y="209"/>
                    <a:pt x="36" y="209"/>
                    <a:pt x="53" y="209"/>
                  </a:cubicBezTo>
                  <a:cubicBezTo>
                    <a:pt x="71" y="209"/>
                    <a:pt x="88" y="209"/>
                    <a:pt x="105" y="209"/>
                  </a:cubicBezTo>
                  <a:cubicBezTo>
                    <a:pt x="114" y="159"/>
                    <a:pt x="128" y="114"/>
                    <a:pt x="161" y="77"/>
                  </a:cubicBezTo>
                  <a:cubicBezTo>
                    <a:pt x="223" y="7"/>
                    <a:pt x="311" y="8"/>
                    <a:pt x="371" y="80"/>
                  </a:cubicBezTo>
                  <a:cubicBezTo>
                    <a:pt x="402" y="116"/>
                    <a:pt x="417" y="160"/>
                    <a:pt x="424" y="208"/>
                  </a:cubicBezTo>
                  <a:cubicBezTo>
                    <a:pt x="462" y="208"/>
                    <a:pt x="499" y="208"/>
                    <a:pt x="538" y="208"/>
                  </a:cubicBezTo>
                  <a:cubicBezTo>
                    <a:pt x="541" y="197"/>
                    <a:pt x="542" y="184"/>
                    <a:pt x="547" y="173"/>
                  </a:cubicBezTo>
                  <a:cubicBezTo>
                    <a:pt x="556" y="148"/>
                    <a:pt x="564" y="122"/>
                    <a:pt x="578" y="100"/>
                  </a:cubicBezTo>
                  <a:cubicBezTo>
                    <a:pt x="640" y="1"/>
                    <a:pt x="756" y="0"/>
                    <a:pt x="818" y="99"/>
                  </a:cubicBezTo>
                  <a:cubicBezTo>
                    <a:pt x="836" y="127"/>
                    <a:pt x="844" y="161"/>
                    <a:pt x="854" y="193"/>
                  </a:cubicBezTo>
                  <a:cubicBezTo>
                    <a:pt x="858" y="205"/>
                    <a:pt x="861" y="210"/>
                    <a:pt x="874" y="209"/>
                  </a:cubicBezTo>
                  <a:cubicBezTo>
                    <a:pt x="901" y="208"/>
                    <a:pt x="928" y="209"/>
                    <a:pt x="956" y="209"/>
                  </a:cubicBezTo>
                  <a:cubicBezTo>
                    <a:pt x="968" y="210"/>
                    <a:pt x="974" y="207"/>
                    <a:pt x="976" y="192"/>
                  </a:cubicBezTo>
                  <a:cubicBezTo>
                    <a:pt x="984" y="144"/>
                    <a:pt x="1003" y="100"/>
                    <a:pt x="1038" y="66"/>
                  </a:cubicBezTo>
                  <a:cubicBezTo>
                    <a:pt x="1101" y="6"/>
                    <a:pt x="1187" y="14"/>
                    <a:pt x="1242" y="84"/>
                  </a:cubicBezTo>
                  <a:cubicBezTo>
                    <a:pt x="1265" y="114"/>
                    <a:pt x="1279" y="148"/>
                    <a:pt x="1287" y="185"/>
                  </a:cubicBezTo>
                  <a:cubicBezTo>
                    <a:pt x="1289" y="192"/>
                    <a:pt x="1290" y="200"/>
                    <a:pt x="1292" y="209"/>
                  </a:cubicBezTo>
                  <a:cubicBezTo>
                    <a:pt x="1327" y="209"/>
                    <a:pt x="1362" y="209"/>
                    <a:pt x="1397" y="209"/>
                  </a:cubicBezTo>
                  <a:cubicBezTo>
                    <a:pt x="1397" y="221"/>
                    <a:pt x="1397" y="232"/>
                    <a:pt x="1397" y="244"/>
                  </a:cubicBezTo>
                  <a:cubicBezTo>
                    <a:pt x="932" y="244"/>
                    <a:pt x="467" y="244"/>
                    <a:pt x="0" y="2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21" name="Freeform 8"/>
            <p:cNvSpPr>
              <a:spLocks/>
            </p:cNvSpPr>
            <p:nvPr/>
          </p:nvSpPr>
          <p:spPr bwMode="auto">
            <a:xfrm>
              <a:off x="7234223" y="2535236"/>
              <a:ext cx="169862" cy="168275"/>
            </a:xfrm>
            <a:custGeom>
              <a:avLst/>
              <a:gdLst>
                <a:gd name="T0" fmla="*/ 110 w 225"/>
                <a:gd name="T1" fmla="*/ 221 h 222"/>
                <a:gd name="T2" fmla="*/ 1 w 225"/>
                <a:gd name="T3" fmla="*/ 109 h 222"/>
                <a:gd name="T4" fmla="*/ 114 w 225"/>
                <a:gd name="T5" fmla="*/ 0 h 222"/>
                <a:gd name="T6" fmla="*/ 224 w 225"/>
                <a:gd name="T7" fmla="*/ 111 h 222"/>
                <a:gd name="T8" fmla="*/ 110 w 225"/>
                <a:gd name="T9" fmla="*/ 221 h 222"/>
              </a:gdLst>
              <a:ahLst/>
              <a:cxnLst>
                <a:cxn ang="0">
                  <a:pos x="T0" y="T1"/>
                </a:cxn>
                <a:cxn ang="0">
                  <a:pos x="T2" y="T3"/>
                </a:cxn>
                <a:cxn ang="0">
                  <a:pos x="T4" y="T5"/>
                </a:cxn>
                <a:cxn ang="0">
                  <a:pos x="T6" y="T7"/>
                </a:cxn>
                <a:cxn ang="0">
                  <a:pos x="T8" y="T9"/>
                </a:cxn>
              </a:cxnLst>
              <a:rect l="0" t="0" r="r" b="b"/>
              <a:pathLst>
                <a:path w="225" h="222">
                  <a:moveTo>
                    <a:pt x="110" y="221"/>
                  </a:moveTo>
                  <a:cubicBezTo>
                    <a:pt x="50" y="220"/>
                    <a:pt x="0" y="169"/>
                    <a:pt x="1" y="109"/>
                  </a:cubicBezTo>
                  <a:cubicBezTo>
                    <a:pt x="3" y="48"/>
                    <a:pt x="53" y="0"/>
                    <a:pt x="114" y="0"/>
                  </a:cubicBezTo>
                  <a:cubicBezTo>
                    <a:pt x="174" y="1"/>
                    <a:pt x="225" y="52"/>
                    <a:pt x="224" y="111"/>
                  </a:cubicBezTo>
                  <a:cubicBezTo>
                    <a:pt x="223" y="173"/>
                    <a:pt x="173" y="222"/>
                    <a:pt x="110" y="2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22" name="Freeform 9"/>
            <p:cNvSpPr>
              <a:spLocks/>
            </p:cNvSpPr>
            <p:nvPr/>
          </p:nvSpPr>
          <p:spPr bwMode="auto">
            <a:xfrm>
              <a:off x="7562839" y="2535232"/>
              <a:ext cx="168275" cy="168275"/>
            </a:xfrm>
            <a:custGeom>
              <a:avLst/>
              <a:gdLst>
                <a:gd name="T0" fmla="*/ 111 w 222"/>
                <a:gd name="T1" fmla="*/ 221 h 221"/>
                <a:gd name="T2" fmla="*/ 0 w 222"/>
                <a:gd name="T3" fmla="*/ 111 h 221"/>
                <a:gd name="T4" fmla="*/ 111 w 222"/>
                <a:gd name="T5" fmla="*/ 0 h 221"/>
                <a:gd name="T6" fmla="*/ 222 w 222"/>
                <a:gd name="T7" fmla="*/ 112 h 221"/>
                <a:gd name="T8" fmla="*/ 111 w 222"/>
                <a:gd name="T9" fmla="*/ 221 h 221"/>
              </a:gdLst>
              <a:ahLst/>
              <a:cxnLst>
                <a:cxn ang="0">
                  <a:pos x="T0" y="T1"/>
                </a:cxn>
                <a:cxn ang="0">
                  <a:pos x="T2" y="T3"/>
                </a:cxn>
                <a:cxn ang="0">
                  <a:pos x="T4" y="T5"/>
                </a:cxn>
                <a:cxn ang="0">
                  <a:pos x="T6" y="T7"/>
                </a:cxn>
                <a:cxn ang="0">
                  <a:pos x="T8" y="T9"/>
                </a:cxn>
              </a:cxnLst>
              <a:rect l="0" t="0" r="r" b="b"/>
              <a:pathLst>
                <a:path w="222" h="221">
                  <a:moveTo>
                    <a:pt x="111" y="221"/>
                  </a:moveTo>
                  <a:cubicBezTo>
                    <a:pt x="49" y="221"/>
                    <a:pt x="0" y="172"/>
                    <a:pt x="0" y="111"/>
                  </a:cubicBezTo>
                  <a:cubicBezTo>
                    <a:pt x="0" y="50"/>
                    <a:pt x="50" y="0"/>
                    <a:pt x="111" y="0"/>
                  </a:cubicBezTo>
                  <a:cubicBezTo>
                    <a:pt x="172" y="0"/>
                    <a:pt x="222" y="50"/>
                    <a:pt x="222" y="112"/>
                  </a:cubicBezTo>
                  <a:cubicBezTo>
                    <a:pt x="222" y="172"/>
                    <a:pt x="172" y="221"/>
                    <a:pt x="111" y="2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23" name="Freeform 10"/>
            <p:cNvSpPr>
              <a:spLocks/>
            </p:cNvSpPr>
            <p:nvPr/>
          </p:nvSpPr>
          <p:spPr bwMode="auto">
            <a:xfrm>
              <a:off x="6905625" y="2535238"/>
              <a:ext cx="168275" cy="168275"/>
            </a:xfrm>
            <a:custGeom>
              <a:avLst/>
              <a:gdLst>
                <a:gd name="T0" fmla="*/ 221 w 221"/>
                <a:gd name="T1" fmla="*/ 111 h 221"/>
                <a:gd name="T2" fmla="*/ 112 w 221"/>
                <a:gd name="T3" fmla="*/ 221 h 221"/>
                <a:gd name="T4" fmla="*/ 1 w 221"/>
                <a:gd name="T5" fmla="*/ 110 h 221"/>
                <a:gd name="T6" fmla="*/ 111 w 221"/>
                <a:gd name="T7" fmla="*/ 0 h 221"/>
                <a:gd name="T8" fmla="*/ 221 w 221"/>
                <a:gd name="T9" fmla="*/ 111 h 221"/>
              </a:gdLst>
              <a:ahLst/>
              <a:cxnLst>
                <a:cxn ang="0">
                  <a:pos x="T0" y="T1"/>
                </a:cxn>
                <a:cxn ang="0">
                  <a:pos x="T2" y="T3"/>
                </a:cxn>
                <a:cxn ang="0">
                  <a:pos x="T4" y="T5"/>
                </a:cxn>
                <a:cxn ang="0">
                  <a:pos x="T6" y="T7"/>
                </a:cxn>
                <a:cxn ang="0">
                  <a:pos x="T8" y="T9"/>
                </a:cxn>
              </a:cxnLst>
              <a:rect l="0" t="0" r="r" b="b"/>
              <a:pathLst>
                <a:path w="221" h="221">
                  <a:moveTo>
                    <a:pt x="221" y="111"/>
                  </a:moveTo>
                  <a:cubicBezTo>
                    <a:pt x="221" y="172"/>
                    <a:pt x="173" y="221"/>
                    <a:pt x="112" y="221"/>
                  </a:cubicBezTo>
                  <a:cubicBezTo>
                    <a:pt x="49" y="221"/>
                    <a:pt x="0" y="172"/>
                    <a:pt x="1" y="110"/>
                  </a:cubicBezTo>
                  <a:cubicBezTo>
                    <a:pt x="1" y="49"/>
                    <a:pt x="50" y="0"/>
                    <a:pt x="111" y="0"/>
                  </a:cubicBezTo>
                  <a:cubicBezTo>
                    <a:pt x="173" y="0"/>
                    <a:pt x="221" y="49"/>
                    <a:pt x="221" y="1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5" name="Rectangle 4"/>
          <p:cNvSpPr/>
          <p:nvPr/>
        </p:nvSpPr>
        <p:spPr>
          <a:xfrm>
            <a:off x="1513105" y="3601104"/>
            <a:ext cx="7776995" cy="1242648"/>
          </a:xfrm>
          <a:prstGeom prst="rect">
            <a:avLst/>
          </a:prstGeom>
        </p:spPr>
        <p:txBody>
          <a:bodyPr wrap="square">
            <a:spAutoFit/>
          </a:bodyPr>
          <a:lstStyle/>
          <a:p>
            <a:r>
              <a:rPr lang="en-NZ" dirty="0"/>
              <a:t>The survey is intended to provide an overall picture representative of the New Zealand public. Quotas were applied at the sampling and selection stage, and the final results were weighted to be representative of New Zealand by age, gender, ethnicity, and location. Not all households have internet access in New Zealand and online panels do not include every New Zealand household, so the survey cannot be said to be truly representative of all groups. Having said this, we are confident that the results provide a reasonably good picture of the population and allow us to see trends and changes over time. </a:t>
            </a:r>
          </a:p>
        </p:txBody>
      </p:sp>
      <p:grpSp>
        <p:nvGrpSpPr>
          <p:cNvPr id="68" name="Group 12"/>
          <p:cNvGrpSpPr>
            <a:grpSpLocks noChangeAspect="1"/>
          </p:cNvGrpSpPr>
          <p:nvPr/>
        </p:nvGrpSpPr>
        <p:grpSpPr bwMode="auto">
          <a:xfrm>
            <a:off x="708466" y="3938545"/>
            <a:ext cx="361545" cy="523252"/>
            <a:chOff x="3" y="-318"/>
            <a:chExt cx="2048" cy="2964"/>
          </a:xfrm>
          <a:solidFill>
            <a:schemeClr val="bg1">
              <a:lumMod val="75000"/>
            </a:schemeClr>
          </a:solidFill>
        </p:grpSpPr>
        <p:sp>
          <p:nvSpPr>
            <p:cNvPr id="69" name="Freeform 19"/>
            <p:cNvSpPr>
              <a:spLocks/>
            </p:cNvSpPr>
            <p:nvPr/>
          </p:nvSpPr>
          <p:spPr bwMode="auto">
            <a:xfrm>
              <a:off x="992" y="-318"/>
              <a:ext cx="1059" cy="1664"/>
            </a:xfrm>
            <a:custGeom>
              <a:avLst/>
              <a:gdLst>
                <a:gd name="T0" fmla="*/ 54 w 1059"/>
                <a:gd name="T1" fmla="*/ 24 h 1664"/>
                <a:gd name="T2" fmla="*/ 96 w 1059"/>
                <a:gd name="T3" fmla="*/ 78 h 1664"/>
                <a:gd name="T4" fmla="*/ 116 w 1059"/>
                <a:gd name="T5" fmla="*/ 124 h 1664"/>
                <a:gd name="T6" fmla="*/ 147 w 1059"/>
                <a:gd name="T7" fmla="*/ 90 h 1664"/>
                <a:gd name="T8" fmla="*/ 149 w 1059"/>
                <a:gd name="T9" fmla="*/ 127 h 1664"/>
                <a:gd name="T10" fmla="*/ 194 w 1059"/>
                <a:gd name="T11" fmla="*/ 131 h 1664"/>
                <a:gd name="T12" fmla="*/ 224 w 1059"/>
                <a:gd name="T13" fmla="*/ 144 h 1664"/>
                <a:gd name="T14" fmla="*/ 278 w 1059"/>
                <a:gd name="T15" fmla="*/ 181 h 1664"/>
                <a:gd name="T16" fmla="*/ 268 w 1059"/>
                <a:gd name="T17" fmla="*/ 186 h 1664"/>
                <a:gd name="T18" fmla="*/ 291 w 1059"/>
                <a:gd name="T19" fmla="*/ 196 h 1664"/>
                <a:gd name="T20" fmla="*/ 330 w 1059"/>
                <a:gd name="T21" fmla="*/ 232 h 1664"/>
                <a:gd name="T22" fmla="*/ 346 w 1059"/>
                <a:gd name="T23" fmla="*/ 288 h 1664"/>
                <a:gd name="T24" fmla="*/ 345 w 1059"/>
                <a:gd name="T25" fmla="*/ 320 h 1664"/>
                <a:gd name="T26" fmla="*/ 327 w 1059"/>
                <a:gd name="T27" fmla="*/ 330 h 1664"/>
                <a:gd name="T28" fmla="*/ 399 w 1059"/>
                <a:gd name="T29" fmla="*/ 445 h 1664"/>
                <a:gd name="T30" fmla="*/ 394 w 1059"/>
                <a:gd name="T31" fmla="*/ 466 h 1664"/>
                <a:gd name="T32" fmla="*/ 391 w 1059"/>
                <a:gd name="T33" fmla="*/ 497 h 1664"/>
                <a:gd name="T34" fmla="*/ 387 w 1059"/>
                <a:gd name="T35" fmla="*/ 530 h 1664"/>
                <a:gd name="T36" fmla="*/ 369 w 1059"/>
                <a:gd name="T37" fmla="*/ 557 h 1664"/>
                <a:gd name="T38" fmla="*/ 440 w 1059"/>
                <a:gd name="T39" fmla="*/ 575 h 1664"/>
                <a:gd name="T40" fmla="*/ 482 w 1059"/>
                <a:gd name="T41" fmla="*/ 616 h 1664"/>
                <a:gd name="T42" fmla="*/ 498 w 1059"/>
                <a:gd name="T43" fmla="*/ 507 h 1664"/>
                <a:gd name="T44" fmla="*/ 572 w 1059"/>
                <a:gd name="T45" fmla="*/ 536 h 1664"/>
                <a:gd name="T46" fmla="*/ 580 w 1059"/>
                <a:gd name="T47" fmla="*/ 571 h 1664"/>
                <a:gd name="T48" fmla="*/ 606 w 1059"/>
                <a:gd name="T49" fmla="*/ 688 h 1664"/>
                <a:gd name="T50" fmla="*/ 636 w 1059"/>
                <a:gd name="T51" fmla="*/ 754 h 1664"/>
                <a:gd name="T52" fmla="*/ 806 w 1059"/>
                <a:gd name="T53" fmla="*/ 827 h 1664"/>
                <a:gd name="T54" fmla="*/ 817 w 1059"/>
                <a:gd name="T55" fmla="*/ 839 h 1664"/>
                <a:gd name="T56" fmla="*/ 868 w 1059"/>
                <a:gd name="T57" fmla="*/ 827 h 1664"/>
                <a:gd name="T58" fmla="*/ 1002 w 1059"/>
                <a:gd name="T59" fmla="*/ 750 h 1664"/>
                <a:gd name="T60" fmla="*/ 1048 w 1059"/>
                <a:gd name="T61" fmla="*/ 821 h 1664"/>
                <a:gd name="T62" fmla="*/ 1021 w 1059"/>
                <a:gd name="T63" fmla="*/ 938 h 1664"/>
                <a:gd name="T64" fmla="*/ 963 w 1059"/>
                <a:gd name="T65" fmla="*/ 1022 h 1664"/>
                <a:gd name="T66" fmla="*/ 936 w 1059"/>
                <a:gd name="T67" fmla="*/ 1066 h 1664"/>
                <a:gd name="T68" fmla="*/ 899 w 1059"/>
                <a:gd name="T69" fmla="*/ 1094 h 1664"/>
                <a:gd name="T70" fmla="*/ 781 w 1059"/>
                <a:gd name="T71" fmla="*/ 1206 h 1664"/>
                <a:gd name="T72" fmla="*/ 703 w 1059"/>
                <a:gd name="T73" fmla="*/ 1383 h 1664"/>
                <a:gd name="T74" fmla="*/ 520 w 1059"/>
                <a:gd name="T75" fmla="*/ 1622 h 1664"/>
                <a:gd name="T76" fmla="*/ 392 w 1059"/>
                <a:gd name="T77" fmla="*/ 1609 h 1664"/>
                <a:gd name="T78" fmla="*/ 338 w 1059"/>
                <a:gd name="T79" fmla="*/ 1574 h 1664"/>
                <a:gd name="T80" fmla="*/ 431 w 1059"/>
                <a:gd name="T81" fmla="*/ 1306 h 1664"/>
                <a:gd name="T82" fmla="*/ 248 w 1059"/>
                <a:gd name="T83" fmla="*/ 1184 h 1664"/>
                <a:gd name="T84" fmla="*/ 263 w 1059"/>
                <a:gd name="T85" fmla="*/ 1056 h 1664"/>
                <a:gd name="T86" fmla="*/ 350 w 1059"/>
                <a:gd name="T87" fmla="*/ 933 h 1664"/>
                <a:gd name="T88" fmla="*/ 391 w 1059"/>
                <a:gd name="T89" fmla="*/ 857 h 1664"/>
                <a:gd name="T90" fmla="*/ 376 w 1059"/>
                <a:gd name="T91" fmla="*/ 852 h 1664"/>
                <a:gd name="T92" fmla="*/ 377 w 1059"/>
                <a:gd name="T93" fmla="*/ 830 h 1664"/>
                <a:gd name="T94" fmla="*/ 404 w 1059"/>
                <a:gd name="T95" fmla="*/ 780 h 1664"/>
                <a:gd name="T96" fmla="*/ 364 w 1059"/>
                <a:gd name="T97" fmla="*/ 616 h 1664"/>
                <a:gd name="T98" fmla="*/ 392 w 1059"/>
                <a:gd name="T99" fmla="*/ 610 h 1664"/>
                <a:gd name="T100" fmla="*/ 327 w 1059"/>
                <a:gd name="T101" fmla="*/ 580 h 1664"/>
                <a:gd name="T102" fmla="*/ 319 w 1059"/>
                <a:gd name="T103" fmla="*/ 494 h 1664"/>
                <a:gd name="T104" fmla="*/ 299 w 1059"/>
                <a:gd name="T105" fmla="*/ 453 h 1664"/>
                <a:gd name="T106" fmla="*/ 314 w 1059"/>
                <a:gd name="T107" fmla="*/ 438 h 1664"/>
                <a:gd name="T108" fmla="*/ 309 w 1059"/>
                <a:gd name="T109" fmla="*/ 410 h 1664"/>
                <a:gd name="T110" fmla="*/ 281 w 1059"/>
                <a:gd name="T111" fmla="*/ 425 h 1664"/>
                <a:gd name="T112" fmla="*/ 271 w 1059"/>
                <a:gd name="T113" fmla="*/ 459 h 1664"/>
                <a:gd name="T114" fmla="*/ 180 w 1059"/>
                <a:gd name="T115" fmla="*/ 333 h 1664"/>
                <a:gd name="T116" fmla="*/ 176 w 1059"/>
                <a:gd name="T117" fmla="*/ 216 h 1664"/>
                <a:gd name="T118" fmla="*/ 122 w 1059"/>
                <a:gd name="T119" fmla="*/ 244 h 1664"/>
                <a:gd name="T120" fmla="*/ 87 w 1059"/>
                <a:gd name="T121" fmla="*/ 198 h 1664"/>
                <a:gd name="T122" fmla="*/ 36 w 1059"/>
                <a:gd name="T123" fmla="*/ 6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9" h="1664">
                  <a:moveTo>
                    <a:pt x="73" y="0"/>
                  </a:moveTo>
                  <a:lnTo>
                    <a:pt x="75" y="5"/>
                  </a:lnTo>
                  <a:lnTo>
                    <a:pt x="75" y="11"/>
                  </a:lnTo>
                  <a:lnTo>
                    <a:pt x="73" y="20"/>
                  </a:lnTo>
                  <a:lnTo>
                    <a:pt x="73" y="26"/>
                  </a:lnTo>
                  <a:lnTo>
                    <a:pt x="69" y="26"/>
                  </a:lnTo>
                  <a:lnTo>
                    <a:pt x="65" y="24"/>
                  </a:lnTo>
                  <a:lnTo>
                    <a:pt x="64" y="23"/>
                  </a:lnTo>
                  <a:lnTo>
                    <a:pt x="60" y="21"/>
                  </a:lnTo>
                  <a:lnTo>
                    <a:pt x="59" y="21"/>
                  </a:lnTo>
                  <a:lnTo>
                    <a:pt x="54" y="21"/>
                  </a:lnTo>
                  <a:lnTo>
                    <a:pt x="54" y="24"/>
                  </a:lnTo>
                  <a:lnTo>
                    <a:pt x="55" y="28"/>
                  </a:lnTo>
                  <a:lnTo>
                    <a:pt x="57" y="29"/>
                  </a:lnTo>
                  <a:lnTo>
                    <a:pt x="59" y="31"/>
                  </a:lnTo>
                  <a:lnTo>
                    <a:pt x="62" y="31"/>
                  </a:lnTo>
                  <a:lnTo>
                    <a:pt x="65" y="33"/>
                  </a:lnTo>
                  <a:lnTo>
                    <a:pt x="69" y="33"/>
                  </a:lnTo>
                  <a:lnTo>
                    <a:pt x="70" y="33"/>
                  </a:lnTo>
                  <a:lnTo>
                    <a:pt x="73" y="33"/>
                  </a:lnTo>
                  <a:lnTo>
                    <a:pt x="75" y="47"/>
                  </a:lnTo>
                  <a:lnTo>
                    <a:pt x="80" y="59"/>
                  </a:lnTo>
                  <a:lnTo>
                    <a:pt x="88" y="69"/>
                  </a:lnTo>
                  <a:lnTo>
                    <a:pt x="96" y="78"/>
                  </a:lnTo>
                  <a:lnTo>
                    <a:pt x="101" y="90"/>
                  </a:lnTo>
                  <a:lnTo>
                    <a:pt x="98" y="90"/>
                  </a:lnTo>
                  <a:lnTo>
                    <a:pt x="96" y="90"/>
                  </a:lnTo>
                  <a:lnTo>
                    <a:pt x="95" y="90"/>
                  </a:lnTo>
                  <a:lnTo>
                    <a:pt x="91" y="90"/>
                  </a:lnTo>
                  <a:lnTo>
                    <a:pt x="88" y="90"/>
                  </a:lnTo>
                  <a:lnTo>
                    <a:pt x="85" y="90"/>
                  </a:lnTo>
                  <a:lnTo>
                    <a:pt x="100" y="103"/>
                  </a:lnTo>
                  <a:lnTo>
                    <a:pt x="118" y="116"/>
                  </a:lnTo>
                  <a:lnTo>
                    <a:pt x="118" y="119"/>
                  </a:lnTo>
                  <a:lnTo>
                    <a:pt x="118" y="121"/>
                  </a:lnTo>
                  <a:lnTo>
                    <a:pt x="116" y="124"/>
                  </a:lnTo>
                  <a:lnTo>
                    <a:pt x="114" y="124"/>
                  </a:lnTo>
                  <a:lnTo>
                    <a:pt x="113" y="126"/>
                  </a:lnTo>
                  <a:lnTo>
                    <a:pt x="111" y="129"/>
                  </a:lnTo>
                  <a:lnTo>
                    <a:pt x="111" y="132"/>
                  </a:lnTo>
                  <a:lnTo>
                    <a:pt x="119" y="129"/>
                  </a:lnTo>
                  <a:lnTo>
                    <a:pt x="124" y="123"/>
                  </a:lnTo>
                  <a:lnTo>
                    <a:pt x="127" y="114"/>
                  </a:lnTo>
                  <a:lnTo>
                    <a:pt x="131" y="106"/>
                  </a:lnTo>
                  <a:lnTo>
                    <a:pt x="134" y="98"/>
                  </a:lnTo>
                  <a:lnTo>
                    <a:pt x="139" y="91"/>
                  </a:lnTo>
                  <a:lnTo>
                    <a:pt x="142" y="90"/>
                  </a:lnTo>
                  <a:lnTo>
                    <a:pt x="147" y="90"/>
                  </a:lnTo>
                  <a:lnTo>
                    <a:pt x="150" y="91"/>
                  </a:lnTo>
                  <a:lnTo>
                    <a:pt x="154" y="95"/>
                  </a:lnTo>
                  <a:lnTo>
                    <a:pt x="157" y="96"/>
                  </a:lnTo>
                  <a:lnTo>
                    <a:pt x="160" y="98"/>
                  </a:lnTo>
                  <a:lnTo>
                    <a:pt x="160" y="103"/>
                  </a:lnTo>
                  <a:lnTo>
                    <a:pt x="158" y="108"/>
                  </a:lnTo>
                  <a:lnTo>
                    <a:pt x="155" y="109"/>
                  </a:lnTo>
                  <a:lnTo>
                    <a:pt x="154" y="113"/>
                  </a:lnTo>
                  <a:lnTo>
                    <a:pt x="150" y="116"/>
                  </a:lnTo>
                  <a:lnTo>
                    <a:pt x="149" y="119"/>
                  </a:lnTo>
                  <a:lnTo>
                    <a:pt x="149" y="124"/>
                  </a:lnTo>
                  <a:lnTo>
                    <a:pt x="149" y="127"/>
                  </a:lnTo>
                  <a:lnTo>
                    <a:pt x="150" y="131"/>
                  </a:lnTo>
                  <a:lnTo>
                    <a:pt x="154" y="132"/>
                  </a:lnTo>
                  <a:lnTo>
                    <a:pt x="157" y="132"/>
                  </a:lnTo>
                  <a:lnTo>
                    <a:pt x="160" y="134"/>
                  </a:lnTo>
                  <a:lnTo>
                    <a:pt x="163" y="136"/>
                  </a:lnTo>
                  <a:lnTo>
                    <a:pt x="165" y="137"/>
                  </a:lnTo>
                  <a:lnTo>
                    <a:pt x="168" y="134"/>
                  </a:lnTo>
                  <a:lnTo>
                    <a:pt x="170" y="131"/>
                  </a:lnTo>
                  <a:lnTo>
                    <a:pt x="170" y="127"/>
                  </a:lnTo>
                  <a:lnTo>
                    <a:pt x="172" y="124"/>
                  </a:lnTo>
                  <a:lnTo>
                    <a:pt x="183" y="129"/>
                  </a:lnTo>
                  <a:lnTo>
                    <a:pt x="194" y="131"/>
                  </a:lnTo>
                  <a:lnTo>
                    <a:pt x="204" y="134"/>
                  </a:lnTo>
                  <a:lnTo>
                    <a:pt x="212" y="141"/>
                  </a:lnTo>
                  <a:lnTo>
                    <a:pt x="212" y="145"/>
                  </a:lnTo>
                  <a:lnTo>
                    <a:pt x="211" y="147"/>
                  </a:lnTo>
                  <a:lnTo>
                    <a:pt x="209" y="149"/>
                  </a:lnTo>
                  <a:lnTo>
                    <a:pt x="206" y="150"/>
                  </a:lnTo>
                  <a:lnTo>
                    <a:pt x="204" y="154"/>
                  </a:lnTo>
                  <a:lnTo>
                    <a:pt x="203" y="155"/>
                  </a:lnTo>
                  <a:lnTo>
                    <a:pt x="209" y="157"/>
                  </a:lnTo>
                  <a:lnTo>
                    <a:pt x="214" y="154"/>
                  </a:lnTo>
                  <a:lnTo>
                    <a:pt x="219" y="149"/>
                  </a:lnTo>
                  <a:lnTo>
                    <a:pt x="224" y="144"/>
                  </a:lnTo>
                  <a:lnTo>
                    <a:pt x="232" y="141"/>
                  </a:lnTo>
                  <a:lnTo>
                    <a:pt x="235" y="145"/>
                  </a:lnTo>
                  <a:lnTo>
                    <a:pt x="239" y="149"/>
                  </a:lnTo>
                  <a:lnTo>
                    <a:pt x="242" y="154"/>
                  </a:lnTo>
                  <a:lnTo>
                    <a:pt x="247" y="157"/>
                  </a:lnTo>
                  <a:lnTo>
                    <a:pt x="250" y="160"/>
                  </a:lnTo>
                  <a:lnTo>
                    <a:pt x="261" y="160"/>
                  </a:lnTo>
                  <a:lnTo>
                    <a:pt x="271" y="160"/>
                  </a:lnTo>
                  <a:lnTo>
                    <a:pt x="279" y="165"/>
                  </a:lnTo>
                  <a:lnTo>
                    <a:pt x="283" y="172"/>
                  </a:lnTo>
                  <a:lnTo>
                    <a:pt x="283" y="181"/>
                  </a:lnTo>
                  <a:lnTo>
                    <a:pt x="278" y="181"/>
                  </a:lnTo>
                  <a:lnTo>
                    <a:pt x="273" y="180"/>
                  </a:lnTo>
                  <a:lnTo>
                    <a:pt x="270" y="177"/>
                  </a:lnTo>
                  <a:lnTo>
                    <a:pt x="265" y="175"/>
                  </a:lnTo>
                  <a:lnTo>
                    <a:pt x="260" y="175"/>
                  </a:lnTo>
                  <a:lnTo>
                    <a:pt x="257" y="177"/>
                  </a:lnTo>
                  <a:lnTo>
                    <a:pt x="255" y="180"/>
                  </a:lnTo>
                  <a:lnTo>
                    <a:pt x="255" y="185"/>
                  </a:lnTo>
                  <a:lnTo>
                    <a:pt x="257" y="186"/>
                  </a:lnTo>
                  <a:lnTo>
                    <a:pt x="258" y="186"/>
                  </a:lnTo>
                  <a:lnTo>
                    <a:pt x="261" y="186"/>
                  </a:lnTo>
                  <a:lnTo>
                    <a:pt x="265" y="186"/>
                  </a:lnTo>
                  <a:lnTo>
                    <a:pt x="268" y="186"/>
                  </a:lnTo>
                  <a:lnTo>
                    <a:pt x="271" y="186"/>
                  </a:lnTo>
                  <a:lnTo>
                    <a:pt x="271" y="201"/>
                  </a:lnTo>
                  <a:lnTo>
                    <a:pt x="276" y="211"/>
                  </a:lnTo>
                  <a:lnTo>
                    <a:pt x="283" y="217"/>
                  </a:lnTo>
                  <a:lnTo>
                    <a:pt x="283" y="214"/>
                  </a:lnTo>
                  <a:lnTo>
                    <a:pt x="283" y="211"/>
                  </a:lnTo>
                  <a:lnTo>
                    <a:pt x="281" y="208"/>
                  </a:lnTo>
                  <a:lnTo>
                    <a:pt x="279" y="204"/>
                  </a:lnTo>
                  <a:lnTo>
                    <a:pt x="278" y="203"/>
                  </a:lnTo>
                  <a:lnTo>
                    <a:pt x="279" y="199"/>
                  </a:lnTo>
                  <a:lnTo>
                    <a:pt x="281" y="196"/>
                  </a:lnTo>
                  <a:lnTo>
                    <a:pt x="291" y="196"/>
                  </a:lnTo>
                  <a:lnTo>
                    <a:pt x="297" y="191"/>
                  </a:lnTo>
                  <a:lnTo>
                    <a:pt x="304" y="186"/>
                  </a:lnTo>
                  <a:lnTo>
                    <a:pt x="310" y="181"/>
                  </a:lnTo>
                  <a:lnTo>
                    <a:pt x="319" y="177"/>
                  </a:lnTo>
                  <a:lnTo>
                    <a:pt x="317" y="193"/>
                  </a:lnTo>
                  <a:lnTo>
                    <a:pt x="317" y="206"/>
                  </a:lnTo>
                  <a:lnTo>
                    <a:pt x="319" y="217"/>
                  </a:lnTo>
                  <a:lnTo>
                    <a:pt x="322" y="230"/>
                  </a:lnTo>
                  <a:lnTo>
                    <a:pt x="324" y="234"/>
                  </a:lnTo>
                  <a:lnTo>
                    <a:pt x="325" y="234"/>
                  </a:lnTo>
                  <a:lnTo>
                    <a:pt x="327" y="234"/>
                  </a:lnTo>
                  <a:lnTo>
                    <a:pt x="330" y="232"/>
                  </a:lnTo>
                  <a:lnTo>
                    <a:pt x="332" y="230"/>
                  </a:lnTo>
                  <a:lnTo>
                    <a:pt x="335" y="230"/>
                  </a:lnTo>
                  <a:lnTo>
                    <a:pt x="342" y="248"/>
                  </a:lnTo>
                  <a:lnTo>
                    <a:pt x="350" y="265"/>
                  </a:lnTo>
                  <a:lnTo>
                    <a:pt x="360" y="278"/>
                  </a:lnTo>
                  <a:lnTo>
                    <a:pt x="360" y="281"/>
                  </a:lnTo>
                  <a:lnTo>
                    <a:pt x="358" y="284"/>
                  </a:lnTo>
                  <a:lnTo>
                    <a:pt x="356" y="284"/>
                  </a:lnTo>
                  <a:lnTo>
                    <a:pt x="355" y="286"/>
                  </a:lnTo>
                  <a:lnTo>
                    <a:pt x="351" y="286"/>
                  </a:lnTo>
                  <a:lnTo>
                    <a:pt x="350" y="286"/>
                  </a:lnTo>
                  <a:lnTo>
                    <a:pt x="346" y="288"/>
                  </a:lnTo>
                  <a:lnTo>
                    <a:pt x="351" y="297"/>
                  </a:lnTo>
                  <a:lnTo>
                    <a:pt x="358" y="307"/>
                  </a:lnTo>
                  <a:lnTo>
                    <a:pt x="361" y="317"/>
                  </a:lnTo>
                  <a:lnTo>
                    <a:pt x="363" y="329"/>
                  </a:lnTo>
                  <a:lnTo>
                    <a:pt x="356" y="340"/>
                  </a:lnTo>
                  <a:lnTo>
                    <a:pt x="353" y="340"/>
                  </a:lnTo>
                  <a:lnTo>
                    <a:pt x="351" y="337"/>
                  </a:lnTo>
                  <a:lnTo>
                    <a:pt x="348" y="335"/>
                  </a:lnTo>
                  <a:lnTo>
                    <a:pt x="348" y="332"/>
                  </a:lnTo>
                  <a:lnTo>
                    <a:pt x="346" y="329"/>
                  </a:lnTo>
                  <a:lnTo>
                    <a:pt x="346" y="324"/>
                  </a:lnTo>
                  <a:lnTo>
                    <a:pt x="345" y="320"/>
                  </a:lnTo>
                  <a:lnTo>
                    <a:pt x="332" y="322"/>
                  </a:lnTo>
                  <a:lnTo>
                    <a:pt x="320" y="319"/>
                  </a:lnTo>
                  <a:lnTo>
                    <a:pt x="312" y="314"/>
                  </a:lnTo>
                  <a:lnTo>
                    <a:pt x="312" y="317"/>
                  </a:lnTo>
                  <a:lnTo>
                    <a:pt x="312" y="319"/>
                  </a:lnTo>
                  <a:lnTo>
                    <a:pt x="312" y="320"/>
                  </a:lnTo>
                  <a:lnTo>
                    <a:pt x="314" y="322"/>
                  </a:lnTo>
                  <a:lnTo>
                    <a:pt x="314" y="324"/>
                  </a:lnTo>
                  <a:lnTo>
                    <a:pt x="314" y="325"/>
                  </a:lnTo>
                  <a:lnTo>
                    <a:pt x="317" y="329"/>
                  </a:lnTo>
                  <a:lnTo>
                    <a:pt x="322" y="330"/>
                  </a:lnTo>
                  <a:lnTo>
                    <a:pt x="327" y="330"/>
                  </a:lnTo>
                  <a:lnTo>
                    <a:pt x="333" y="330"/>
                  </a:lnTo>
                  <a:lnTo>
                    <a:pt x="346" y="361"/>
                  </a:lnTo>
                  <a:lnTo>
                    <a:pt x="363" y="389"/>
                  </a:lnTo>
                  <a:lnTo>
                    <a:pt x="382" y="412"/>
                  </a:lnTo>
                  <a:lnTo>
                    <a:pt x="407" y="432"/>
                  </a:lnTo>
                  <a:lnTo>
                    <a:pt x="407" y="435"/>
                  </a:lnTo>
                  <a:lnTo>
                    <a:pt x="407" y="438"/>
                  </a:lnTo>
                  <a:lnTo>
                    <a:pt x="405" y="440"/>
                  </a:lnTo>
                  <a:lnTo>
                    <a:pt x="404" y="440"/>
                  </a:lnTo>
                  <a:lnTo>
                    <a:pt x="402" y="441"/>
                  </a:lnTo>
                  <a:lnTo>
                    <a:pt x="400" y="443"/>
                  </a:lnTo>
                  <a:lnTo>
                    <a:pt x="399" y="445"/>
                  </a:lnTo>
                  <a:lnTo>
                    <a:pt x="402" y="446"/>
                  </a:lnTo>
                  <a:lnTo>
                    <a:pt x="404" y="448"/>
                  </a:lnTo>
                  <a:lnTo>
                    <a:pt x="405" y="450"/>
                  </a:lnTo>
                  <a:lnTo>
                    <a:pt x="409" y="451"/>
                  </a:lnTo>
                  <a:lnTo>
                    <a:pt x="410" y="454"/>
                  </a:lnTo>
                  <a:lnTo>
                    <a:pt x="412" y="456"/>
                  </a:lnTo>
                  <a:lnTo>
                    <a:pt x="412" y="461"/>
                  </a:lnTo>
                  <a:lnTo>
                    <a:pt x="407" y="461"/>
                  </a:lnTo>
                  <a:lnTo>
                    <a:pt x="404" y="463"/>
                  </a:lnTo>
                  <a:lnTo>
                    <a:pt x="400" y="463"/>
                  </a:lnTo>
                  <a:lnTo>
                    <a:pt x="394" y="463"/>
                  </a:lnTo>
                  <a:lnTo>
                    <a:pt x="394" y="466"/>
                  </a:lnTo>
                  <a:lnTo>
                    <a:pt x="395" y="469"/>
                  </a:lnTo>
                  <a:lnTo>
                    <a:pt x="395" y="471"/>
                  </a:lnTo>
                  <a:lnTo>
                    <a:pt x="397" y="474"/>
                  </a:lnTo>
                  <a:lnTo>
                    <a:pt x="397" y="476"/>
                  </a:lnTo>
                  <a:lnTo>
                    <a:pt x="397" y="479"/>
                  </a:lnTo>
                  <a:lnTo>
                    <a:pt x="394" y="479"/>
                  </a:lnTo>
                  <a:lnTo>
                    <a:pt x="391" y="477"/>
                  </a:lnTo>
                  <a:lnTo>
                    <a:pt x="389" y="476"/>
                  </a:lnTo>
                  <a:lnTo>
                    <a:pt x="386" y="476"/>
                  </a:lnTo>
                  <a:lnTo>
                    <a:pt x="382" y="476"/>
                  </a:lnTo>
                  <a:lnTo>
                    <a:pt x="387" y="485"/>
                  </a:lnTo>
                  <a:lnTo>
                    <a:pt x="391" y="497"/>
                  </a:lnTo>
                  <a:lnTo>
                    <a:pt x="394" y="508"/>
                  </a:lnTo>
                  <a:lnTo>
                    <a:pt x="399" y="507"/>
                  </a:lnTo>
                  <a:lnTo>
                    <a:pt x="402" y="505"/>
                  </a:lnTo>
                  <a:lnTo>
                    <a:pt x="405" y="503"/>
                  </a:lnTo>
                  <a:lnTo>
                    <a:pt x="407" y="502"/>
                  </a:lnTo>
                  <a:lnTo>
                    <a:pt x="410" y="502"/>
                  </a:lnTo>
                  <a:lnTo>
                    <a:pt x="413" y="503"/>
                  </a:lnTo>
                  <a:lnTo>
                    <a:pt x="410" y="510"/>
                  </a:lnTo>
                  <a:lnTo>
                    <a:pt x="405" y="517"/>
                  </a:lnTo>
                  <a:lnTo>
                    <a:pt x="400" y="520"/>
                  </a:lnTo>
                  <a:lnTo>
                    <a:pt x="394" y="525"/>
                  </a:lnTo>
                  <a:lnTo>
                    <a:pt x="387" y="530"/>
                  </a:lnTo>
                  <a:lnTo>
                    <a:pt x="391" y="531"/>
                  </a:lnTo>
                  <a:lnTo>
                    <a:pt x="392" y="536"/>
                  </a:lnTo>
                  <a:lnTo>
                    <a:pt x="392" y="539"/>
                  </a:lnTo>
                  <a:lnTo>
                    <a:pt x="392" y="544"/>
                  </a:lnTo>
                  <a:lnTo>
                    <a:pt x="391" y="549"/>
                  </a:lnTo>
                  <a:lnTo>
                    <a:pt x="391" y="553"/>
                  </a:lnTo>
                  <a:lnTo>
                    <a:pt x="386" y="554"/>
                  </a:lnTo>
                  <a:lnTo>
                    <a:pt x="382" y="554"/>
                  </a:lnTo>
                  <a:lnTo>
                    <a:pt x="379" y="554"/>
                  </a:lnTo>
                  <a:lnTo>
                    <a:pt x="374" y="554"/>
                  </a:lnTo>
                  <a:lnTo>
                    <a:pt x="371" y="556"/>
                  </a:lnTo>
                  <a:lnTo>
                    <a:pt x="369" y="557"/>
                  </a:lnTo>
                  <a:lnTo>
                    <a:pt x="366" y="561"/>
                  </a:lnTo>
                  <a:lnTo>
                    <a:pt x="374" y="566"/>
                  </a:lnTo>
                  <a:lnTo>
                    <a:pt x="384" y="567"/>
                  </a:lnTo>
                  <a:lnTo>
                    <a:pt x="397" y="569"/>
                  </a:lnTo>
                  <a:lnTo>
                    <a:pt x="409" y="569"/>
                  </a:lnTo>
                  <a:lnTo>
                    <a:pt x="418" y="574"/>
                  </a:lnTo>
                  <a:lnTo>
                    <a:pt x="425" y="584"/>
                  </a:lnTo>
                  <a:lnTo>
                    <a:pt x="428" y="584"/>
                  </a:lnTo>
                  <a:lnTo>
                    <a:pt x="431" y="582"/>
                  </a:lnTo>
                  <a:lnTo>
                    <a:pt x="435" y="580"/>
                  </a:lnTo>
                  <a:lnTo>
                    <a:pt x="438" y="577"/>
                  </a:lnTo>
                  <a:lnTo>
                    <a:pt x="440" y="575"/>
                  </a:lnTo>
                  <a:lnTo>
                    <a:pt x="443" y="575"/>
                  </a:lnTo>
                  <a:lnTo>
                    <a:pt x="444" y="577"/>
                  </a:lnTo>
                  <a:lnTo>
                    <a:pt x="446" y="577"/>
                  </a:lnTo>
                  <a:lnTo>
                    <a:pt x="448" y="577"/>
                  </a:lnTo>
                  <a:lnTo>
                    <a:pt x="449" y="579"/>
                  </a:lnTo>
                  <a:lnTo>
                    <a:pt x="449" y="580"/>
                  </a:lnTo>
                  <a:lnTo>
                    <a:pt x="449" y="584"/>
                  </a:lnTo>
                  <a:lnTo>
                    <a:pt x="449" y="587"/>
                  </a:lnTo>
                  <a:lnTo>
                    <a:pt x="449" y="588"/>
                  </a:lnTo>
                  <a:lnTo>
                    <a:pt x="471" y="588"/>
                  </a:lnTo>
                  <a:lnTo>
                    <a:pt x="477" y="602"/>
                  </a:lnTo>
                  <a:lnTo>
                    <a:pt x="482" y="616"/>
                  </a:lnTo>
                  <a:lnTo>
                    <a:pt x="485" y="631"/>
                  </a:lnTo>
                  <a:lnTo>
                    <a:pt x="492" y="646"/>
                  </a:lnTo>
                  <a:lnTo>
                    <a:pt x="507" y="647"/>
                  </a:lnTo>
                  <a:lnTo>
                    <a:pt x="521" y="649"/>
                  </a:lnTo>
                  <a:lnTo>
                    <a:pt x="531" y="654"/>
                  </a:lnTo>
                  <a:lnTo>
                    <a:pt x="521" y="629"/>
                  </a:lnTo>
                  <a:lnTo>
                    <a:pt x="515" y="600"/>
                  </a:lnTo>
                  <a:lnTo>
                    <a:pt x="512" y="571"/>
                  </a:lnTo>
                  <a:lnTo>
                    <a:pt x="508" y="543"/>
                  </a:lnTo>
                  <a:lnTo>
                    <a:pt x="505" y="518"/>
                  </a:lnTo>
                  <a:lnTo>
                    <a:pt x="503" y="512"/>
                  </a:lnTo>
                  <a:lnTo>
                    <a:pt x="498" y="507"/>
                  </a:lnTo>
                  <a:lnTo>
                    <a:pt x="494" y="502"/>
                  </a:lnTo>
                  <a:lnTo>
                    <a:pt x="492" y="495"/>
                  </a:lnTo>
                  <a:lnTo>
                    <a:pt x="492" y="487"/>
                  </a:lnTo>
                  <a:lnTo>
                    <a:pt x="503" y="487"/>
                  </a:lnTo>
                  <a:lnTo>
                    <a:pt x="513" y="492"/>
                  </a:lnTo>
                  <a:lnTo>
                    <a:pt x="521" y="497"/>
                  </a:lnTo>
                  <a:lnTo>
                    <a:pt x="531" y="499"/>
                  </a:lnTo>
                  <a:lnTo>
                    <a:pt x="536" y="517"/>
                  </a:lnTo>
                  <a:lnTo>
                    <a:pt x="543" y="531"/>
                  </a:lnTo>
                  <a:lnTo>
                    <a:pt x="551" y="546"/>
                  </a:lnTo>
                  <a:lnTo>
                    <a:pt x="561" y="541"/>
                  </a:lnTo>
                  <a:lnTo>
                    <a:pt x="572" y="536"/>
                  </a:lnTo>
                  <a:lnTo>
                    <a:pt x="582" y="536"/>
                  </a:lnTo>
                  <a:lnTo>
                    <a:pt x="577" y="553"/>
                  </a:lnTo>
                  <a:lnTo>
                    <a:pt x="569" y="564"/>
                  </a:lnTo>
                  <a:lnTo>
                    <a:pt x="557" y="574"/>
                  </a:lnTo>
                  <a:lnTo>
                    <a:pt x="561" y="575"/>
                  </a:lnTo>
                  <a:lnTo>
                    <a:pt x="562" y="575"/>
                  </a:lnTo>
                  <a:lnTo>
                    <a:pt x="565" y="575"/>
                  </a:lnTo>
                  <a:lnTo>
                    <a:pt x="567" y="572"/>
                  </a:lnTo>
                  <a:lnTo>
                    <a:pt x="570" y="571"/>
                  </a:lnTo>
                  <a:lnTo>
                    <a:pt x="572" y="569"/>
                  </a:lnTo>
                  <a:lnTo>
                    <a:pt x="574" y="567"/>
                  </a:lnTo>
                  <a:lnTo>
                    <a:pt x="580" y="571"/>
                  </a:lnTo>
                  <a:lnTo>
                    <a:pt x="585" y="574"/>
                  </a:lnTo>
                  <a:lnTo>
                    <a:pt x="588" y="579"/>
                  </a:lnTo>
                  <a:lnTo>
                    <a:pt x="593" y="584"/>
                  </a:lnTo>
                  <a:lnTo>
                    <a:pt x="595" y="588"/>
                  </a:lnTo>
                  <a:lnTo>
                    <a:pt x="590" y="602"/>
                  </a:lnTo>
                  <a:lnTo>
                    <a:pt x="590" y="615"/>
                  </a:lnTo>
                  <a:lnTo>
                    <a:pt x="593" y="628"/>
                  </a:lnTo>
                  <a:lnTo>
                    <a:pt x="593" y="639"/>
                  </a:lnTo>
                  <a:lnTo>
                    <a:pt x="588" y="651"/>
                  </a:lnTo>
                  <a:lnTo>
                    <a:pt x="600" y="660"/>
                  </a:lnTo>
                  <a:lnTo>
                    <a:pt x="605" y="674"/>
                  </a:lnTo>
                  <a:lnTo>
                    <a:pt x="606" y="688"/>
                  </a:lnTo>
                  <a:lnTo>
                    <a:pt x="605" y="703"/>
                  </a:lnTo>
                  <a:lnTo>
                    <a:pt x="601" y="719"/>
                  </a:lnTo>
                  <a:lnTo>
                    <a:pt x="601" y="734"/>
                  </a:lnTo>
                  <a:lnTo>
                    <a:pt x="605" y="747"/>
                  </a:lnTo>
                  <a:lnTo>
                    <a:pt x="616" y="752"/>
                  </a:lnTo>
                  <a:lnTo>
                    <a:pt x="624" y="757"/>
                  </a:lnTo>
                  <a:lnTo>
                    <a:pt x="636" y="762"/>
                  </a:lnTo>
                  <a:lnTo>
                    <a:pt x="637" y="760"/>
                  </a:lnTo>
                  <a:lnTo>
                    <a:pt x="637" y="759"/>
                  </a:lnTo>
                  <a:lnTo>
                    <a:pt x="637" y="757"/>
                  </a:lnTo>
                  <a:lnTo>
                    <a:pt x="636" y="755"/>
                  </a:lnTo>
                  <a:lnTo>
                    <a:pt x="636" y="754"/>
                  </a:lnTo>
                  <a:lnTo>
                    <a:pt x="636" y="750"/>
                  </a:lnTo>
                  <a:lnTo>
                    <a:pt x="637" y="749"/>
                  </a:lnTo>
                  <a:lnTo>
                    <a:pt x="652" y="755"/>
                  </a:lnTo>
                  <a:lnTo>
                    <a:pt x="664" y="763"/>
                  </a:lnTo>
                  <a:lnTo>
                    <a:pt x="675" y="773"/>
                  </a:lnTo>
                  <a:lnTo>
                    <a:pt x="685" y="783"/>
                  </a:lnTo>
                  <a:lnTo>
                    <a:pt x="699" y="783"/>
                  </a:lnTo>
                  <a:lnTo>
                    <a:pt x="717" y="796"/>
                  </a:lnTo>
                  <a:lnTo>
                    <a:pt x="739" y="804"/>
                  </a:lnTo>
                  <a:lnTo>
                    <a:pt x="762" y="811"/>
                  </a:lnTo>
                  <a:lnTo>
                    <a:pt x="784" y="819"/>
                  </a:lnTo>
                  <a:lnTo>
                    <a:pt x="806" y="827"/>
                  </a:lnTo>
                  <a:lnTo>
                    <a:pt x="807" y="830"/>
                  </a:lnTo>
                  <a:lnTo>
                    <a:pt x="806" y="834"/>
                  </a:lnTo>
                  <a:lnTo>
                    <a:pt x="804" y="837"/>
                  </a:lnTo>
                  <a:lnTo>
                    <a:pt x="802" y="839"/>
                  </a:lnTo>
                  <a:lnTo>
                    <a:pt x="802" y="840"/>
                  </a:lnTo>
                  <a:lnTo>
                    <a:pt x="802" y="842"/>
                  </a:lnTo>
                  <a:lnTo>
                    <a:pt x="804" y="844"/>
                  </a:lnTo>
                  <a:lnTo>
                    <a:pt x="807" y="845"/>
                  </a:lnTo>
                  <a:lnTo>
                    <a:pt x="811" y="844"/>
                  </a:lnTo>
                  <a:lnTo>
                    <a:pt x="814" y="842"/>
                  </a:lnTo>
                  <a:lnTo>
                    <a:pt x="816" y="840"/>
                  </a:lnTo>
                  <a:lnTo>
                    <a:pt x="817" y="839"/>
                  </a:lnTo>
                  <a:lnTo>
                    <a:pt x="819" y="837"/>
                  </a:lnTo>
                  <a:lnTo>
                    <a:pt x="822" y="835"/>
                  </a:lnTo>
                  <a:lnTo>
                    <a:pt x="825" y="834"/>
                  </a:lnTo>
                  <a:lnTo>
                    <a:pt x="829" y="834"/>
                  </a:lnTo>
                  <a:lnTo>
                    <a:pt x="830" y="835"/>
                  </a:lnTo>
                  <a:lnTo>
                    <a:pt x="832" y="837"/>
                  </a:lnTo>
                  <a:lnTo>
                    <a:pt x="832" y="839"/>
                  </a:lnTo>
                  <a:lnTo>
                    <a:pt x="834" y="840"/>
                  </a:lnTo>
                  <a:lnTo>
                    <a:pt x="837" y="842"/>
                  </a:lnTo>
                  <a:lnTo>
                    <a:pt x="838" y="842"/>
                  </a:lnTo>
                  <a:lnTo>
                    <a:pt x="855" y="837"/>
                  </a:lnTo>
                  <a:lnTo>
                    <a:pt x="868" y="827"/>
                  </a:lnTo>
                  <a:lnTo>
                    <a:pt x="876" y="814"/>
                  </a:lnTo>
                  <a:lnTo>
                    <a:pt x="886" y="801"/>
                  </a:lnTo>
                  <a:lnTo>
                    <a:pt x="894" y="788"/>
                  </a:lnTo>
                  <a:lnTo>
                    <a:pt x="905" y="778"/>
                  </a:lnTo>
                  <a:lnTo>
                    <a:pt x="919" y="772"/>
                  </a:lnTo>
                  <a:lnTo>
                    <a:pt x="932" y="768"/>
                  </a:lnTo>
                  <a:lnTo>
                    <a:pt x="945" y="765"/>
                  </a:lnTo>
                  <a:lnTo>
                    <a:pt x="956" y="760"/>
                  </a:lnTo>
                  <a:lnTo>
                    <a:pt x="968" y="749"/>
                  </a:lnTo>
                  <a:lnTo>
                    <a:pt x="977" y="750"/>
                  </a:lnTo>
                  <a:lnTo>
                    <a:pt x="990" y="750"/>
                  </a:lnTo>
                  <a:lnTo>
                    <a:pt x="1002" y="750"/>
                  </a:lnTo>
                  <a:lnTo>
                    <a:pt x="1013" y="750"/>
                  </a:lnTo>
                  <a:lnTo>
                    <a:pt x="1023" y="754"/>
                  </a:lnTo>
                  <a:lnTo>
                    <a:pt x="1030" y="760"/>
                  </a:lnTo>
                  <a:lnTo>
                    <a:pt x="1033" y="770"/>
                  </a:lnTo>
                  <a:lnTo>
                    <a:pt x="1038" y="770"/>
                  </a:lnTo>
                  <a:lnTo>
                    <a:pt x="1043" y="770"/>
                  </a:lnTo>
                  <a:lnTo>
                    <a:pt x="1048" y="772"/>
                  </a:lnTo>
                  <a:lnTo>
                    <a:pt x="1053" y="772"/>
                  </a:lnTo>
                  <a:lnTo>
                    <a:pt x="1057" y="773"/>
                  </a:lnTo>
                  <a:lnTo>
                    <a:pt x="1059" y="790"/>
                  </a:lnTo>
                  <a:lnTo>
                    <a:pt x="1056" y="806"/>
                  </a:lnTo>
                  <a:lnTo>
                    <a:pt x="1048" y="821"/>
                  </a:lnTo>
                  <a:lnTo>
                    <a:pt x="1038" y="837"/>
                  </a:lnTo>
                  <a:lnTo>
                    <a:pt x="1030" y="855"/>
                  </a:lnTo>
                  <a:lnTo>
                    <a:pt x="1026" y="871"/>
                  </a:lnTo>
                  <a:lnTo>
                    <a:pt x="1028" y="891"/>
                  </a:lnTo>
                  <a:lnTo>
                    <a:pt x="1028" y="894"/>
                  </a:lnTo>
                  <a:lnTo>
                    <a:pt x="1026" y="897"/>
                  </a:lnTo>
                  <a:lnTo>
                    <a:pt x="1025" y="899"/>
                  </a:lnTo>
                  <a:lnTo>
                    <a:pt x="1021" y="901"/>
                  </a:lnTo>
                  <a:lnTo>
                    <a:pt x="1020" y="902"/>
                  </a:lnTo>
                  <a:lnTo>
                    <a:pt x="1018" y="906"/>
                  </a:lnTo>
                  <a:lnTo>
                    <a:pt x="1021" y="922"/>
                  </a:lnTo>
                  <a:lnTo>
                    <a:pt x="1021" y="938"/>
                  </a:lnTo>
                  <a:lnTo>
                    <a:pt x="1018" y="956"/>
                  </a:lnTo>
                  <a:lnTo>
                    <a:pt x="1013" y="973"/>
                  </a:lnTo>
                  <a:lnTo>
                    <a:pt x="1004" y="986"/>
                  </a:lnTo>
                  <a:lnTo>
                    <a:pt x="990" y="996"/>
                  </a:lnTo>
                  <a:lnTo>
                    <a:pt x="974" y="1000"/>
                  </a:lnTo>
                  <a:lnTo>
                    <a:pt x="971" y="1002"/>
                  </a:lnTo>
                  <a:lnTo>
                    <a:pt x="969" y="1004"/>
                  </a:lnTo>
                  <a:lnTo>
                    <a:pt x="968" y="1007"/>
                  </a:lnTo>
                  <a:lnTo>
                    <a:pt x="966" y="1012"/>
                  </a:lnTo>
                  <a:lnTo>
                    <a:pt x="966" y="1015"/>
                  </a:lnTo>
                  <a:lnTo>
                    <a:pt x="964" y="1018"/>
                  </a:lnTo>
                  <a:lnTo>
                    <a:pt x="963" y="1022"/>
                  </a:lnTo>
                  <a:lnTo>
                    <a:pt x="958" y="1022"/>
                  </a:lnTo>
                  <a:lnTo>
                    <a:pt x="956" y="1020"/>
                  </a:lnTo>
                  <a:lnTo>
                    <a:pt x="953" y="1018"/>
                  </a:lnTo>
                  <a:lnTo>
                    <a:pt x="951" y="1017"/>
                  </a:lnTo>
                  <a:lnTo>
                    <a:pt x="950" y="1015"/>
                  </a:lnTo>
                  <a:lnTo>
                    <a:pt x="948" y="1014"/>
                  </a:lnTo>
                  <a:lnTo>
                    <a:pt x="946" y="1012"/>
                  </a:lnTo>
                  <a:lnTo>
                    <a:pt x="950" y="1022"/>
                  </a:lnTo>
                  <a:lnTo>
                    <a:pt x="948" y="1033"/>
                  </a:lnTo>
                  <a:lnTo>
                    <a:pt x="943" y="1043"/>
                  </a:lnTo>
                  <a:lnTo>
                    <a:pt x="938" y="1054"/>
                  </a:lnTo>
                  <a:lnTo>
                    <a:pt x="936" y="1066"/>
                  </a:lnTo>
                  <a:lnTo>
                    <a:pt x="940" y="1081"/>
                  </a:lnTo>
                  <a:lnTo>
                    <a:pt x="946" y="1092"/>
                  </a:lnTo>
                  <a:lnTo>
                    <a:pt x="950" y="1103"/>
                  </a:lnTo>
                  <a:lnTo>
                    <a:pt x="946" y="1113"/>
                  </a:lnTo>
                  <a:lnTo>
                    <a:pt x="940" y="1123"/>
                  </a:lnTo>
                  <a:lnTo>
                    <a:pt x="932" y="1133"/>
                  </a:lnTo>
                  <a:lnTo>
                    <a:pt x="925" y="1143"/>
                  </a:lnTo>
                  <a:lnTo>
                    <a:pt x="922" y="1131"/>
                  </a:lnTo>
                  <a:lnTo>
                    <a:pt x="919" y="1120"/>
                  </a:lnTo>
                  <a:lnTo>
                    <a:pt x="917" y="1108"/>
                  </a:lnTo>
                  <a:lnTo>
                    <a:pt x="922" y="1099"/>
                  </a:lnTo>
                  <a:lnTo>
                    <a:pt x="899" y="1094"/>
                  </a:lnTo>
                  <a:lnTo>
                    <a:pt x="874" y="1090"/>
                  </a:lnTo>
                  <a:lnTo>
                    <a:pt x="850" y="1092"/>
                  </a:lnTo>
                  <a:lnTo>
                    <a:pt x="827" y="1097"/>
                  </a:lnTo>
                  <a:lnTo>
                    <a:pt x="806" y="1105"/>
                  </a:lnTo>
                  <a:lnTo>
                    <a:pt x="788" y="1117"/>
                  </a:lnTo>
                  <a:lnTo>
                    <a:pt x="773" y="1131"/>
                  </a:lnTo>
                  <a:lnTo>
                    <a:pt x="762" y="1151"/>
                  </a:lnTo>
                  <a:lnTo>
                    <a:pt x="757" y="1175"/>
                  </a:lnTo>
                  <a:lnTo>
                    <a:pt x="758" y="1203"/>
                  </a:lnTo>
                  <a:lnTo>
                    <a:pt x="765" y="1205"/>
                  </a:lnTo>
                  <a:lnTo>
                    <a:pt x="773" y="1206"/>
                  </a:lnTo>
                  <a:lnTo>
                    <a:pt x="781" y="1206"/>
                  </a:lnTo>
                  <a:lnTo>
                    <a:pt x="788" y="1210"/>
                  </a:lnTo>
                  <a:lnTo>
                    <a:pt x="773" y="1233"/>
                  </a:lnTo>
                  <a:lnTo>
                    <a:pt x="763" y="1256"/>
                  </a:lnTo>
                  <a:lnTo>
                    <a:pt x="755" y="1280"/>
                  </a:lnTo>
                  <a:lnTo>
                    <a:pt x="749" y="1308"/>
                  </a:lnTo>
                  <a:lnTo>
                    <a:pt x="747" y="1321"/>
                  </a:lnTo>
                  <a:lnTo>
                    <a:pt x="744" y="1329"/>
                  </a:lnTo>
                  <a:lnTo>
                    <a:pt x="739" y="1334"/>
                  </a:lnTo>
                  <a:lnTo>
                    <a:pt x="732" y="1339"/>
                  </a:lnTo>
                  <a:lnTo>
                    <a:pt x="724" y="1347"/>
                  </a:lnTo>
                  <a:lnTo>
                    <a:pt x="713" y="1365"/>
                  </a:lnTo>
                  <a:lnTo>
                    <a:pt x="703" y="1383"/>
                  </a:lnTo>
                  <a:lnTo>
                    <a:pt x="696" y="1403"/>
                  </a:lnTo>
                  <a:lnTo>
                    <a:pt x="688" y="1419"/>
                  </a:lnTo>
                  <a:lnTo>
                    <a:pt x="677" y="1419"/>
                  </a:lnTo>
                  <a:lnTo>
                    <a:pt x="652" y="1450"/>
                  </a:lnTo>
                  <a:lnTo>
                    <a:pt x="629" y="1483"/>
                  </a:lnTo>
                  <a:lnTo>
                    <a:pt x="610" y="1519"/>
                  </a:lnTo>
                  <a:lnTo>
                    <a:pt x="588" y="1556"/>
                  </a:lnTo>
                  <a:lnTo>
                    <a:pt x="580" y="1573"/>
                  </a:lnTo>
                  <a:lnTo>
                    <a:pt x="570" y="1589"/>
                  </a:lnTo>
                  <a:lnTo>
                    <a:pt x="561" y="1600"/>
                  </a:lnTo>
                  <a:lnTo>
                    <a:pt x="541" y="1612"/>
                  </a:lnTo>
                  <a:lnTo>
                    <a:pt x="520" y="1622"/>
                  </a:lnTo>
                  <a:lnTo>
                    <a:pt x="498" y="1632"/>
                  </a:lnTo>
                  <a:lnTo>
                    <a:pt x="485" y="1641"/>
                  </a:lnTo>
                  <a:lnTo>
                    <a:pt x="472" y="1651"/>
                  </a:lnTo>
                  <a:lnTo>
                    <a:pt x="459" y="1659"/>
                  </a:lnTo>
                  <a:lnTo>
                    <a:pt x="441" y="1664"/>
                  </a:lnTo>
                  <a:lnTo>
                    <a:pt x="436" y="1653"/>
                  </a:lnTo>
                  <a:lnTo>
                    <a:pt x="433" y="1638"/>
                  </a:lnTo>
                  <a:lnTo>
                    <a:pt x="431" y="1623"/>
                  </a:lnTo>
                  <a:lnTo>
                    <a:pt x="430" y="1609"/>
                  </a:lnTo>
                  <a:lnTo>
                    <a:pt x="417" y="1604"/>
                  </a:lnTo>
                  <a:lnTo>
                    <a:pt x="404" y="1604"/>
                  </a:lnTo>
                  <a:lnTo>
                    <a:pt x="392" y="1609"/>
                  </a:lnTo>
                  <a:lnTo>
                    <a:pt x="381" y="1612"/>
                  </a:lnTo>
                  <a:lnTo>
                    <a:pt x="377" y="1599"/>
                  </a:lnTo>
                  <a:lnTo>
                    <a:pt x="377" y="1584"/>
                  </a:lnTo>
                  <a:lnTo>
                    <a:pt x="376" y="1569"/>
                  </a:lnTo>
                  <a:lnTo>
                    <a:pt x="371" y="1576"/>
                  </a:lnTo>
                  <a:lnTo>
                    <a:pt x="369" y="1584"/>
                  </a:lnTo>
                  <a:lnTo>
                    <a:pt x="368" y="1594"/>
                  </a:lnTo>
                  <a:lnTo>
                    <a:pt x="364" y="1600"/>
                  </a:lnTo>
                  <a:lnTo>
                    <a:pt x="348" y="1599"/>
                  </a:lnTo>
                  <a:lnTo>
                    <a:pt x="335" y="1596"/>
                  </a:lnTo>
                  <a:lnTo>
                    <a:pt x="335" y="1584"/>
                  </a:lnTo>
                  <a:lnTo>
                    <a:pt x="338" y="1574"/>
                  </a:lnTo>
                  <a:lnTo>
                    <a:pt x="343" y="1563"/>
                  </a:lnTo>
                  <a:lnTo>
                    <a:pt x="368" y="1543"/>
                  </a:lnTo>
                  <a:lnTo>
                    <a:pt x="387" y="1519"/>
                  </a:lnTo>
                  <a:lnTo>
                    <a:pt x="405" y="1489"/>
                  </a:lnTo>
                  <a:lnTo>
                    <a:pt x="418" y="1457"/>
                  </a:lnTo>
                  <a:lnTo>
                    <a:pt x="430" y="1424"/>
                  </a:lnTo>
                  <a:lnTo>
                    <a:pt x="436" y="1408"/>
                  </a:lnTo>
                  <a:lnTo>
                    <a:pt x="444" y="1393"/>
                  </a:lnTo>
                  <a:lnTo>
                    <a:pt x="449" y="1378"/>
                  </a:lnTo>
                  <a:lnTo>
                    <a:pt x="448" y="1355"/>
                  </a:lnTo>
                  <a:lnTo>
                    <a:pt x="443" y="1329"/>
                  </a:lnTo>
                  <a:lnTo>
                    <a:pt x="431" y="1306"/>
                  </a:lnTo>
                  <a:lnTo>
                    <a:pt x="420" y="1285"/>
                  </a:lnTo>
                  <a:lnTo>
                    <a:pt x="407" y="1270"/>
                  </a:lnTo>
                  <a:lnTo>
                    <a:pt x="391" y="1260"/>
                  </a:lnTo>
                  <a:lnTo>
                    <a:pt x="371" y="1254"/>
                  </a:lnTo>
                  <a:lnTo>
                    <a:pt x="351" y="1249"/>
                  </a:lnTo>
                  <a:lnTo>
                    <a:pt x="332" y="1244"/>
                  </a:lnTo>
                  <a:lnTo>
                    <a:pt x="317" y="1234"/>
                  </a:lnTo>
                  <a:lnTo>
                    <a:pt x="306" y="1221"/>
                  </a:lnTo>
                  <a:lnTo>
                    <a:pt x="296" y="1210"/>
                  </a:lnTo>
                  <a:lnTo>
                    <a:pt x="286" y="1198"/>
                  </a:lnTo>
                  <a:lnTo>
                    <a:pt x="268" y="1189"/>
                  </a:lnTo>
                  <a:lnTo>
                    <a:pt x="248" y="1184"/>
                  </a:lnTo>
                  <a:lnTo>
                    <a:pt x="229" y="1179"/>
                  </a:lnTo>
                  <a:lnTo>
                    <a:pt x="211" y="1171"/>
                  </a:lnTo>
                  <a:lnTo>
                    <a:pt x="203" y="1162"/>
                  </a:lnTo>
                  <a:lnTo>
                    <a:pt x="196" y="1149"/>
                  </a:lnTo>
                  <a:lnTo>
                    <a:pt x="191" y="1135"/>
                  </a:lnTo>
                  <a:lnTo>
                    <a:pt x="188" y="1120"/>
                  </a:lnTo>
                  <a:lnTo>
                    <a:pt x="190" y="1107"/>
                  </a:lnTo>
                  <a:lnTo>
                    <a:pt x="194" y="1097"/>
                  </a:lnTo>
                  <a:lnTo>
                    <a:pt x="207" y="1086"/>
                  </a:lnTo>
                  <a:lnTo>
                    <a:pt x="224" y="1074"/>
                  </a:lnTo>
                  <a:lnTo>
                    <a:pt x="243" y="1064"/>
                  </a:lnTo>
                  <a:lnTo>
                    <a:pt x="263" y="1056"/>
                  </a:lnTo>
                  <a:lnTo>
                    <a:pt x="281" y="1053"/>
                  </a:lnTo>
                  <a:lnTo>
                    <a:pt x="286" y="1053"/>
                  </a:lnTo>
                  <a:lnTo>
                    <a:pt x="291" y="1053"/>
                  </a:lnTo>
                  <a:lnTo>
                    <a:pt x="296" y="1054"/>
                  </a:lnTo>
                  <a:lnTo>
                    <a:pt x="301" y="1054"/>
                  </a:lnTo>
                  <a:lnTo>
                    <a:pt x="315" y="1048"/>
                  </a:lnTo>
                  <a:lnTo>
                    <a:pt x="327" y="1035"/>
                  </a:lnTo>
                  <a:lnTo>
                    <a:pt x="338" y="1017"/>
                  </a:lnTo>
                  <a:lnTo>
                    <a:pt x="345" y="997"/>
                  </a:lnTo>
                  <a:lnTo>
                    <a:pt x="350" y="976"/>
                  </a:lnTo>
                  <a:lnTo>
                    <a:pt x="350" y="955"/>
                  </a:lnTo>
                  <a:lnTo>
                    <a:pt x="350" y="933"/>
                  </a:lnTo>
                  <a:lnTo>
                    <a:pt x="355" y="914"/>
                  </a:lnTo>
                  <a:lnTo>
                    <a:pt x="361" y="894"/>
                  </a:lnTo>
                  <a:lnTo>
                    <a:pt x="369" y="876"/>
                  </a:lnTo>
                  <a:lnTo>
                    <a:pt x="373" y="855"/>
                  </a:lnTo>
                  <a:lnTo>
                    <a:pt x="377" y="855"/>
                  </a:lnTo>
                  <a:lnTo>
                    <a:pt x="381" y="857"/>
                  </a:lnTo>
                  <a:lnTo>
                    <a:pt x="382" y="858"/>
                  </a:lnTo>
                  <a:lnTo>
                    <a:pt x="384" y="860"/>
                  </a:lnTo>
                  <a:lnTo>
                    <a:pt x="387" y="860"/>
                  </a:lnTo>
                  <a:lnTo>
                    <a:pt x="389" y="860"/>
                  </a:lnTo>
                  <a:lnTo>
                    <a:pt x="391" y="858"/>
                  </a:lnTo>
                  <a:lnTo>
                    <a:pt x="391" y="857"/>
                  </a:lnTo>
                  <a:lnTo>
                    <a:pt x="391" y="853"/>
                  </a:lnTo>
                  <a:lnTo>
                    <a:pt x="391" y="852"/>
                  </a:lnTo>
                  <a:lnTo>
                    <a:pt x="392" y="852"/>
                  </a:lnTo>
                  <a:lnTo>
                    <a:pt x="394" y="852"/>
                  </a:lnTo>
                  <a:lnTo>
                    <a:pt x="394" y="850"/>
                  </a:lnTo>
                  <a:lnTo>
                    <a:pt x="392" y="850"/>
                  </a:lnTo>
                  <a:lnTo>
                    <a:pt x="389" y="852"/>
                  </a:lnTo>
                  <a:lnTo>
                    <a:pt x="387" y="852"/>
                  </a:lnTo>
                  <a:lnTo>
                    <a:pt x="384" y="853"/>
                  </a:lnTo>
                  <a:lnTo>
                    <a:pt x="381" y="853"/>
                  </a:lnTo>
                  <a:lnTo>
                    <a:pt x="377" y="853"/>
                  </a:lnTo>
                  <a:lnTo>
                    <a:pt x="376" y="852"/>
                  </a:lnTo>
                  <a:lnTo>
                    <a:pt x="377" y="845"/>
                  </a:lnTo>
                  <a:lnTo>
                    <a:pt x="379" y="842"/>
                  </a:lnTo>
                  <a:lnTo>
                    <a:pt x="382" y="839"/>
                  </a:lnTo>
                  <a:lnTo>
                    <a:pt x="387" y="835"/>
                  </a:lnTo>
                  <a:lnTo>
                    <a:pt x="391" y="832"/>
                  </a:lnTo>
                  <a:lnTo>
                    <a:pt x="394" y="829"/>
                  </a:lnTo>
                  <a:lnTo>
                    <a:pt x="397" y="826"/>
                  </a:lnTo>
                  <a:lnTo>
                    <a:pt x="392" y="826"/>
                  </a:lnTo>
                  <a:lnTo>
                    <a:pt x="389" y="827"/>
                  </a:lnTo>
                  <a:lnTo>
                    <a:pt x="386" y="829"/>
                  </a:lnTo>
                  <a:lnTo>
                    <a:pt x="382" y="829"/>
                  </a:lnTo>
                  <a:lnTo>
                    <a:pt x="377" y="830"/>
                  </a:lnTo>
                  <a:lnTo>
                    <a:pt x="379" y="814"/>
                  </a:lnTo>
                  <a:lnTo>
                    <a:pt x="382" y="799"/>
                  </a:lnTo>
                  <a:lnTo>
                    <a:pt x="387" y="786"/>
                  </a:lnTo>
                  <a:lnTo>
                    <a:pt x="392" y="788"/>
                  </a:lnTo>
                  <a:lnTo>
                    <a:pt x="395" y="788"/>
                  </a:lnTo>
                  <a:lnTo>
                    <a:pt x="399" y="788"/>
                  </a:lnTo>
                  <a:lnTo>
                    <a:pt x="402" y="790"/>
                  </a:lnTo>
                  <a:lnTo>
                    <a:pt x="407" y="790"/>
                  </a:lnTo>
                  <a:lnTo>
                    <a:pt x="412" y="790"/>
                  </a:lnTo>
                  <a:lnTo>
                    <a:pt x="410" y="785"/>
                  </a:lnTo>
                  <a:lnTo>
                    <a:pt x="407" y="781"/>
                  </a:lnTo>
                  <a:lnTo>
                    <a:pt x="404" y="780"/>
                  </a:lnTo>
                  <a:lnTo>
                    <a:pt x="399" y="780"/>
                  </a:lnTo>
                  <a:lnTo>
                    <a:pt x="392" y="780"/>
                  </a:lnTo>
                  <a:lnTo>
                    <a:pt x="386" y="741"/>
                  </a:lnTo>
                  <a:lnTo>
                    <a:pt x="377" y="703"/>
                  </a:lnTo>
                  <a:lnTo>
                    <a:pt x="366" y="664"/>
                  </a:lnTo>
                  <a:lnTo>
                    <a:pt x="361" y="654"/>
                  </a:lnTo>
                  <a:lnTo>
                    <a:pt x="356" y="644"/>
                  </a:lnTo>
                  <a:lnTo>
                    <a:pt x="351" y="634"/>
                  </a:lnTo>
                  <a:lnTo>
                    <a:pt x="350" y="626"/>
                  </a:lnTo>
                  <a:lnTo>
                    <a:pt x="353" y="620"/>
                  </a:lnTo>
                  <a:lnTo>
                    <a:pt x="361" y="615"/>
                  </a:lnTo>
                  <a:lnTo>
                    <a:pt x="364" y="616"/>
                  </a:lnTo>
                  <a:lnTo>
                    <a:pt x="368" y="620"/>
                  </a:lnTo>
                  <a:lnTo>
                    <a:pt x="369" y="623"/>
                  </a:lnTo>
                  <a:lnTo>
                    <a:pt x="371" y="626"/>
                  </a:lnTo>
                  <a:lnTo>
                    <a:pt x="373" y="629"/>
                  </a:lnTo>
                  <a:lnTo>
                    <a:pt x="374" y="633"/>
                  </a:lnTo>
                  <a:lnTo>
                    <a:pt x="377" y="636"/>
                  </a:lnTo>
                  <a:lnTo>
                    <a:pt x="377" y="631"/>
                  </a:lnTo>
                  <a:lnTo>
                    <a:pt x="381" y="628"/>
                  </a:lnTo>
                  <a:lnTo>
                    <a:pt x="382" y="623"/>
                  </a:lnTo>
                  <a:lnTo>
                    <a:pt x="387" y="620"/>
                  </a:lnTo>
                  <a:lnTo>
                    <a:pt x="391" y="615"/>
                  </a:lnTo>
                  <a:lnTo>
                    <a:pt x="392" y="610"/>
                  </a:lnTo>
                  <a:lnTo>
                    <a:pt x="391" y="603"/>
                  </a:lnTo>
                  <a:lnTo>
                    <a:pt x="387" y="598"/>
                  </a:lnTo>
                  <a:lnTo>
                    <a:pt x="384" y="595"/>
                  </a:lnTo>
                  <a:lnTo>
                    <a:pt x="379" y="592"/>
                  </a:lnTo>
                  <a:lnTo>
                    <a:pt x="373" y="588"/>
                  </a:lnTo>
                  <a:lnTo>
                    <a:pt x="369" y="590"/>
                  </a:lnTo>
                  <a:lnTo>
                    <a:pt x="368" y="595"/>
                  </a:lnTo>
                  <a:lnTo>
                    <a:pt x="366" y="598"/>
                  </a:lnTo>
                  <a:lnTo>
                    <a:pt x="364" y="602"/>
                  </a:lnTo>
                  <a:lnTo>
                    <a:pt x="361" y="605"/>
                  </a:lnTo>
                  <a:lnTo>
                    <a:pt x="338" y="605"/>
                  </a:lnTo>
                  <a:lnTo>
                    <a:pt x="327" y="580"/>
                  </a:lnTo>
                  <a:lnTo>
                    <a:pt x="315" y="556"/>
                  </a:lnTo>
                  <a:lnTo>
                    <a:pt x="306" y="531"/>
                  </a:lnTo>
                  <a:lnTo>
                    <a:pt x="294" y="507"/>
                  </a:lnTo>
                  <a:lnTo>
                    <a:pt x="279" y="487"/>
                  </a:lnTo>
                  <a:lnTo>
                    <a:pt x="281" y="482"/>
                  </a:lnTo>
                  <a:lnTo>
                    <a:pt x="284" y="479"/>
                  </a:lnTo>
                  <a:lnTo>
                    <a:pt x="288" y="476"/>
                  </a:lnTo>
                  <a:lnTo>
                    <a:pt x="292" y="472"/>
                  </a:lnTo>
                  <a:lnTo>
                    <a:pt x="297" y="471"/>
                  </a:lnTo>
                  <a:lnTo>
                    <a:pt x="304" y="479"/>
                  </a:lnTo>
                  <a:lnTo>
                    <a:pt x="312" y="485"/>
                  </a:lnTo>
                  <a:lnTo>
                    <a:pt x="319" y="494"/>
                  </a:lnTo>
                  <a:lnTo>
                    <a:pt x="322" y="505"/>
                  </a:lnTo>
                  <a:lnTo>
                    <a:pt x="325" y="497"/>
                  </a:lnTo>
                  <a:lnTo>
                    <a:pt x="325" y="487"/>
                  </a:lnTo>
                  <a:lnTo>
                    <a:pt x="324" y="476"/>
                  </a:lnTo>
                  <a:lnTo>
                    <a:pt x="324" y="463"/>
                  </a:lnTo>
                  <a:lnTo>
                    <a:pt x="320" y="463"/>
                  </a:lnTo>
                  <a:lnTo>
                    <a:pt x="317" y="463"/>
                  </a:lnTo>
                  <a:lnTo>
                    <a:pt x="314" y="461"/>
                  </a:lnTo>
                  <a:lnTo>
                    <a:pt x="309" y="461"/>
                  </a:lnTo>
                  <a:lnTo>
                    <a:pt x="304" y="459"/>
                  </a:lnTo>
                  <a:lnTo>
                    <a:pt x="301" y="456"/>
                  </a:lnTo>
                  <a:lnTo>
                    <a:pt x="299" y="453"/>
                  </a:lnTo>
                  <a:lnTo>
                    <a:pt x="297" y="450"/>
                  </a:lnTo>
                  <a:lnTo>
                    <a:pt x="299" y="446"/>
                  </a:lnTo>
                  <a:lnTo>
                    <a:pt x="302" y="445"/>
                  </a:lnTo>
                  <a:lnTo>
                    <a:pt x="307" y="443"/>
                  </a:lnTo>
                  <a:lnTo>
                    <a:pt x="310" y="441"/>
                  </a:lnTo>
                  <a:lnTo>
                    <a:pt x="315" y="441"/>
                  </a:lnTo>
                  <a:lnTo>
                    <a:pt x="320" y="440"/>
                  </a:lnTo>
                  <a:lnTo>
                    <a:pt x="324" y="440"/>
                  </a:lnTo>
                  <a:lnTo>
                    <a:pt x="322" y="438"/>
                  </a:lnTo>
                  <a:lnTo>
                    <a:pt x="320" y="438"/>
                  </a:lnTo>
                  <a:lnTo>
                    <a:pt x="317" y="438"/>
                  </a:lnTo>
                  <a:lnTo>
                    <a:pt x="314" y="438"/>
                  </a:lnTo>
                  <a:lnTo>
                    <a:pt x="310" y="440"/>
                  </a:lnTo>
                  <a:lnTo>
                    <a:pt x="307" y="440"/>
                  </a:lnTo>
                  <a:lnTo>
                    <a:pt x="304" y="440"/>
                  </a:lnTo>
                  <a:lnTo>
                    <a:pt x="302" y="436"/>
                  </a:lnTo>
                  <a:lnTo>
                    <a:pt x="304" y="432"/>
                  </a:lnTo>
                  <a:lnTo>
                    <a:pt x="306" y="428"/>
                  </a:lnTo>
                  <a:lnTo>
                    <a:pt x="309" y="425"/>
                  </a:lnTo>
                  <a:lnTo>
                    <a:pt x="310" y="423"/>
                  </a:lnTo>
                  <a:lnTo>
                    <a:pt x="314" y="420"/>
                  </a:lnTo>
                  <a:lnTo>
                    <a:pt x="317" y="417"/>
                  </a:lnTo>
                  <a:lnTo>
                    <a:pt x="319" y="414"/>
                  </a:lnTo>
                  <a:lnTo>
                    <a:pt x="309" y="410"/>
                  </a:lnTo>
                  <a:lnTo>
                    <a:pt x="301" y="407"/>
                  </a:lnTo>
                  <a:lnTo>
                    <a:pt x="292" y="404"/>
                  </a:lnTo>
                  <a:lnTo>
                    <a:pt x="291" y="407"/>
                  </a:lnTo>
                  <a:lnTo>
                    <a:pt x="289" y="409"/>
                  </a:lnTo>
                  <a:lnTo>
                    <a:pt x="289" y="412"/>
                  </a:lnTo>
                  <a:lnTo>
                    <a:pt x="291" y="415"/>
                  </a:lnTo>
                  <a:lnTo>
                    <a:pt x="292" y="418"/>
                  </a:lnTo>
                  <a:lnTo>
                    <a:pt x="292" y="423"/>
                  </a:lnTo>
                  <a:lnTo>
                    <a:pt x="292" y="428"/>
                  </a:lnTo>
                  <a:lnTo>
                    <a:pt x="288" y="428"/>
                  </a:lnTo>
                  <a:lnTo>
                    <a:pt x="284" y="427"/>
                  </a:lnTo>
                  <a:lnTo>
                    <a:pt x="281" y="425"/>
                  </a:lnTo>
                  <a:lnTo>
                    <a:pt x="279" y="422"/>
                  </a:lnTo>
                  <a:lnTo>
                    <a:pt x="276" y="420"/>
                  </a:lnTo>
                  <a:lnTo>
                    <a:pt x="275" y="417"/>
                  </a:lnTo>
                  <a:lnTo>
                    <a:pt x="273" y="415"/>
                  </a:lnTo>
                  <a:lnTo>
                    <a:pt x="270" y="414"/>
                  </a:lnTo>
                  <a:lnTo>
                    <a:pt x="275" y="425"/>
                  </a:lnTo>
                  <a:lnTo>
                    <a:pt x="279" y="438"/>
                  </a:lnTo>
                  <a:lnTo>
                    <a:pt x="281" y="453"/>
                  </a:lnTo>
                  <a:lnTo>
                    <a:pt x="278" y="454"/>
                  </a:lnTo>
                  <a:lnTo>
                    <a:pt x="276" y="456"/>
                  </a:lnTo>
                  <a:lnTo>
                    <a:pt x="273" y="458"/>
                  </a:lnTo>
                  <a:lnTo>
                    <a:pt x="271" y="459"/>
                  </a:lnTo>
                  <a:lnTo>
                    <a:pt x="268" y="461"/>
                  </a:lnTo>
                  <a:lnTo>
                    <a:pt x="265" y="461"/>
                  </a:lnTo>
                  <a:lnTo>
                    <a:pt x="260" y="448"/>
                  </a:lnTo>
                  <a:lnTo>
                    <a:pt x="255" y="435"/>
                  </a:lnTo>
                  <a:lnTo>
                    <a:pt x="250" y="422"/>
                  </a:lnTo>
                  <a:lnTo>
                    <a:pt x="242" y="412"/>
                  </a:lnTo>
                  <a:lnTo>
                    <a:pt x="232" y="404"/>
                  </a:lnTo>
                  <a:lnTo>
                    <a:pt x="222" y="387"/>
                  </a:lnTo>
                  <a:lnTo>
                    <a:pt x="214" y="371"/>
                  </a:lnTo>
                  <a:lnTo>
                    <a:pt x="206" y="356"/>
                  </a:lnTo>
                  <a:lnTo>
                    <a:pt x="194" y="343"/>
                  </a:lnTo>
                  <a:lnTo>
                    <a:pt x="180" y="333"/>
                  </a:lnTo>
                  <a:lnTo>
                    <a:pt x="173" y="317"/>
                  </a:lnTo>
                  <a:lnTo>
                    <a:pt x="162" y="302"/>
                  </a:lnTo>
                  <a:lnTo>
                    <a:pt x="150" y="289"/>
                  </a:lnTo>
                  <a:lnTo>
                    <a:pt x="140" y="275"/>
                  </a:lnTo>
                  <a:lnTo>
                    <a:pt x="137" y="260"/>
                  </a:lnTo>
                  <a:lnTo>
                    <a:pt x="140" y="248"/>
                  </a:lnTo>
                  <a:lnTo>
                    <a:pt x="149" y="242"/>
                  </a:lnTo>
                  <a:lnTo>
                    <a:pt x="158" y="235"/>
                  </a:lnTo>
                  <a:lnTo>
                    <a:pt x="168" y="229"/>
                  </a:lnTo>
                  <a:lnTo>
                    <a:pt x="176" y="219"/>
                  </a:lnTo>
                  <a:lnTo>
                    <a:pt x="176" y="217"/>
                  </a:lnTo>
                  <a:lnTo>
                    <a:pt x="176" y="216"/>
                  </a:lnTo>
                  <a:lnTo>
                    <a:pt x="175" y="214"/>
                  </a:lnTo>
                  <a:lnTo>
                    <a:pt x="173" y="214"/>
                  </a:lnTo>
                  <a:lnTo>
                    <a:pt x="172" y="212"/>
                  </a:lnTo>
                  <a:lnTo>
                    <a:pt x="170" y="212"/>
                  </a:lnTo>
                  <a:lnTo>
                    <a:pt x="170" y="211"/>
                  </a:lnTo>
                  <a:lnTo>
                    <a:pt x="170" y="208"/>
                  </a:lnTo>
                  <a:lnTo>
                    <a:pt x="165" y="219"/>
                  </a:lnTo>
                  <a:lnTo>
                    <a:pt x="157" y="227"/>
                  </a:lnTo>
                  <a:lnTo>
                    <a:pt x="147" y="232"/>
                  </a:lnTo>
                  <a:lnTo>
                    <a:pt x="137" y="239"/>
                  </a:lnTo>
                  <a:lnTo>
                    <a:pt x="129" y="248"/>
                  </a:lnTo>
                  <a:lnTo>
                    <a:pt x="122" y="244"/>
                  </a:lnTo>
                  <a:lnTo>
                    <a:pt x="118" y="237"/>
                  </a:lnTo>
                  <a:lnTo>
                    <a:pt x="113" y="229"/>
                  </a:lnTo>
                  <a:lnTo>
                    <a:pt x="111" y="219"/>
                  </a:lnTo>
                  <a:lnTo>
                    <a:pt x="108" y="217"/>
                  </a:lnTo>
                  <a:lnTo>
                    <a:pt x="106" y="217"/>
                  </a:lnTo>
                  <a:lnTo>
                    <a:pt x="103" y="219"/>
                  </a:lnTo>
                  <a:lnTo>
                    <a:pt x="101" y="219"/>
                  </a:lnTo>
                  <a:lnTo>
                    <a:pt x="100" y="219"/>
                  </a:lnTo>
                  <a:lnTo>
                    <a:pt x="96" y="217"/>
                  </a:lnTo>
                  <a:lnTo>
                    <a:pt x="95" y="209"/>
                  </a:lnTo>
                  <a:lnTo>
                    <a:pt x="91" y="203"/>
                  </a:lnTo>
                  <a:lnTo>
                    <a:pt x="87" y="198"/>
                  </a:lnTo>
                  <a:lnTo>
                    <a:pt x="82" y="193"/>
                  </a:lnTo>
                  <a:lnTo>
                    <a:pt x="78" y="185"/>
                  </a:lnTo>
                  <a:lnTo>
                    <a:pt x="80" y="175"/>
                  </a:lnTo>
                  <a:lnTo>
                    <a:pt x="85" y="175"/>
                  </a:lnTo>
                  <a:lnTo>
                    <a:pt x="88" y="173"/>
                  </a:lnTo>
                  <a:lnTo>
                    <a:pt x="91" y="172"/>
                  </a:lnTo>
                  <a:lnTo>
                    <a:pt x="95" y="170"/>
                  </a:lnTo>
                  <a:lnTo>
                    <a:pt x="96" y="167"/>
                  </a:lnTo>
                  <a:lnTo>
                    <a:pt x="87" y="136"/>
                  </a:lnTo>
                  <a:lnTo>
                    <a:pt x="72" y="108"/>
                  </a:lnTo>
                  <a:lnTo>
                    <a:pt x="55" y="83"/>
                  </a:lnTo>
                  <a:lnTo>
                    <a:pt x="36" y="60"/>
                  </a:lnTo>
                  <a:lnTo>
                    <a:pt x="18" y="38"/>
                  </a:lnTo>
                  <a:lnTo>
                    <a:pt x="0" y="13"/>
                  </a:lnTo>
                  <a:lnTo>
                    <a:pt x="21" y="10"/>
                  </a:lnTo>
                  <a:lnTo>
                    <a:pt x="39" y="6"/>
                  </a:lnTo>
                  <a:lnTo>
                    <a:pt x="55" y="5"/>
                  </a:lnTo>
                  <a:lnTo>
                    <a:pt x="73" y="0"/>
                  </a:lnTo>
                  <a:close/>
                </a:path>
              </a:pathLst>
            </a:custGeom>
            <a:solidFill>
              <a:srgbClr val="075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0" name="Freeform 20"/>
            <p:cNvSpPr>
              <a:spLocks/>
            </p:cNvSpPr>
            <p:nvPr/>
          </p:nvSpPr>
          <p:spPr bwMode="auto">
            <a:xfrm>
              <a:off x="1476" y="69"/>
              <a:ext cx="52" cy="66"/>
            </a:xfrm>
            <a:custGeom>
              <a:avLst/>
              <a:gdLst>
                <a:gd name="T0" fmla="*/ 21 w 52"/>
                <a:gd name="T1" fmla="*/ 0 h 66"/>
                <a:gd name="T2" fmla="*/ 36 w 52"/>
                <a:gd name="T3" fmla="*/ 12 h 66"/>
                <a:gd name="T4" fmla="*/ 45 w 52"/>
                <a:gd name="T5" fmla="*/ 28 h 66"/>
                <a:gd name="T6" fmla="*/ 52 w 52"/>
                <a:gd name="T7" fmla="*/ 48 h 66"/>
                <a:gd name="T8" fmla="*/ 52 w 52"/>
                <a:gd name="T9" fmla="*/ 66 h 66"/>
                <a:gd name="T10" fmla="*/ 45 w 52"/>
                <a:gd name="T11" fmla="*/ 66 h 66"/>
                <a:gd name="T12" fmla="*/ 32 w 52"/>
                <a:gd name="T13" fmla="*/ 53 h 66"/>
                <a:gd name="T14" fmla="*/ 18 w 52"/>
                <a:gd name="T15" fmla="*/ 43 h 66"/>
                <a:gd name="T16" fmla="*/ 0 w 52"/>
                <a:gd name="T17" fmla="*/ 33 h 66"/>
                <a:gd name="T18" fmla="*/ 5 w 52"/>
                <a:gd name="T19" fmla="*/ 20 h 66"/>
                <a:gd name="T20" fmla="*/ 13 w 52"/>
                <a:gd name="T21" fmla="*/ 10 h 66"/>
                <a:gd name="T22" fmla="*/ 21 w 5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6">
                  <a:moveTo>
                    <a:pt x="21" y="0"/>
                  </a:moveTo>
                  <a:lnTo>
                    <a:pt x="36" y="12"/>
                  </a:lnTo>
                  <a:lnTo>
                    <a:pt x="45" y="28"/>
                  </a:lnTo>
                  <a:lnTo>
                    <a:pt x="52" y="48"/>
                  </a:lnTo>
                  <a:lnTo>
                    <a:pt x="52" y="66"/>
                  </a:lnTo>
                  <a:lnTo>
                    <a:pt x="45" y="66"/>
                  </a:lnTo>
                  <a:lnTo>
                    <a:pt x="32" y="53"/>
                  </a:lnTo>
                  <a:lnTo>
                    <a:pt x="18" y="43"/>
                  </a:lnTo>
                  <a:lnTo>
                    <a:pt x="0" y="33"/>
                  </a:lnTo>
                  <a:lnTo>
                    <a:pt x="5" y="20"/>
                  </a:lnTo>
                  <a:lnTo>
                    <a:pt x="13" y="1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1" name="Freeform 21"/>
            <p:cNvSpPr>
              <a:spLocks/>
            </p:cNvSpPr>
            <p:nvPr/>
          </p:nvSpPr>
          <p:spPr bwMode="auto">
            <a:xfrm>
              <a:off x="1433" y="96"/>
              <a:ext cx="18" cy="14"/>
            </a:xfrm>
            <a:custGeom>
              <a:avLst/>
              <a:gdLst>
                <a:gd name="T0" fmla="*/ 7 w 18"/>
                <a:gd name="T1" fmla="*/ 0 h 14"/>
                <a:gd name="T2" fmla="*/ 12 w 18"/>
                <a:gd name="T3" fmla="*/ 0 h 14"/>
                <a:gd name="T4" fmla="*/ 15 w 18"/>
                <a:gd name="T5" fmla="*/ 0 h 14"/>
                <a:gd name="T6" fmla="*/ 17 w 18"/>
                <a:gd name="T7" fmla="*/ 1 h 14"/>
                <a:gd name="T8" fmla="*/ 18 w 18"/>
                <a:gd name="T9" fmla="*/ 6 h 14"/>
                <a:gd name="T10" fmla="*/ 17 w 18"/>
                <a:gd name="T11" fmla="*/ 11 h 14"/>
                <a:gd name="T12" fmla="*/ 15 w 18"/>
                <a:gd name="T13" fmla="*/ 14 h 14"/>
                <a:gd name="T14" fmla="*/ 12 w 18"/>
                <a:gd name="T15" fmla="*/ 13 h 14"/>
                <a:gd name="T16" fmla="*/ 7 w 18"/>
                <a:gd name="T17" fmla="*/ 13 h 14"/>
                <a:gd name="T18" fmla="*/ 5 w 18"/>
                <a:gd name="T19" fmla="*/ 11 h 14"/>
                <a:gd name="T20" fmla="*/ 2 w 18"/>
                <a:gd name="T21" fmla="*/ 9 h 14"/>
                <a:gd name="T22" fmla="*/ 0 w 18"/>
                <a:gd name="T23" fmla="*/ 6 h 14"/>
                <a:gd name="T24" fmla="*/ 0 w 18"/>
                <a:gd name="T25" fmla="*/ 1 h 14"/>
                <a:gd name="T26" fmla="*/ 3 w 18"/>
                <a:gd name="T27" fmla="*/ 0 h 14"/>
                <a:gd name="T28" fmla="*/ 7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7" y="0"/>
                  </a:moveTo>
                  <a:lnTo>
                    <a:pt x="12" y="0"/>
                  </a:lnTo>
                  <a:lnTo>
                    <a:pt x="15" y="0"/>
                  </a:lnTo>
                  <a:lnTo>
                    <a:pt x="17" y="1"/>
                  </a:lnTo>
                  <a:lnTo>
                    <a:pt x="18" y="6"/>
                  </a:lnTo>
                  <a:lnTo>
                    <a:pt x="17" y="11"/>
                  </a:lnTo>
                  <a:lnTo>
                    <a:pt x="15" y="14"/>
                  </a:lnTo>
                  <a:lnTo>
                    <a:pt x="12" y="13"/>
                  </a:lnTo>
                  <a:lnTo>
                    <a:pt x="7" y="13"/>
                  </a:lnTo>
                  <a:lnTo>
                    <a:pt x="5" y="11"/>
                  </a:lnTo>
                  <a:lnTo>
                    <a:pt x="2" y="9"/>
                  </a:lnTo>
                  <a:lnTo>
                    <a:pt x="0" y="6"/>
                  </a:lnTo>
                  <a:lnTo>
                    <a:pt x="0" y="1"/>
                  </a:lnTo>
                  <a:lnTo>
                    <a:pt x="3"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2" name="Freeform 22"/>
            <p:cNvSpPr>
              <a:spLocks/>
            </p:cNvSpPr>
            <p:nvPr/>
          </p:nvSpPr>
          <p:spPr bwMode="auto">
            <a:xfrm>
              <a:off x="1394" y="148"/>
              <a:ext cx="16" cy="13"/>
            </a:xfrm>
            <a:custGeom>
              <a:avLst/>
              <a:gdLst>
                <a:gd name="T0" fmla="*/ 3 w 16"/>
                <a:gd name="T1" fmla="*/ 0 h 13"/>
                <a:gd name="T2" fmla="*/ 7 w 16"/>
                <a:gd name="T3" fmla="*/ 0 h 13"/>
                <a:gd name="T4" fmla="*/ 11 w 16"/>
                <a:gd name="T5" fmla="*/ 2 h 13"/>
                <a:gd name="T6" fmla="*/ 13 w 16"/>
                <a:gd name="T7" fmla="*/ 3 h 13"/>
                <a:gd name="T8" fmla="*/ 16 w 16"/>
                <a:gd name="T9" fmla="*/ 6 h 13"/>
                <a:gd name="T10" fmla="*/ 15 w 16"/>
                <a:gd name="T11" fmla="*/ 10 h 13"/>
                <a:gd name="T12" fmla="*/ 13 w 16"/>
                <a:gd name="T13" fmla="*/ 11 h 13"/>
                <a:gd name="T14" fmla="*/ 10 w 16"/>
                <a:gd name="T15" fmla="*/ 13 h 13"/>
                <a:gd name="T16" fmla="*/ 7 w 16"/>
                <a:gd name="T17" fmla="*/ 13 h 13"/>
                <a:gd name="T18" fmla="*/ 3 w 16"/>
                <a:gd name="T19" fmla="*/ 11 h 13"/>
                <a:gd name="T20" fmla="*/ 2 w 16"/>
                <a:gd name="T21" fmla="*/ 10 h 13"/>
                <a:gd name="T22" fmla="*/ 0 w 16"/>
                <a:gd name="T23" fmla="*/ 6 h 13"/>
                <a:gd name="T24" fmla="*/ 0 w 16"/>
                <a:gd name="T25" fmla="*/ 2 h 13"/>
                <a:gd name="T26" fmla="*/ 3 w 1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3">
                  <a:moveTo>
                    <a:pt x="3" y="0"/>
                  </a:moveTo>
                  <a:lnTo>
                    <a:pt x="7" y="0"/>
                  </a:lnTo>
                  <a:lnTo>
                    <a:pt x="11" y="2"/>
                  </a:lnTo>
                  <a:lnTo>
                    <a:pt x="13" y="3"/>
                  </a:lnTo>
                  <a:lnTo>
                    <a:pt x="16" y="6"/>
                  </a:lnTo>
                  <a:lnTo>
                    <a:pt x="15" y="10"/>
                  </a:lnTo>
                  <a:lnTo>
                    <a:pt x="13" y="11"/>
                  </a:lnTo>
                  <a:lnTo>
                    <a:pt x="10" y="13"/>
                  </a:lnTo>
                  <a:lnTo>
                    <a:pt x="7" y="13"/>
                  </a:lnTo>
                  <a:lnTo>
                    <a:pt x="3" y="11"/>
                  </a:lnTo>
                  <a:lnTo>
                    <a:pt x="2" y="10"/>
                  </a:lnTo>
                  <a:lnTo>
                    <a:pt x="0" y="6"/>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3" name="Freeform 23"/>
            <p:cNvSpPr>
              <a:spLocks/>
            </p:cNvSpPr>
            <p:nvPr/>
          </p:nvSpPr>
          <p:spPr bwMode="auto">
            <a:xfrm>
              <a:off x="1564" y="195"/>
              <a:ext cx="23" cy="17"/>
            </a:xfrm>
            <a:custGeom>
              <a:avLst/>
              <a:gdLst>
                <a:gd name="T0" fmla="*/ 8 w 23"/>
                <a:gd name="T1" fmla="*/ 0 h 17"/>
                <a:gd name="T2" fmla="*/ 13 w 23"/>
                <a:gd name="T3" fmla="*/ 0 h 17"/>
                <a:gd name="T4" fmla="*/ 18 w 23"/>
                <a:gd name="T5" fmla="*/ 2 h 17"/>
                <a:gd name="T6" fmla="*/ 21 w 23"/>
                <a:gd name="T7" fmla="*/ 5 h 17"/>
                <a:gd name="T8" fmla="*/ 23 w 23"/>
                <a:gd name="T9" fmla="*/ 8 h 17"/>
                <a:gd name="T10" fmla="*/ 23 w 23"/>
                <a:gd name="T11" fmla="*/ 13 h 17"/>
                <a:gd name="T12" fmla="*/ 20 w 23"/>
                <a:gd name="T13" fmla="*/ 17 h 17"/>
                <a:gd name="T14" fmla="*/ 15 w 23"/>
                <a:gd name="T15" fmla="*/ 17 h 17"/>
                <a:gd name="T16" fmla="*/ 10 w 23"/>
                <a:gd name="T17" fmla="*/ 17 h 17"/>
                <a:gd name="T18" fmla="*/ 5 w 23"/>
                <a:gd name="T19" fmla="*/ 13 h 17"/>
                <a:gd name="T20" fmla="*/ 2 w 23"/>
                <a:gd name="T21" fmla="*/ 12 h 17"/>
                <a:gd name="T22" fmla="*/ 0 w 23"/>
                <a:gd name="T23" fmla="*/ 7 h 17"/>
                <a:gd name="T24" fmla="*/ 0 w 23"/>
                <a:gd name="T25" fmla="*/ 2 h 17"/>
                <a:gd name="T26" fmla="*/ 5 w 23"/>
                <a:gd name="T27" fmla="*/ 0 h 17"/>
                <a:gd name="T28" fmla="*/ 8 w 23"/>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7">
                  <a:moveTo>
                    <a:pt x="8" y="0"/>
                  </a:moveTo>
                  <a:lnTo>
                    <a:pt x="13" y="0"/>
                  </a:lnTo>
                  <a:lnTo>
                    <a:pt x="18" y="2"/>
                  </a:lnTo>
                  <a:lnTo>
                    <a:pt x="21" y="5"/>
                  </a:lnTo>
                  <a:lnTo>
                    <a:pt x="23" y="8"/>
                  </a:lnTo>
                  <a:lnTo>
                    <a:pt x="23" y="13"/>
                  </a:lnTo>
                  <a:lnTo>
                    <a:pt x="20" y="17"/>
                  </a:lnTo>
                  <a:lnTo>
                    <a:pt x="15" y="17"/>
                  </a:lnTo>
                  <a:lnTo>
                    <a:pt x="10" y="17"/>
                  </a:lnTo>
                  <a:lnTo>
                    <a:pt x="5" y="13"/>
                  </a:lnTo>
                  <a:lnTo>
                    <a:pt x="2" y="12"/>
                  </a:lnTo>
                  <a:lnTo>
                    <a:pt x="0" y="7"/>
                  </a:lnTo>
                  <a:lnTo>
                    <a:pt x="0" y="2"/>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4" name="Freeform 24"/>
            <p:cNvSpPr>
              <a:spLocks/>
            </p:cNvSpPr>
            <p:nvPr/>
          </p:nvSpPr>
          <p:spPr bwMode="auto">
            <a:xfrm>
              <a:off x="1405" y="221"/>
              <a:ext cx="15" cy="12"/>
            </a:xfrm>
            <a:custGeom>
              <a:avLst/>
              <a:gdLst>
                <a:gd name="T0" fmla="*/ 0 w 15"/>
                <a:gd name="T1" fmla="*/ 0 h 12"/>
                <a:gd name="T2" fmla="*/ 15 w 15"/>
                <a:gd name="T3" fmla="*/ 0 h 12"/>
                <a:gd name="T4" fmla="*/ 15 w 15"/>
                <a:gd name="T5" fmla="*/ 4 h 12"/>
                <a:gd name="T6" fmla="*/ 15 w 15"/>
                <a:gd name="T7" fmla="*/ 7 h 12"/>
                <a:gd name="T8" fmla="*/ 14 w 15"/>
                <a:gd name="T9" fmla="*/ 9 h 12"/>
                <a:gd name="T10" fmla="*/ 12 w 15"/>
                <a:gd name="T11" fmla="*/ 10 h 12"/>
                <a:gd name="T12" fmla="*/ 10 w 15"/>
                <a:gd name="T13" fmla="*/ 12 h 12"/>
                <a:gd name="T14" fmla="*/ 5 w 15"/>
                <a:gd name="T15" fmla="*/ 10 h 12"/>
                <a:gd name="T16" fmla="*/ 2 w 15"/>
                <a:gd name="T17" fmla="*/ 9 h 12"/>
                <a:gd name="T18" fmla="*/ 0 w 15"/>
                <a:gd name="T19" fmla="*/ 5 h 12"/>
                <a:gd name="T20" fmla="*/ 0 w 1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0" y="0"/>
                  </a:moveTo>
                  <a:lnTo>
                    <a:pt x="15" y="0"/>
                  </a:lnTo>
                  <a:lnTo>
                    <a:pt x="15" y="4"/>
                  </a:lnTo>
                  <a:lnTo>
                    <a:pt x="15" y="7"/>
                  </a:lnTo>
                  <a:lnTo>
                    <a:pt x="14" y="9"/>
                  </a:lnTo>
                  <a:lnTo>
                    <a:pt x="12" y="10"/>
                  </a:lnTo>
                  <a:lnTo>
                    <a:pt x="10" y="12"/>
                  </a:lnTo>
                  <a:lnTo>
                    <a:pt x="5" y="10"/>
                  </a:lnTo>
                  <a:lnTo>
                    <a:pt x="2" y="9"/>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5" name="Freeform 25"/>
            <p:cNvSpPr>
              <a:spLocks/>
            </p:cNvSpPr>
            <p:nvPr/>
          </p:nvSpPr>
          <p:spPr bwMode="auto">
            <a:xfrm>
              <a:off x="1417" y="230"/>
              <a:ext cx="46" cy="19"/>
            </a:xfrm>
            <a:custGeom>
              <a:avLst/>
              <a:gdLst>
                <a:gd name="T0" fmla="*/ 34 w 46"/>
                <a:gd name="T1" fmla="*/ 0 h 19"/>
                <a:gd name="T2" fmla="*/ 46 w 46"/>
                <a:gd name="T3" fmla="*/ 3 h 19"/>
                <a:gd name="T4" fmla="*/ 41 w 46"/>
                <a:gd name="T5" fmla="*/ 11 h 19"/>
                <a:gd name="T6" fmla="*/ 33 w 46"/>
                <a:gd name="T7" fmla="*/ 16 h 19"/>
                <a:gd name="T8" fmla="*/ 21 w 46"/>
                <a:gd name="T9" fmla="*/ 19 h 19"/>
                <a:gd name="T10" fmla="*/ 10 w 46"/>
                <a:gd name="T11" fmla="*/ 19 h 19"/>
                <a:gd name="T12" fmla="*/ 0 w 46"/>
                <a:gd name="T13" fmla="*/ 14 h 19"/>
                <a:gd name="T14" fmla="*/ 8 w 46"/>
                <a:gd name="T15" fmla="*/ 6 h 19"/>
                <a:gd name="T16" fmla="*/ 21 w 46"/>
                <a:gd name="T17" fmla="*/ 1 h 19"/>
                <a:gd name="T18" fmla="*/ 34 w 4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34" y="0"/>
                  </a:moveTo>
                  <a:lnTo>
                    <a:pt x="46" y="3"/>
                  </a:lnTo>
                  <a:lnTo>
                    <a:pt x="41" y="11"/>
                  </a:lnTo>
                  <a:lnTo>
                    <a:pt x="33" y="16"/>
                  </a:lnTo>
                  <a:lnTo>
                    <a:pt x="21" y="19"/>
                  </a:lnTo>
                  <a:lnTo>
                    <a:pt x="10" y="19"/>
                  </a:lnTo>
                  <a:lnTo>
                    <a:pt x="0" y="14"/>
                  </a:lnTo>
                  <a:lnTo>
                    <a:pt x="8" y="6"/>
                  </a:lnTo>
                  <a:lnTo>
                    <a:pt x="21"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6" name="Freeform 26"/>
            <p:cNvSpPr>
              <a:spLocks/>
            </p:cNvSpPr>
            <p:nvPr/>
          </p:nvSpPr>
          <p:spPr bwMode="auto">
            <a:xfrm>
              <a:off x="1391" y="233"/>
              <a:ext cx="13" cy="11"/>
            </a:xfrm>
            <a:custGeom>
              <a:avLst/>
              <a:gdLst>
                <a:gd name="T0" fmla="*/ 5 w 13"/>
                <a:gd name="T1" fmla="*/ 0 h 11"/>
                <a:gd name="T2" fmla="*/ 8 w 13"/>
                <a:gd name="T3" fmla="*/ 0 h 11"/>
                <a:gd name="T4" fmla="*/ 10 w 13"/>
                <a:gd name="T5" fmla="*/ 0 h 11"/>
                <a:gd name="T6" fmla="*/ 11 w 13"/>
                <a:gd name="T7" fmla="*/ 3 h 11"/>
                <a:gd name="T8" fmla="*/ 13 w 13"/>
                <a:gd name="T9" fmla="*/ 5 h 11"/>
                <a:gd name="T10" fmla="*/ 13 w 13"/>
                <a:gd name="T11" fmla="*/ 10 h 11"/>
                <a:gd name="T12" fmla="*/ 10 w 13"/>
                <a:gd name="T13" fmla="*/ 11 h 11"/>
                <a:gd name="T14" fmla="*/ 6 w 13"/>
                <a:gd name="T15" fmla="*/ 11 h 11"/>
                <a:gd name="T16" fmla="*/ 3 w 13"/>
                <a:gd name="T17" fmla="*/ 10 h 11"/>
                <a:gd name="T18" fmla="*/ 1 w 13"/>
                <a:gd name="T19" fmla="*/ 8 h 11"/>
                <a:gd name="T20" fmla="*/ 0 w 13"/>
                <a:gd name="T21" fmla="*/ 5 h 11"/>
                <a:gd name="T22" fmla="*/ 0 w 13"/>
                <a:gd name="T23" fmla="*/ 0 h 11"/>
                <a:gd name="T24" fmla="*/ 5 w 13"/>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5" y="0"/>
                  </a:moveTo>
                  <a:lnTo>
                    <a:pt x="8" y="0"/>
                  </a:lnTo>
                  <a:lnTo>
                    <a:pt x="10" y="0"/>
                  </a:lnTo>
                  <a:lnTo>
                    <a:pt x="11" y="3"/>
                  </a:lnTo>
                  <a:lnTo>
                    <a:pt x="13" y="5"/>
                  </a:lnTo>
                  <a:lnTo>
                    <a:pt x="13" y="10"/>
                  </a:lnTo>
                  <a:lnTo>
                    <a:pt x="10" y="11"/>
                  </a:lnTo>
                  <a:lnTo>
                    <a:pt x="6" y="11"/>
                  </a:lnTo>
                  <a:lnTo>
                    <a:pt x="3" y="10"/>
                  </a:lnTo>
                  <a:lnTo>
                    <a:pt x="1" y="8"/>
                  </a:lnTo>
                  <a:lnTo>
                    <a:pt x="0" y="5"/>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7" name="Freeform 27"/>
            <p:cNvSpPr>
              <a:spLocks/>
            </p:cNvSpPr>
            <p:nvPr/>
          </p:nvSpPr>
          <p:spPr bwMode="auto">
            <a:xfrm>
              <a:off x="1448" y="251"/>
              <a:ext cx="20" cy="15"/>
            </a:xfrm>
            <a:custGeom>
              <a:avLst/>
              <a:gdLst>
                <a:gd name="T0" fmla="*/ 8 w 20"/>
                <a:gd name="T1" fmla="*/ 0 h 15"/>
                <a:gd name="T2" fmla="*/ 11 w 20"/>
                <a:gd name="T3" fmla="*/ 0 h 15"/>
                <a:gd name="T4" fmla="*/ 15 w 20"/>
                <a:gd name="T5" fmla="*/ 2 h 15"/>
                <a:gd name="T6" fmla="*/ 18 w 20"/>
                <a:gd name="T7" fmla="*/ 3 h 15"/>
                <a:gd name="T8" fmla="*/ 20 w 20"/>
                <a:gd name="T9" fmla="*/ 6 h 15"/>
                <a:gd name="T10" fmla="*/ 20 w 20"/>
                <a:gd name="T11" fmla="*/ 10 h 15"/>
                <a:gd name="T12" fmla="*/ 16 w 20"/>
                <a:gd name="T13" fmla="*/ 11 h 15"/>
                <a:gd name="T14" fmla="*/ 15 w 20"/>
                <a:gd name="T15" fmla="*/ 13 h 15"/>
                <a:gd name="T16" fmla="*/ 15 w 20"/>
                <a:gd name="T17" fmla="*/ 15 h 15"/>
                <a:gd name="T18" fmla="*/ 10 w 20"/>
                <a:gd name="T19" fmla="*/ 15 h 15"/>
                <a:gd name="T20" fmla="*/ 6 w 20"/>
                <a:gd name="T21" fmla="*/ 13 h 15"/>
                <a:gd name="T22" fmla="*/ 5 w 20"/>
                <a:gd name="T23" fmla="*/ 10 h 15"/>
                <a:gd name="T24" fmla="*/ 2 w 20"/>
                <a:gd name="T25" fmla="*/ 8 h 15"/>
                <a:gd name="T26" fmla="*/ 0 w 20"/>
                <a:gd name="T27" fmla="*/ 5 h 15"/>
                <a:gd name="T28" fmla="*/ 2 w 20"/>
                <a:gd name="T29" fmla="*/ 3 h 15"/>
                <a:gd name="T30" fmla="*/ 5 w 20"/>
                <a:gd name="T31" fmla="*/ 2 h 15"/>
                <a:gd name="T32" fmla="*/ 8 w 20"/>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5">
                  <a:moveTo>
                    <a:pt x="8" y="0"/>
                  </a:moveTo>
                  <a:lnTo>
                    <a:pt x="11" y="0"/>
                  </a:lnTo>
                  <a:lnTo>
                    <a:pt x="15" y="2"/>
                  </a:lnTo>
                  <a:lnTo>
                    <a:pt x="18" y="3"/>
                  </a:lnTo>
                  <a:lnTo>
                    <a:pt x="20" y="6"/>
                  </a:lnTo>
                  <a:lnTo>
                    <a:pt x="20" y="10"/>
                  </a:lnTo>
                  <a:lnTo>
                    <a:pt x="16" y="11"/>
                  </a:lnTo>
                  <a:lnTo>
                    <a:pt x="15" y="13"/>
                  </a:lnTo>
                  <a:lnTo>
                    <a:pt x="15" y="15"/>
                  </a:lnTo>
                  <a:lnTo>
                    <a:pt x="10" y="15"/>
                  </a:lnTo>
                  <a:lnTo>
                    <a:pt x="6" y="13"/>
                  </a:lnTo>
                  <a:lnTo>
                    <a:pt x="5" y="10"/>
                  </a:lnTo>
                  <a:lnTo>
                    <a:pt x="2" y="8"/>
                  </a:lnTo>
                  <a:lnTo>
                    <a:pt x="0" y="5"/>
                  </a:lnTo>
                  <a:lnTo>
                    <a:pt x="2" y="3"/>
                  </a:lnTo>
                  <a:lnTo>
                    <a:pt x="5"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8" name="Freeform 28"/>
            <p:cNvSpPr>
              <a:spLocks/>
            </p:cNvSpPr>
            <p:nvPr/>
          </p:nvSpPr>
          <p:spPr bwMode="auto">
            <a:xfrm>
              <a:off x="1902" y="825"/>
              <a:ext cx="13" cy="16"/>
            </a:xfrm>
            <a:custGeom>
              <a:avLst/>
              <a:gdLst>
                <a:gd name="T0" fmla="*/ 2 w 13"/>
                <a:gd name="T1" fmla="*/ 0 h 16"/>
                <a:gd name="T2" fmla="*/ 7 w 13"/>
                <a:gd name="T3" fmla="*/ 0 h 16"/>
                <a:gd name="T4" fmla="*/ 10 w 13"/>
                <a:gd name="T5" fmla="*/ 1 h 16"/>
                <a:gd name="T6" fmla="*/ 12 w 13"/>
                <a:gd name="T7" fmla="*/ 3 h 16"/>
                <a:gd name="T8" fmla="*/ 13 w 13"/>
                <a:gd name="T9" fmla="*/ 6 h 16"/>
                <a:gd name="T10" fmla="*/ 13 w 13"/>
                <a:gd name="T11" fmla="*/ 10 h 16"/>
                <a:gd name="T12" fmla="*/ 12 w 13"/>
                <a:gd name="T13" fmla="*/ 13 h 16"/>
                <a:gd name="T14" fmla="*/ 10 w 13"/>
                <a:gd name="T15" fmla="*/ 16 h 16"/>
                <a:gd name="T16" fmla="*/ 5 w 13"/>
                <a:gd name="T17" fmla="*/ 14 h 16"/>
                <a:gd name="T18" fmla="*/ 2 w 13"/>
                <a:gd name="T19" fmla="*/ 13 h 16"/>
                <a:gd name="T20" fmla="*/ 0 w 13"/>
                <a:gd name="T21" fmla="*/ 10 h 16"/>
                <a:gd name="T22" fmla="*/ 0 w 13"/>
                <a:gd name="T23" fmla="*/ 6 h 16"/>
                <a:gd name="T24" fmla="*/ 0 w 13"/>
                <a:gd name="T25" fmla="*/ 3 h 16"/>
                <a:gd name="T26" fmla="*/ 2 w 13"/>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6">
                  <a:moveTo>
                    <a:pt x="2" y="0"/>
                  </a:moveTo>
                  <a:lnTo>
                    <a:pt x="7" y="0"/>
                  </a:lnTo>
                  <a:lnTo>
                    <a:pt x="10" y="1"/>
                  </a:lnTo>
                  <a:lnTo>
                    <a:pt x="12" y="3"/>
                  </a:lnTo>
                  <a:lnTo>
                    <a:pt x="13" y="6"/>
                  </a:lnTo>
                  <a:lnTo>
                    <a:pt x="13" y="10"/>
                  </a:lnTo>
                  <a:lnTo>
                    <a:pt x="12" y="13"/>
                  </a:lnTo>
                  <a:lnTo>
                    <a:pt x="10" y="16"/>
                  </a:lnTo>
                  <a:lnTo>
                    <a:pt x="5" y="14"/>
                  </a:lnTo>
                  <a:lnTo>
                    <a:pt x="2" y="13"/>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9" name="Freeform 29"/>
            <p:cNvSpPr>
              <a:spLocks/>
            </p:cNvSpPr>
            <p:nvPr/>
          </p:nvSpPr>
          <p:spPr bwMode="auto">
            <a:xfrm>
              <a:off x="5" y="1070"/>
              <a:ext cx="1268" cy="1424"/>
            </a:xfrm>
            <a:custGeom>
              <a:avLst/>
              <a:gdLst>
                <a:gd name="T0" fmla="*/ 998 w 1268"/>
                <a:gd name="T1" fmla="*/ 52 h 1424"/>
                <a:gd name="T2" fmla="*/ 1065 w 1268"/>
                <a:gd name="T3" fmla="*/ 180 h 1424"/>
                <a:gd name="T4" fmla="*/ 1155 w 1268"/>
                <a:gd name="T5" fmla="*/ 131 h 1424"/>
                <a:gd name="T6" fmla="*/ 1167 w 1268"/>
                <a:gd name="T7" fmla="*/ 116 h 1424"/>
                <a:gd name="T8" fmla="*/ 1198 w 1268"/>
                <a:gd name="T9" fmla="*/ 127 h 1424"/>
                <a:gd name="T10" fmla="*/ 1194 w 1268"/>
                <a:gd name="T11" fmla="*/ 136 h 1424"/>
                <a:gd name="T12" fmla="*/ 1188 w 1268"/>
                <a:gd name="T13" fmla="*/ 165 h 1424"/>
                <a:gd name="T14" fmla="*/ 1253 w 1268"/>
                <a:gd name="T15" fmla="*/ 206 h 1424"/>
                <a:gd name="T16" fmla="*/ 1152 w 1268"/>
                <a:gd name="T17" fmla="*/ 454 h 1424"/>
                <a:gd name="T18" fmla="*/ 1065 w 1268"/>
                <a:gd name="T19" fmla="*/ 584 h 1424"/>
                <a:gd name="T20" fmla="*/ 1013 w 1268"/>
                <a:gd name="T21" fmla="*/ 713 h 1424"/>
                <a:gd name="T22" fmla="*/ 1018 w 1268"/>
                <a:gd name="T23" fmla="*/ 731 h 1424"/>
                <a:gd name="T24" fmla="*/ 1034 w 1268"/>
                <a:gd name="T25" fmla="*/ 726 h 1424"/>
                <a:gd name="T26" fmla="*/ 1052 w 1268"/>
                <a:gd name="T27" fmla="*/ 778 h 1424"/>
                <a:gd name="T28" fmla="*/ 1020 w 1268"/>
                <a:gd name="T29" fmla="*/ 775 h 1424"/>
                <a:gd name="T30" fmla="*/ 959 w 1268"/>
                <a:gd name="T31" fmla="*/ 777 h 1424"/>
                <a:gd name="T32" fmla="*/ 966 w 1268"/>
                <a:gd name="T33" fmla="*/ 750 h 1424"/>
                <a:gd name="T34" fmla="*/ 908 w 1268"/>
                <a:gd name="T35" fmla="*/ 759 h 1424"/>
                <a:gd name="T36" fmla="*/ 886 w 1268"/>
                <a:gd name="T37" fmla="*/ 801 h 1424"/>
                <a:gd name="T38" fmla="*/ 781 w 1268"/>
                <a:gd name="T39" fmla="*/ 875 h 1424"/>
                <a:gd name="T40" fmla="*/ 719 w 1268"/>
                <a:gd name="T41" fmla="*/ 1059 h 1424"/>
                <a:gd name="T42" fmla="*/ 688 w 1268"/>
                <a:gd name="T43" fmla="*/ 1161 h 1424"/>
                <a:gd name="T44" fmla="*/ 673 w 1268"/>
                <a:gd name="T45" fmla="*/ 1216 h 1424"/>
                <a:gd name="T46" fmla="*/ 689 w 1268"/>
                <a:gd name="T47" fmla="*/ 1228 h 1424"/>
                <a:gd name="T48" fmla="*/ 671 w 1268"/>
                <a:gd name="T49" fmla="*/ 1244 h 1424"/>
                <a:gd name="T50" fmla="*/ 539 w 1268"/>
                <a:gd name="T51" fmla="*/ 1357 h 1424"/>
                <a:gd name="T52" fmla="*/ 524 w 1268"/>
                <a:gd name="T53" fmla="*/ 1380 h 1424"/>
                <a:gd name="T54" fmla="*/ 477 w 1268"/>
                <a:gd name="T55" fmla="*/ 1414 h 1424"/>
                <a:gd name="T56" fmla="*/ 363 w 1268"/>
                <a:gd name="T57" fmla="*/ 1404 h 1424"/>
                <a:gd name="T58" fmla="*/ 320 w 1268"/>
                <a:gd name="T59" fmla="*/ 1409 h 1424"/>
                <a:gd name="T60" fmla="*/ 305 w 1268"/>
                <a:gd name="T61" fmla="*/ 1411 h 1424"/>
                <a:gd name="T62" fmla="*/ 300 w 1268"/>
                <a:gd name="T63" fmla="*/ 1381 h 1424"/>
                <a:gd name="T64" fmla="*/ 161 w 1268"/>
                <a:gd name="T65" fmla="*/ 1329 h 1424"/>
                <a:gd name="T66" fmla="*/ 73 w 1268"/>
                <a:gd name="T67" fmla="*/ 1345 h 1424"/>
                <a:gd name="T68" fmla="*/ 29 w 1268"/>
                <a:gd name="T69" fmla="*/ 1308 h 1424"/>
                <a:gd name="T70" fmla="*/ 14 w 1268"/>
                <a:gd name="T71" fmla="*/ 1296 h 1424"/>
                <a:gd name="T72" fmla="*/ 67 w 1268"/>
                <a:gd name="T73" fmla="*/ 1238 h 1424"/>
                <a:gd name="T74" fmla="*/ 52 w 1268"/>
                <a:gd name="T75" fmla="*/ 1226 h 1424"/>
                <a:gd name="T76" fmla="*/ 39 w 1268"/>
                <a:gd name="T77" fmla="*/ 1190 h 1424"/>
                <a:gd name="T78" fmla="*/ 58 w 1268"/>
                <a:gd name="T79" fmla="*/ 1157 h 1424"/>
                <a:gd name="T80" fmla="*/ 90 w 1268"/>
                <a:gd name="T81" fmla="*/ 1161 h 1424"/>
                <a:gd name="T82" fmla="*/ 93 w 1268"/>
                <a:gd name="T83" fmla="*/ 1138 h 1424"/>
                <a:gd name="T84" fmla="*/ 94 w 1268"/>
                <a:gd name="T85" fmla="*/ 1126 h 1424"/>
                <a:gd name="T86" fmla="*/ 78 w 1268"/>
                <a:gd name="T87" fmla="*/ 1121 h 1424"/>
                <a:gd name="T88" fmla="*/ 65 w 1268"/>
                <a:gd name="T89" fmla="*/ 1102 h 1424"/>
                <a:gd name="T90" fmla="*/ 85 w 1268"/>
                <a:gd name="T91" fmla="*/ 1092 h 1424"/>
                <a:gd name="T92" fmla="*/ 98 w 1268"/>
                <a:gd name="T93" fmla="*/ 1087 h 1424"/>
                <a:gd name="T94" fmla="*/ 93 w 1268"/>
                <a:gd name="T95" fmla="*/ 1068 h 1424"/>
                <a:gd name="T96" fmla="*/ 137 w 1268"/>
                <a:gd name="T97" fmla="*/ 1014 h 1424"/>
                <a:gd name="T98" fmla="*/ 158 w 1268"/>
                <a:gd name="T99" fmla="*/ 1009 h 1424"/>
                <a:gd name="T100" fmla="*/ 170 w 1268"/>
                <a:gd name="T101" fmla="*/ 997 h 1424"/>
                <a:gd name="T102" fmla="*/ 209 w 1268"/>
                <a:gd name="T103" fmla="*/ 968 h 1424"/>
                <a:gd name="T104" fmla="*/ 242 w 1268"/>
                <a:gd name="T105" fmla="*/ 899 h 1424"/>
                <a:gd name="T106" fmla="*/ 289 w 1268"/>
                <a:gd name="T107" fmla="*/ 832 h 1424"/>
                <a:gd name="T108" fmla="*/ 475 w 1268"/>
                <a:gd name="T109" fmla="*/ 719 h 1424"/>
                <a:gd name="T110" fmla="*/ 624 w 1268"/>
                <a:gd name="T111" fmla="*/ 590 h 1424"/>
                <a:gd name="T112" fmla="*/ 778 w 1268"/>
                <a:gd name="T113" fmla="*/ 293 h 1424"/>
                <a:gd name="T114" fmla="*/ 925 w 1268"/>
                <a:gd name="T115" fmla="*/ 56 h 1424"/>
                <a:gd name="T116" fmla="*/ 975 w 1268"/>
                <a:gd name="T117" fmla="*/ 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8" h="1424">
                  <a:moveTo>
                    <a:pt x="990" y="0"/>
                  </a:moveTo>
                  <a:lnTo>
                    <a:pt x="1007" y="0"/>
                  </a:lnTo>
                  <a:lnTo>
                    <a:pt x="1024" y="2"/>
                  </a:lnTo>
                  <a:lnTo>
                    <a:pt x="1044" y="2"/>
                  </a:lnTo>
                  <a:lnTo>
                    <a:pt x="1034" y="10"/>
                  </a:lnTo>
                  <a:lnTo>
                    <a:pt x="1024" y="13"/>
                  </a:lnTo>
                  <a:lnTo>
                    <a:pt x="1015" y="18"/>
                  </a:lnTo>
                  <a:lnTo>
                    <a:pt x="1005" y="21"/>
                  </a:lnTo>
                  <a:lnTo>
                    <a:pt x="998" y="29"/>
                  </a:lnTo>
                  <a:lnTo>
                    <a:pt x="997" y="41"/>
                  </a:lnTo>
                  <a:lnTo>
                    <a:pt x="998" y="52"/>
                  </a:lnTo>
                  <a:lnTo>
                    <a:pt x="1007" y="64"/>
                  </a:lnTo>
                  <a:lnTo>
                    <a:pt x="1018" y="72"/>
                  </a:lnTo>
                  <a:lnTo>
                    <a:pt x="1033" y="75"/>
                  </a:lnTo>
                  <a:lnTo>
                    <a:pt x="1051" y="70"/>
                  </a:lnTo>
                  <a:lnTo>
                    <a:pt x="1056" y="80"/>
                  </a:lnTo>
                  <a:lnTo>
                    <a:pt x="1060" y="92"/>
                  </a:lnTo>
                  <a:lnTo>
                    <a:pt x="1062" y="103"/>
                  </a:lnTo>
                  <a:lnTo>
                    <a:pt x="1060" y="114"/>
                  </a:lnTo>
                  <a:lnTo>
                    <a:pt x="1052" y="123"/>
                  </a:lnTo>
                  <a:lnTo>
                    <a:pt x="1060" y="150"/>
                  </a:lnTo>
                  <a:lnTo>
                    <a:pt x="1065" y="180"/>
                  </a:lnTo>
                  <a:lnTo>
                    <a:pt x="1070" y="185"/>
                  </a:lnTo>
                  <a:lnTo>
                    <a:pt x="1082" y="186"/>
                  </a:lnTo>
                  <a:lnTo>
                    <a:pt x="1093" y="186"/>
                  </a:lnTo>
                  <a:lnTo>
                    <a:pt x="1100" y="172"/>
                  </a:lnTo>
                  <a:lnTo>
                    <a:pt x="1109" y="160"/>
                  </a:lnTo>
                  <a:lnTo>
                    <a:pt x="1123" y="150"/>
                  </a:lnTo>
                  <a:lnTo>
                    <a:pt x="1134" y="142"/>
                  </a:lnTo>
                  <a:lnTo>
                    <a:pt x="1145" y="131"/>
                  </a:lnTo>
                  <a:lnTo>
                    <a:pt x="1149" y="129"/>
                  </a:lnTo>
                  <a:lnTo>
                    <a:pt x="1152" y="131"/>
                  </a:lnTo>
                  <a:lnTo>
                    <a:pt x="1155" y="131"/>
                  </a:lnTo>
                  <a:lnTo>
                    <a:pt x="1157" y="132"/>
                  </a:lnTo>
                  <a:lnTo>
                    <a:pt x="1160" y="134"/>
                  </a:lnTo>
                  <a:lnTo>
                    <a:pt x="1162" y="134"/>
                  </a:lnTo>
                  <a:lnTo>
                    <a:pt x="1167" y="134"/>
                  </a:lnTo>
                  <a:lnTo>
                    <a:pt x="1170" y="132"/>
                  </a:lnTo>
                  <a:lnTo>
                    <a:pt x="1170" y="131"/>
                  </a:lnTo>
                  <a:lnTo>
                    <a:pt x="1170" y="127"/>
                  </a:lnTo>
                  <a:lnTo>
                    <a:pt x="1168" y="126"/>
                  </a:lnTo>
                  <a:lnTo>
                    <a:pt x="1168" y="123"/>
                  </a:lnTo>
                  <a:lnTo>
                    <a:pt x="1167" y="119"/>
                  </a:lnTo>
                  <a:lnTo>
                    <a:pt x="1167" y="116"/>
                  </a:lnTo>
                  <a:lnTo>
                    <a:pt x="1168" y="113"/>
                  </a:lnTo>
                  <a:lnTo>
                    <a:pt x="1181" y="111"/>
                  </a:lnTo>
                  <a:lnTo>
                    <a:pt x="1194" y="106"/>
                  </a:lnTo>
                  <a:lnTo>
                    <a:pt x="1204" y="101"/>
                  </a:lnTo>
                  <a:lnTo>
                    <a:pt x="1216" y="96"/>
                  </a:lnTo>
                  <a:lnTo>
                    <a:pt x="1227" y="96"/>
                  </a:lnTo>
                  <a:lnTo>
                    <a:pt x="1222" y="109"/>
                  </a:lnTo>
                  <a:lnTo>
                    <a:pt x="1214" y="121"/>
                  </a:lnTo>
                  <a:lnTo>
                    <a:pt x="1201" y="127"/>
                  </a:lnTo>
                  <a:lnTo>
                    <a:pt x="1199" y="127"/>
                  </a:lnTo>
                  <a:lnTo>
                    <a:pt x="1198" y="127"/>
                  </a:lnTo>
                  <a:lnTo>
                    <a:pt x="1194" y="127"/>
                  </a:lnTo>
                  <a:lnTo>
                    <a:pt x="1191" y="127"/>
                  </a:lnTo>
                  <a:lnTo>
                    <a:pt x="1190" y="127"/>
                  </a:lnTo>
                  <a:lnTo>
                    <a:pt x="1188" y="127"/>
                  </a:lnTo>
                  <a:lnTo>
                    <a:pt x="1186" y="129"/>
                  </a:lnTo>
                  <a:lnTo>
                    <a:pt x="1185" y="131"/>
                  </a:lnTo>
                  <a:lnTo>
                    <a:pt x="1185" y="134"/>
                  </a:lnTo>
                  <a:lnTo>
                    <a:pt x="1188" y="137"/>
                  </a:lnTo>
                  <a:lnTo>
                    <a:pt x="1190" y="137"/>
                  </a:lnTo>
                  <a:lnTo>
                    <a:pt x="1193" y="137"/>
                  </a:lnTo>
                  <a:lnTo>
                    <a:pt x="1194" y="136"/>
                  </a:lnTo>
                  <a:lnTo>
                    <a:pt x="1198" y="134"/>
                  </a:lnTo>
                  <a:lnTo>
                    <a:pt x="1201" y="132"/>
                  </a:lnTo>
                  <a:lnTo>
                    <a:pt x="1204" y="132"/>
                  </a:lnTo>
                  <a:lnTo>
                    <a:pt x="1204" y="139"/>
                  </a:lnTo>
                  <a:lnTo>
                    <a:pt x="1203" y="144"/>
                  </a:lnTo>
                  <a:lnTo>
                    <a:pt x="1199" y="149"/>
                  </a:lnTo>
                  <a:lnTo>
                    <a:pt x="1196" y="152"/>
                  </a:lnTo>
                  <a:lnTo>
                    <a:pt x="1191" y="154"/>
                  </a:lnTo>
                  <a:lnTo>
                    <a:pt x="1185" y="155"/>
                  </a:lnTo>
                  <a:lnTo>
                    <a:pt x="1186" y="160"/>
                  </a:lnTo>
                  <a:lnTo>
                    <a:pt x="1188" y="165"/>
                  </a:lnTo>
                  <a:lnTo>
                    <a:pt x="1190" y="167"/>
                  </a:lnTo>
                  <a:lnTo>
                    <a:pt x="1193" y="170"/>
                  </a:lnTo>
                  <a:lnTo>
                    <a:pt x="1194" y="172"/>
                  </a:lnTo>
                  <a:lnTo>
                    <a:pt x="1198" y="175"/>
                  </a:lnTo>
                  <a:lnTo>
                    <a:pt x="1216" y="173"/>
                  </a:lnTo>
                  <a:lnTo>
                    <a:pt x="1234" y="177"/>
                  </a:lnTo>
                  <a:lnTo>
                    <a:pt x="1250" y="180"/>
                  </a:lnTo>
                  <a:lnTo>
                    <a:pt x="1268" y="185"/>
                  </a:lnTo>
                  <a:lnTo>
                    <a:pt x="1266" y="193"/>
                  </a:lnTo>
                  <a:lnTo>
                    <a:pt x="1260" y="201"/>
                  </a:lnTo>
                  <a:lnTo>
                    <a:pt x="1253" y="206"/>
                  </a:lnTo>
                  <a:lnTo>
                    <a:pt x="1245" y="206"/>
                  </a:lnTo>
                  <a:lnTo>
                    <a:pt x="1240" y="201"/>
                  </a:lnTo>
                  <a:lnTo>
                    <a:pt x="1235" y="219"/>
                  </a:lnTo>
                  <a:lnTo>
                    <a:pt x="1239" y="239"/>
                  </a:lnTo>
                  <a:lnTo>
                    <a:pt x="1247" y="255"/>
                  </a:lnTo>
                  <a:lnTo>
                    <a:pt x="1258" y="271"/>
                  </a:lnTo>
                  <a:lnTo>
                    <a:pt x="1268" y="286"/>
                  </a:lnTo>
                  <a:lnTo>
                    <a:pt x="1234" y="338"/>
                  </a:lnTo>
                  <a:lnTo>
                    <a:pt x="1201" y="392"/>
                  </a:lnTo>
                  <a:lnTo>
                    <a:pt x="1168" y="446"/>
                  </a:lnTo>
                  <a:lnTo>
                    <a:pt x="1152" y="454"/>
                  </a:lnTo>
                  <a:lnTo>
                    <a:pt x="1139" y="468"/>
                  </a:lnTo>
                  <a:lnTo>
                    <a:pt x="1131" y="484"/>
                  </a:lnTo>
                  <a:lnTo>
                    <a:pt x="1123" y="504"/>
                  </a:lnTo>
                  <a:lnTo>
                    <a:pt x="1114" y="523"/>
                  </a:lnTo>
                  <a:lnTo>
                    <a:pt x="1106" y="543"/>
                  </a:lnTo>
                  <a:lnTo>
                    <a:pt x="1096" y="561"/>
                  </a:lnTo>
                  <a:lnTo>
                    <a:pt x="1083" y="575"/>
                  </a:lnTo>
                  <a:lnTo>
                    <a:pt x="1078" y="577"/>
                  </a:lnTo>
                  <a:lnTo>
                    <a:pt x="1074" y="580"/>
                  </a:lnTo>
                  <a:lnTo>
                    <a:pt x="1069" y="582"/>
                  </a:lnTo>
                  <a:lnTo>
                    <a:pt x="1065" y="584"/>
                  </a:lnTo>
                  <a:lnTo>
                    <a:pt x="1052" y="595"/>
                  </a:lnTo>
                  <a:lnTo>
                    <a:pt x="1041" y="608"/>
                  </a:lnTo>
                  <a:lnTo>
                    <a:pt x="1024" y="618"/>
                  </a:lnTo>
                  <a:lnTo>
                    <a:pt x="1020" y="634"/>
                  </a:lnTo>
                  <a:lnTo>
                    <a:pt x="1013" y="649"/>
                  </a:lnTo>
                  <a:lnTo>
                    <a:pt x="1005" y="662"/>
                  </a:lnTo>
                  <a:lnTo>
                    <a:pt x="997" y="677"/>
                  </a:lnTo>
                  <a:lnTo>
                    <a:pt x="1003" y="687"/>
                  </a:lnTo>
                  <a:lnTo>
                    <a:pt x="1008" y="700"/>
                  </a:lnTo>
                  <a:lnTo>
                    <a:pt x="1015" y="710"/>
                  </a:lnTo>
                  <a:lnTo>
                    <a:pt x="1013" y="713"/>
                  </a:lnTo>
                  <a:lnTo>
                    <a:pt x="1011" y="714"/>
                  </a:lnTo>
                  <a:lnTo>
                    <a:pt x="1008" y="716"/>
                  </a:lnTo>
                  <a:lnTo>
                    <a:pt x="1005" y="718"/>
                  </a:lnTo>
                  <a:lnTo>
                    <a:pt x="1003" y="719"/>
                  </a:lnTo>
                  <a:lnTo>
                    <a:pt x="1000" y="721"/>
                  </a:lnTo>
                  <a:lnTo>
                    <a:pt x="998" y="724"/>
                  </a:lnTo>
                  <a:lnTo>
                    <a:pt x="1000" y="727"/>
                  </a:lnTo>
                  <a:lnTo>
                    <a:pt x="1003" y="729"/>
                  </a:lnTo>
                  <a:lnTo>
                    <a:pt x="1008" y="731"/>
                  </a:lnTo>
                  <a:lnTo>
                    <a:pt x="1011" y="731"/>
                  </a:lnTo>
                  <a:lnTo>
                    <a:pt x="1018" y="731"/>
                  </a:lnTo>
                  <a:lnTo>
                    <a:pt x="1020" y="729"/>
                  </a:lnTo>
                  <a:lnTo>
                    <a:pt x="1020" y="726"/>
                  </a:lnTo>
                  <a:lnTo>
                    <a:pt x="1021" y="723"/>
                  </a:lnTo>
                  <a:lnTo>
                    <a:pt x="1023" y="719"/>
                  </a:lnTo>
                  <a:lnTo>
                    <a:pt x="1024" y="718"/>
                  </a:lnTo>
                  <a:lnTo>
                    <a:pt x="1026" y="716"/>
                  </a:lnTo>
                  <a:lnTo>
                    <a:pt x="1029" y="716"/>
                  </a:lnTo>
                  <a:lnTo>
                    <a:pt x="1033" y="718"/>
                  </a:lnTo>
                  <a:lnTo>
                    <a:pt x="1033" y="719"/>
                  </a:lnTo>
                  <a:lnTo>
                    <a:pt x="1034" y="723"/>
                  </a:lnTo>
                  <a:lnTo>
                    <a:pt x="1034" y="726"/>
                  </a:lnTo>
                  <a:lnTo>
                    <a:pt x="1034" y="729"/>
                  </a:lnTo>
                  <a:lnTo>
                    <a:pt x="1034" y="732"/>
                  </a:lnTo>
                  <a:lnTo>
                    <a:pt x="1034" y="736"/>
                  </a:lnTo>
                  <a:lnTo>
                    <a:pt x="1042" y="727"/>
                  </a:lnTo>
                  <a:lnTo>
                    <a:pt x="1051" y="727"/>
                  </a:lnTo>
                  <a:lnTo>
                    <a:pt x="1057" y="731"/>
                  </a:lnTo>
                  <a:lnTo>
                    <a:pt x="1062" y="741"/>
                  </a:lnTo>
                  <a:lnTo>
                    <a:pt x="1064" y="750"/>
                  </a:lnTo>
                  <a:lnTo>
                    <a:pt x="1064" y="762"/>
                  </a:lnTo>
                  <a:lnTo>
                    <a:pt x="1059" y="772"/>
                  </a:lnTo>
                  <a:lnTo>
                    <a:pt x="1052" y="778"/>
                  </a:lnTo>
                  <a:lnTo>
                    <a:pt x="1041" y="780"/>
                  </a:lnTo>
                  <a:lnTo>
                    <a:pt x="1039" y="777"/>
                  </a:lnTo>
                  <a:lnTo>
                    <a:pt x="1038" y="772"/>
                  </a:lnTo>
                  <a:lnTo>
                    <a:pt x="1036" y="767"/>
                  </a:lnTo>
                  <a:lnTo>
                    <a:pt x="1036" y="759"/>
                  </a:lnTo>
                  <a:lnTo>
                    <a:pt x="1034" y="763"/>
                  </a:lnTo>
                  <a:lnTo>
                    <a:pt x="1033" y="767"/>
                  </a:lnTo>
                  <a:lnTo>
                    <a:pt x="1031" y="773"/>
                  </a:lnTo>
                  <a:lnTo>
                    <a:pt x="1031" y="778"/>
                  </a:lnTo>
                  <a:lnTo>
                    <a:pt x="1026" y="778"/>
                  </a:lnTo>
                  <a:lnTo>
                    <a:pt x="1020" y="775"/>
                  </a:lnTo>
                  <a:lnTo>
                    <a:pt x="1013" y="773"/>
                  </a:lnTo>
                  <a:lnTo>
                    <a:pt x="1003" y="777"/>
                  </a:lnTo>
                  <a:lnTo>
                    <a:pt x="1002" y="773"/>
                  </a:lnTo>
                  <a:lnTo>
                    <a:pt x="1002" y="770"/>
                  </a:lnTo>
                  <a:lnTo>
                    <a:pt x="1002" y="770"/>
                  </a:lnTo>
                  <a:lnTo>
                    <a:pt x="1002" y="767"/>
                  </a:lnTo>
                  <a:lnTo>
                    <a:pt x="1003" y="763"/>
                  </a:lnTo>
                  <a:lnTo>
                    <a:pt x="995" y="770"/>
                  </a:lnTo>
                  <a:lnTo>
                    <a:pt x="984" y="775"/>
                  </a:lnTo>
                  <a:lnTo>
                    <a:pt x="972" y="778"/>
                  </a:lnTo>
                  <a:lnTo>
                    <a:pt x="959" y="777"/>
                  </a:lnTo>
                  <a:lnTo>
                    <a:pt x="951" y="772"/>
                  </a:lnTo>
                  <a:lnTo>
                    <a:pt x="953" y="767"/>
                  </a:lnTo>
                  <a:lnTo>
                    <a:pt x="954" y="765"/>
                  </a:lnTo>
                  <a:lnTo>
                    <a:pt x="956" y="762"/>
                  </a:lnTo>
                  <a:lnTo>
                    <a:pt x="961" y="762"/>
                  </a:lnTo>
                  <a:lnTo>
                    <a:pt x="964" y="760"/>
                  </a:lnTo>
                  <a:lnTo>
                    <a:pt x="967" y="760"/>
                  </a:lnTo>
                  <a:lnTo>
                    <a:pt x="972" y="759"/>
                  </a:lnTo>
                  <a:lnTo>
                    <a:pt x="975" y="757"/>
                  </a:lnTo>
                  <a:lnTo>
                    <a:pt x="969" y="754"/>
                  </a:lnTo>
                  <a:lnTo>
                    <a:pt x="966" y="750"/>
                  </a:lnTo>
                  <a:lnTo>
                    <a:pt x="962" y="745"/>
                  </a:lnTo>
                  <a:lnTo>
                    <a:pt x="953" y="749"/>
                  </a:lnTo>
                  <a:lnTo>
                    <a:pt x="946" y="755"/>
                  </a:lnTo>
                  <a:lnTo>
                    <a:pt x="939" y="763"/>
                  </a:lnTo>
                  <a:lnTo>
                    <a:pt x="933" y="770"/>
                  </a:lnTo>
                  <a:lnTo>
                    <a:pt x="923" y="773"/>
                  </a:lnTo>
                  <a:lnTo>
                    <a:pt x="918" y="772"/>
                  </a:lnTo>
                  <a:lnTo>
                    <a:pt x="917" y="768"/>
                  </a:lnTo>
                  <a:lnTo>
                    <a:pt x="913" y="765"/>
                  </a:lnTo>
                  <a:lnTo>
                    <a:pt x="910" y="762"/>
                  </a:lnTo>
                  <a:lnTo>
                    <a:pt x="908" y="759"/>
                  </a:lnTo>
                  <a:lnTo>
                    <a:pt x="904" y="757"/>
                  </a:lnTo>
                  <a:lnTo>
                    <a:pt x="902" y="760"/>
                  </a:lnTo>
                  <a:lnTo>
                    <a:pt x="904" y="763"/>
                  </a:lnTo>
                  <a:lnTo>
                    <a:pt x="904" y="767"/>
                  </a:lnTo>
                  <a:lnTo>
                    <a:pt x="905" y="770"/>
                  </a:lnTo>
                  <a:lnTo>
                    <a:pt x="907" y="775"/>
                  </a:lnTo>
                  <a:lnTo>
                    <a:pt x="908" y="780"/>
                  </a:lnTo>
                  <a:lnTo>
                    <a:pt x="908" y="783"/>
                  </a:lnTo>
                  <a:lnTo>
                    <a:pt x="904" y="791"/>
                  </a:lnTo>
                  <a:lnTo>
                    <a:pt x="895" y="798"/>
                  </a:lnTo>
                  <a:lnTo>
                    <a:pt x="886" y="801"/>
                  </a:lnTo>
                  <a:lnTo>
                    <a:pt x="876" y="804"/>
                  </a:lnTo>
                  <a:lnTo>
                    <a:pt x="866" y="809"/>
                  </a:lnTo>
                  <a:lnTo>
                    <a:pt x="861" y="814"/>
                  </a:lnTo>
                  <a:lnTo>
                    <a:pt x="856" y="819"/>
                  </a:lnTo>
                  <a:lnTo>
                    <a:pt x="850" y="826"/>
                  </a:lnTo>
                  <a:lnTo>
                    <a:pt x="845" y="830"/>
                  </a:lnTo>
                  <a:lnTo>
                    <a:pt x="832" y="837"/>
                  </a:lnTo>
                  <a:lnTo>
                    <a:pt x="819" y="842"/>
                  </a:lnTo>
                  <a:lnTo>
                    <a:pt x="807" y="848"/>
                  </a:lnTo>
                  <a:lnTo>
                    <a:pt x="794" y="862"/>
                  </a:lnTo>
                  <a:lnTo>
                    <a:pt x="781" y="875"/>
                  </a:lnTo>
                  <a:lnTo>
                    <a:pt x="766" y="884"/>
                  </a:lnTo>
                  <a:lnTo>
                    <a:pt x="758" y="902"/>
                  </a:lnTo>
                  <a:lnTo>
                    <a:pt x="756" y="924"/>
                  </a:lnTo>
                  <a:lnTo>
                    <a:pt x="756" y="947"/>
                  </a:lnTo>
                  <a:lnTo>
                    <a:pt x="760" y="969"/>
                  </a:lnTo>
                  <a:lnTo>
                    <a:pt x="760" y="991"/>
                  </a:lnTo>
                  <a:lnTo>
                    <a:pt x="756" y="1012"/>
                  </a:lnTo>
                  <a:lnTo>
                    <a:pt x="750" y="1027"/>
                  </a:lnTo>
                  <a:lnTo>
                    <a:pt x="738" y="1038"/>
                  </a:lnTo>
                  <a:lnTo>
                    <a:pt x="729" y="1048"/>
                  </a:lnTo>
                  <a:lnTo>
                    <a:pt x="719" y="1059"/>
                  </a:lnTo>
                  <a:lnTo>
                    <a:pt x="717" y="1074"/>
                  </a:lnTo>
                  <a:lnTo>
                    <a:pt x="712" y="1084"/>
                  </a:lnTo>
                  <a:lnTo>
                    <a:pt x="706" y="1092"/>
                  </a:lnTo>
                  <a:lnTo>
                    <a:pt x="698" y="1100"/>
                  </a:lnTo>
                  <a:lnTo>
                    <a:pt x="699" y="1105"/>
                  </a:lnTo>
                  <a:lnTo>
                    <a:pt x="701" y="1108"/>
                  </a:lnTo>
                  <a:lnTo>
                    <a:pt x="702" y="1112"/>
                  </a:lnTo>
                  <a:lnTo>
                    <a:pt x="706" y="1115"/>
                  </a:lnTo>
                  <a:lnTo>
                    <a:pt x="707" y="1118"/>
                  </a:lnTo>
                  <a:lnTo>
                    <a:pt x="711" y="1121"/>
                  </a:lnTo>
                  <a:lnTo>
                    <a:pt x="688" y="1161"/>
                  </a:lnTo>
                  <a:lnTo>
                    <a:pt x="665" y="1200"/>
                  </a:lnTo>
                  <a:lnTo>
                    <a:pt x="667" y="1202"/>
                  </a:lnTo>
                  <a:lnTo>
                    <a:pt x="668" y="1202"/>
                  </a:lnTo>
                  <a:lnTo>
                    <a:pt x="670" y="1202"/>
                  </a:lnTo>
                  <a:lnTo>
                    <a:pt x="673" y="1202"/>
                  </a:lnTo>
                  <a:lnTo>
                    <a:pt x="676" y="1202"/>
                  </a:lnTo>
                  <a:lnTo>
                    <a:pt x="678" y="1203"/>
                  </a:lnTo>
                  <a:lnTo>
                    <a:pt x="680" y="1203"/>
                  </a:lnTo>
                  <a:lnTo>
                    <a:pt x="678" y="1210"/>
                  </a:lnTo>
                  <a:lnTo>
                    <a:pt x="676" y="1213"/>
                  </a:lnTo>
                  <a:lnTo>
                    <a:pt x="673" y="1216"/>
                  </a:lnTo>
                  <a:lnTo>
                    <a:pt x="670" y="1221"/>
                  </a:lnTo>
                  <a:lnTo>
                    <a:pt x="671" y="1223"/>
                  </a:lnTo>
                  <a:lnTo>
                    <a:pt x="673" y="1221"/>
                  </a:lnTo>
                  <a:lnTo>
                    <a:pt x="673" y="1220"/>
                  </a:lnTo>
                  <a:lnTo>
                    <a:pt x="676" y="1218"/>
                  </a:lnTo>
                  <a:lnTo>
                    <a:pt x="678" y="1216"/>
                  </a:lnTo>
                  <a:lnTo>
                    <a:pt x="681" y="1215"/>
                  </a:lnTo>
                  <a:lnTo>
                    <a:pt x="685" y="1216"/>
                  </a:lnTo>
                  <a:lnTo>
                    <a:pt x="686" y="1220"/>
                  </a:lnTo>
                  <a:lnTo>
                    <a:pt x="688" y="1224"/>
                  </a:lnTo>
                  <a:lnTo>
                    <a:pt x="689" y="1228"/>
                  </a:lnTo>
                  <a:lnTo>
                    <a:pt x="691" y="1234"/>
                  </a:lnTo>
                  <a:lnTo>
                    <a:pt x="691" y="1239"/>
                  </a:lnTo>
                  <a:lnTo>
                    <a:pt x="688" y="1239"/>
                  </a:lnTo>
                  <a:lnTo>
                    <a:pt x="685" y="1239"/>
                  </a:lnTo>
                  <a:lnTo>
                    <a:pt x="683" y="1239"/>
                  </a:lnTo>
                  <a:lnTo>
                    <a:pt x="680" y="1238"/>
                  </a:lnTo>
                  <a:lnTo>
                    <a:pt x="676" y="1238"/>
                  </a:lnTo>
                  <a:lnTo>
                    <a:pt x="675" y="1238"/>
                  </a:lnTo>
                  <a:lnTo>
                    <a:pt x="673" y="1239"/>
                  </a:lnTo>
                  <a:lnTo>
                    <a:pt x="671" y="1242"/>
                  </a:lnTo>
                  <a:lnTo>
                    <a:pt x="671" y="1244"/>
                  </a:lnTo>
                  <a:lnTo>
                    <a:pt x="670" y="1246"/>
                  </a:lnTo>
                  <a:lnTo>
                    <a:pt x="667" y="1247"/>
                  </a:lnTo>
                  <a:lnTo>
                    <a:pt x="644" y="1247"/>
                  </a:lnTo>
                  <a:lnTo>
                    <a:pt x="627" y="1254"/>
                  </a:lnTo>
                  <a:lnTo>
                    <a:pt x="616" y="1265"/>
                  </a:lnTo>
                  <a:lnTo>
                    <a:pt x="609" y="1283"/>
                  </a:lnTo>
                  <a:lnTo>
                    <a:pt x="606" y="1303"/>
                  </a:lnTo>
                  <a:lnTo>
                    <a:pt x="585" y="1321"/>
                  </a:lnTo>
                  <a:lnTo>
                    <a:pt x="562" y="1336"/>
                  </a:lnTo>
                  <a:lnTo>
                    <a:pt x="539" y="1354"/>
                  </a:lnTo>
                  <a:lnTo>
                    <a:pt x="539" y="1357"/>
                  </a:lnTo>
                  <a:lnTo>
                    <a:pt x="539" y="1360"/>
                  </a:lnTo>
                  <a:lnTo>
                    <a:pt x="541" y="1362"/>
                  </a:lnTo>
                  <a:lnTo>
                    <a:pt x="542" y="1365"/>
                  </a:lnTo>
                  <a:lnTo>
                    <a:pt x="542" y="1367"/>
                  </a:lnTo>
                  <a:lnTo>
                    <a:pt x="537" y="1370"/>
                  </a:lnTo>
                  <a:lnTo>
                    <a:pt x="532" y="1372"/>
                  </a:lnTo>
                  <a:lnTo>
                    <a:pt x="526" y="1375"/>
                  </a:lnTo>
                  <a:lnTo>
                    <a:pt x="521" y="1377"/>
                  </a:lnTo>
                  <a:lnTo>
                    <a:pt x="521" y="1378"/>
                  </a:lnTo>
                  <a:lnTo>
                    <a:pt x="523" y="1380"/>
                  </a:lnTo>
                  <a:lnTo>
                    <a:pt x="524" y="1380"/>
                  </a:lnTo>
                  <a:lnTo>
                    <a:pt x="526" y="1381"/>
                  </a:lnTo>
                  <a:lnTo>
                    <a:pt x="528" y="1381"/>
                  </a:lnTo>
                  <a:lnTo>
                    <a:pt x="528" y="1383"/>
                  </a:lnTo>
                  <a:lnTo>
                    <a:pt x="528" y="1386"/>
                  </a:lnTo>
                  <a:lnTo>
                    <a:pt x="521" y="1390"/>
                  </a:lnTo>
                  <a:lnTo>
                    <a:pt x="513" y="1396"/>
                  </a:lnTo>
                  <a:lnTo>
                    <a:pt x="506" y="1401"/>
                  </a:lnTo>
                  <a:lnTo>
                    <a:pt x="498" y="1403"/>
                  </a:lnTo>
                  <a:lnTo>
                    <a:pt x="490" y="1398"/>
                  </a:lnTo>
                  <a:lnTo>
                    <a:pt x="485" y="1408"/>
                  </a:lnTo>
                  <a:lnTo>
                    <a:pt x="477" y="1414"/>
                  </a:lnTo>
                  <a:lnTo>
                    <a:pt x="465" y="1419"/>
                  </a:lnTo>
                  <a:lnTo>
                    <a:pt x="454" y="1419"/>
                  </a:lnTo>
                  <a:lnTo>
                    <a:pt x="443" y="1414"/>
                  </a:lnTo>
                  <a:lnTo>
                    <a:pt x="436" y="1421"/>
                  </a:lnTo>
                  <a:lnTo>
                    <a:pt x="425" y="1424"/>
                  </a:lnTo>
                  <a:lnTo>
                    <a:pt x="413" y="1424"/>
                  </a:lnTo>
                  <a:lnTo>
                    <a:pt x="400" y="1422"/>
                  </a:lnTo>
                  <a:lnTo>
                    <a:pt x="389" y="1422"/>
                  </a:lnTo>
                  <a:lnTo>
                    <a:pt x="384" y="1413"/>
                  </a:lnTo>
                  <a:lnTo>
                    <a:pt x="374" y="1408"/>
                  </a:lnTo>
                  <a:lnTo>
                    <a:pt x="363" y="1404"/>
                  </a:lnTo>
                  <a:lnTo>
                    <a:pt x="351" y="1403"/>
                  </a:lnTo>
                  <a:lnTo>
                    <a:pt x="348" y="1404"/>
                  </a:lnTo>
                  <a:lnTo>
                    <a:pt x="345" y="1406"/>
                  </a:lnTo>
                  <a:lnTo>
                    <a:pt x="343" y="1409"/>
                  </a:lnTo>
                  <a:lnTo>
                    <a:pt x="340" y="1411"/>
                  </a:lnTo>
                  <a:lnTo>
                    <a:pt x="338" y="1414"/>
                  </a:lnTo>
                  <a:lnTo>
                    <a:pt x="335" y="1414"/>
                  </a:lnTo>
                  <a:lnTo>
                    <a:pt x="330" y="1416"/>
                  </a:lnTo>
                  <a:lnTo>
                    <a:pt x="325" y="1414"/>
                  </a:lnTo>
                  <a:lnTo>
                    <a:pt x="322" y="1413"/>
                  </a:lnTo>
                  <a:lnTo>
                    <a:pt x="320" y="1409"/>
                  </a:lnTo>
                  <a:lnTo>
                    <a:pt x="320" y="1406"/>
                  </a:lnTo>
                  <a:lnTo>
                    <a:pt x="318" y="1403"/>
                  </a:lnTo>
                  <a:lnTo>
                    <a:pt x="318" y="1399"/>
                  </a:lnTo>
                  <a:lnTo>
                    <a:pt x="315" y="1396"/>
                  </a:lnTo>
                  <a:lnTo>
                    <a:pt x="312" y="1396"/>
                  </a:lnTo>
                  <a:lnTo>
                    <a:pt x="310" y="1396"/>
                  </a:lnTo>
                  <a:lnTo>
                    <a:pt x="309" y="1399"/>
                  </a:lnTo>
                  <a:lnTo>
                    <a:pt x="307" y="1401"/>
                  </a:lnTo>
                  <a:lnTo>
                    <a:pt x="307" y="1404"/>
                  </a:lnTo>
                  <a:lnTo>
                    <a:pt x="307" y="1408"/>
                  </a:lnTo>
                  <a:lnTo>
                    <a:pt x="305" y="1411"/>
                  </a:lnTo>
                  <a:lnTo>
                    <a:pt x="305" y="1413"/>
                  </a:lnTo>
                  <a:lnTo>
                    <a:pt x="304" y="1414"/>
                  </a:lnTo>
                  <a:lnTo>
                    <a:pt x="300" y="1416"/>
                  </a:lnTo>
                  <a:lnTo>
                    <a:pt x="295" y="1414"/>
                  </a:lnTo>
                  <a:lnTo>
                    <a:pt x="295" y="1413"/>
                  </a:lnTo>
                  <a:lnTo>
                    <a:pt x="294" y="1413"/>
                  </a:lnTo>
                  <a:lnTo>
                    <a:pt x="292" y="1413"/>
                  </a:lnTo>
                  <a:lnTo>
                    <a:pt x="291" y="1413"/>
                  </a:lnTo>
                  <a:lnTo>
                    <a:pt x="292" y="1399"/>
                  </a:lnTo>
                  <a:lnTo>
                    <a:pt x="295" y="1390"/>
                  </a:lnTo>
                  <a:lnTo>
                    <a:pt x="300" y="1381"/>
                  </a:lnTo>
                  <a:lnTo>
                    <a:pt x="291" y="1370"/>
                  </a:lnTo>
                  <a:lnTo>
                    <a:pt x="278" y="1365"/>
                  </a:lnTo>
                  <a:lnTo>
                    <a:pt x="263" y="1363"/>
                  </a:lnTo>
                  <a:lnTo>
                    <a:pt x="248" y="1365"/>
                  </a:lnTo>
                  <a:lnTo>
                    <a:pt x="230" y="1365"/>
                  </a:lnTo>
                  <a:lnTo>
                    <a:pt x="214" y="1365"/>
                  </a:lnTo>
                  <a:lnTo>
                    <a:pt x="206" y="1350"/>
                  </a:lnTo>
                  <a:lnTo>
                    <a:pt x="196" y="1339"/>
                  </a:lnTo>
                  <a:lnTo>
                    <a:pt x="183" y="1331"/>
                  </a:lnTo>
                  <a:lnTo>
                    <a:pt x="163" y="1327"/>
                  </a:lnTo>
                  <a:lnTo>
                    <a:pt x="161" y="1329"/>
                  </a:lnTo>
                  <a:lnTo>
                    <a:pt x="160" y="1331"/>
                  </a:lnTo>
                  <a:lnTo>
                    <a:pt x="158" y="1334"/>
                  </a:lnTo>
                  <a:lnTo>
                    <a:pt x="158" y="1337"/>
                  </a:lnTo>
                  <a:lnTo>
                    <a:pt x="158" y="1341"/>
                  </a:lnTo>
                  <a:lnTo>
                    <a:pt x="158" y="1344"/>
                  </a:lnTo>
                  <a:lnTo>
                    <a:pt x="157" y="1347"/>
                  </a:lnTo>
                  <a:lnTo>
                    <a:pt x="153" y="1349"/>
                  </a:lnTo>
                  <a:lnTo>
                    <a:pt x="134" y="1347"/>
                  </a:lnTo>
                  <a:lnTo>
                    <a:pt x="112" y="1347"/>
                  </a:lnTo>
                  <a:lnTo>
                    <a:pt x="93" y="1347"/>
                  </a:lnTo>
                  <a:lnTo>
                    <a:pt x="73" y="1345"/>
                  </a:lnTo>
                  <a:lnTo>
                    <a:pt x="55" y="1342"/>
                  </a:lnTo>
                  <a:lnTo>
                    <a:pt x="42" y="1334"/>
                  </a:lnTo>
                  <a:lnTo>
                    <a:pt x="34" y="1323"/>
                  </a:lnTo>
                  <a:lnTo>
                    <a:pt x="34" y="1318"/>
                  </a:lnTo>
                  <a:lnTo>
                    <a:pt x="36" y="1316"/>
                  </a:lnTo>
                  <a:lnTo>
                    <a:pt x="39" y="1313"/>
                  </a:lnTo>
                  <a:lnTo>
                    <a:pt x="42" y="1313"/>
                  </a:lnTo>
                  <a:lnTo>
                    <a:pt x="40" y="1311"/>
                  </a:lnTo>
                  <a:lnTo>
                    <a:pt x="37" y="1310"/>
                  </a:lnTo>
                  <a:lnTo>
                    <a:pt x="32" y="1310"/>
                  </a:lnTo>
                  <a:lnTo>
                    <a:pt x="29" y="1308"/>
                  </a:lnTo>
                  <a:lnTo>
                    <a:pt x="26" y="1306"/>
                  </a:lnTo>
                  <a:lnTo>
                    <a:pt x="26" y="1300"/>
                  </a:lnTo>
                  <a:lnTo>
                    <a:pt x="27" y="1293"/>
                  </a:lnTo>
                  <a:lnTo>
                    <a:pt x="29" y="1288"/>
                  </a:lnTo>
                  <a:lnTo>
                    <a:pt x="31" y="1285"/>
                  </a:lnTo>
                  <a:lnTo>
                    <a:pt x="27" y="1285"/>
                  </a:lnTo>
                  <a:lnTo>
                    <a:pt x="24" y="1288"/>
                  </a:lnTo>
                  <a:lnTo>
                    <a:pt x="21" y="1290"/>
                  </a:lnTo>
                  <a:lnTo>
                    <a:pt x="19" y="1293"/>
                  </a:lnTo>
                  <a:lnTo>
                    <a:pt x="16" y="1296"/>
                  </a:lnTo>
                  <a:lnTo>
                    <a:pt x="14" y="1296"/>
                  </a:lnTo>
                  <a:lnTo>
                    <a:pt x="13" y="1296"/>
                  </a:lnTo>
                  <a:lnTo>
                    <a:pt x="5" y="1292"/>
                  </a:lnTo>
                  <a:lnTo>
                    <a:pt x="1" y="1282"/>
                  </a:lnTo>
                  <a:lnTo>
                    <a:pt x="0" y="1270"/>
                  </a:lnTo>
                  <a:lnTo>
                    <a:pt x="0" y="1264"/>
                  </a:lnTo>
                  <a:lnTo>
                    <a:pt x="9" y="1254"/>
                  </a:lnTo>
                  <a:lnTo>
                    <a:pt x="23" y="1246"/>
                  </a:lnTo>
                  <a:lnTo>
                    <a:pt x="37" y="1241"/>
                  </a:lnTo>
                  <a:lnTo>
                    <a:pt x="52" y="1238"/>
                  </a:lnTo>
                  <a:lnTo>
                    <a:pt x="65" y="1239"/>
                  </a:lnTo>
                  <a:lnTo>
                    <a:pt x="67" y="1238"/>
                  </a:lnTo>
                  <a:lnTo>
                    <a:pt x="70" y="1236"/>
                  </a:lnTo>
                  <a:lnTo>
                    <a:pt x="72" y="1234"/>
                  </a:lnTo>
                  <a:lnTo>
                    <a:pt x="73" y="1231"/>
                  </a:lnTo>
                  <a:lnTo>
                    <a:pt x="76" y="1229"/>
                  </a:lnTo>
                  <a:lnTo>
                    <a:pt x="73" y="1228"/>
                  </a:lnTo>
                  <a:lnTo>
                    <a:pt x="72" y="1226"/>
                  </a:lnTo>
                  <a:lnTo>
                    <a:pt x="67" y="1226"/>
                  </a:lnTo>
                  <a:lnTo>
                    <a:pt x="63" y="1226"/>
                  </a:lnTo>
                  <a:lnTo>
                    <a:pt x="60" y="1226"/>
                  </a:lnTo>
                  <a:lnTo>
                    <a:pt x="57" y="1228"/>
                  </a:lnTo>
                  <a:lnTo>
                    <a:pt x="52" y="1226"/>
                  </a:lnTo>
                  <a:lnTo>
                    <a:pt x="50" y="1224"/>
                  </a:lnTo>
                  <a:lnTo>
                    <a:pt x="49" y="1210"/>
                  </a:lnTo>
                  <a:lnTo>
                    <a:pt x="55" y="1197"/>
                  </a:lnTo>
                  <a:lnTo>
                    <a:pt x="68" y="1189"/>
                  </a:lnTo>
                  <a:lnTo>
                    <a:pt x="86" y="1187"/>
                  </a:lnTo>
                  <a:lnTo>
                    <a:pt x="80" y="1182"/>
                  </a:lnTo>
                  <a:lnTo>
                    <a:pt x="72" y="1182"/>
                  </a:lnTo>
                  <a:lnTo>
                    <a:pt x="63" y="1185"/>
                  </a:lnTo>
                  <a:lnTo>
                    <a:pt x="55" y="1189"/>
                  </a:lnTo>
                  <a:lnTo>
                    <a:pt x="45" y="1192"/>
                  </a:lnTo>
                  <a:lnTo>
                    <a:pt x="39" y="1190"/>
                  </a:lnTo>
                  <a:lnTo>
                    <a:pt x="37" y="1185"/>
                  </a:lnTo>
                  <a:lnTo>
                    <a:pt x="37" y="1182"/>
                  </a:lnTo>
                  <a:lnTo>
                    <a:pt x="40" y="1177"/>
                  </a:lnTo>
                  <a:lnTo>
                    <a:pt x="42" y="1172"/>
                  </a:lnTo>
                  <a:lnTo>
                    <a:pt x="45" y="1167"/>
                  </a:lnTo>
                  <a:lnTo>
                    <a:pt x="47" y="1164"/>
                  </a:lnTo>
                  <a:lnTo>
                    <a:pt x="62" y="1164"/>
                  </a:lnTo>
                  <a:lnTo>
                    <a:pt x="63" y="1162"/>
                  </a:lnTo>
                  <a:lnTo>
                    <a:pt x="63" y="1161"/>
                  </a:lnTo>
                  <a:lnTo>
                    <a:pt x="62" y="1159"/>
                  </a:lnTo>
                  <a:lnTo>
                    <a:pt x="58" y="1157"/>
                  </a:lnTo>
                  <a:lnTo>
                    <a:pt x="57" y="1156"/>
                  </a:lnTo>
                  <a:lnTo>
                    <a:pt x="55" y="1154"/>
                  </a:lnTo>
                  <a:lnTo>
                    <a:pt x="54" y="1151"/>
                  </a:lnTo>
                  <a:lnTo>
                    <a:pt x="55" y="1148"/>
                  </a:lnTo>
                  <a:lnTo>
                    <a:pt x="62" y="1139"/>
                  </a:lnTo>
                  <a:lnTo>
                    <a:pt x="70" y="1139"/>
                  </a:lnTo>
                  <a:lnTo>
                    <a:pt x="76" y="1143"/>
                  </a:lnTo>
                  <a:lnTo>
                    <a:pt x="83" y="1149"/>
                  </a:lnTo>
                  <a:lnTo>
                    <a:pt x="86" y="1159"/>
                  </a:lnTo>
                  <a:lnTo>
                    <a:pt x="86" y="1159"/>
                  </a:lnTo>
                  <a:lnTo>
                    <a:pt x="90" y="1161"/>
                  </a:lnTo>
                  <a:lnTo>
                    <a:pt x="91" y="1159"/>
                  </a:lnTo>
                  <a:lnTo>
                    <a:pt x="94" y="1159"/>
                  </a:lnTo>
                  <a:lnTo>
                    <a:pt x="96" y="1159"/>
                  </a:lnTo>
                  <a:lnTo>
                    <a:pt x="98" y="1161"/>
                  </a:lnTo>
                  <a:lnTo>
                    <a:pt x="99" y="1162"/>
                  </a:lnTo>
                  <a:lnTo>
                    <a:pt x="99" y="1164"/>
                  </a:lnTo>
                  <a:lnTo>
                    <a:pt x="99" y="1169"/>
                  </a:lnTo>
                  <a:lnTo>
                    <a:pt x="104" y="1162"/>
                  </a:lnTo>
                  <a:lnTo>
                    <a:pt x="101" y="1154"/>
                  </a:lnTo>
                  <a:lnTo>
                    <a:pt x="96" y="1146"/>
                  </a:lnTo>
                  <a:lnTo>
                    <a:pt x="93" y="1138"/>
                  </a:lnTo>
                  <a:lnTo>
                    <a:pt x="96" y="1135"/>
                  </a:lnTo>
                  <a:lnTo>
                    <a:pt x="101" y="1131"/>
                  </a:lnTo>
                  <a:lnTo>
                    <a:pt x="106" y="1130"/>
                  </a:lnTo>
                  <a:lnTo>
                    <a:pt x="111" y="1128"/>
                  </a:lnTo>
                  <a:lnTo>
                    <a:pt x="109" y="1123"/>
                  </a:lnTo>
                  <a:lnTo>
                    <a:pt x="108" y="1121"/>
                  </a:lnTo>
                  <a:lnTo>
                    <a:pt x="106" y="1120"/>
                  </a:lnTo>
                  <a:lnTo>
                    <a:pt x="103" y="1120"/>
                  </a:lnTo>
                  <a:lnTo>
                    <a:pt x="101" y="1121"/>
                  </a:lnTo>
                  <a:lnTo>
                    <a:pt x="98" y="1123"/>
                  </a:lnTo>
                  <a:lnTo>
                    <a:pt x="94" y="1126"/>
                  </a:lnTo>
                  <a:lnTo>
                    <a:pt x="91" y="1128"/>
                  </a:lnTo>
                  <a:lnTo>
                    <a:pt x="88" y="1128"/>
                  </a:lnTo>
                  <a:lnTo>
                    <a:pt x="86" y="1126"/>
                  </a:lnTo>
                  <a:lnTo>
                    <a:pt x="86" y="1126"/>
                  </a:lnTo>
                  <a:lnTo>
                    <a:pt x="85" y="1125"/>
                  </a:lnTo>
                  <a:lnTo>
                    <a:pt x="83" y="1125"/>
                  </a:lnTo>
                  <a:lnTo>
                    <a:pt x="81" y="1123"/>
                  </a:lnTo>
                  <a:lnTo>
                    <a:pt x="80" y="1121"/>
                  </a:lnTo>
                  <a:lnTo>
                    <a:pt x="81" y="1118"/>
                  </a:lnTo>
                  <a:lnTo>
                    <a:pt x="80" y="1120"/>
                  </a:lnTo>
                  <a:lnTo>
                    <a:pt x="78" y="1121"/>
                  </a:lnTo>
                  <a:lnTo>
                    <a:pt x="78" y="1125"/>
                  </a:lnTo>
                  <a:lnTo>
                    <a:pt x="78" y="1126"/>
                  </a:lnTo>
                  <a:lnTo>
                    <a:pt x="78" y="1130"/>
                  </a:lnTo>
                  <a:lnTo>
                    <a:pt x="76" y="1130"/>
                  </a:lnTo>
                  <a:lnTo>
                    <a:pt x="73" y="1131"/>
                  </a:lnTo>
                  <a:lnTo>
                    <a:pt x="68" y="1131"/>
                  </a:lnTo>
                  <a:lnTo>
                    <a:pt x="63" y="1128"/>
                  </a:lnTo>
                  <a:lnTo>
                    <a:pt x="60" y="1123"/>
                  </a:lnTo>
                  <a:lnTo>
                    <a:pt x="60" y="1115"/>
                  </a:lnTo>
                  <a:lnTo>
                    <a:pt x="62" y="1108"/>
                  </a:lnTo>
                  <a:lnTo>
                    <a:pt x="65" y="1102"/>
                  </a:lnTo>
                  <a:lnTo>
                    <a:pt x="68" y="1104"/>
                  </a:lnTo>
                  <a:lnTo>
                    <a:pt x="72" y="1105"/>
                  </a:lnTo>
                  <a:lnTo>
                    <a:pt x="73" y="1108"/>
                  </a:lnTo>
                  <a:lnTo>
                    <a:pt x="73" y="1112"/>
                  </a:lnTo>
                  <a:lnTo>
                    <a:pt x="75" y="1108"/>
                  </a:lnTo>
                  <a:lnTo>
                    <a:pt x="76" y="1105"/>
                  </a:lnTo>
                  <a:lnTo>
                    <a:pt x="78" y="1102"/>
                  </a:lnTo>
                  <a:lnTo>
                    <a:pt x="80" y="1099"/>
                  </a:lnTo>
                  <a:lnTo>
                    <a:pt x="83" y="1097"/>
                  </a:lnTo>
                  <a:lnTo>
                    <a:pt x="86" y="1095"/>
                  </a:lnTo>
                  <a:lnTo>
                    <a:pt x="85" y="1092"/>
                  </a:lnTo>
                  <a:lnTo>
                    <a:pt x="83" y="1089"/>
                  </a:lnTo>
                  <a:lnTo>
                    <a:pt x="81" y="1087"/>
                  </a:lnTo>
                  <a:lnTo>
                    <a:pt x="80" y="1086"/>
                  </a:lnTo>
                  <a:lnTo>
                    <a:pt x="78" y="1082"/>
                  </a:lnTo>
                  <a:lnTo>
                    <a:pt x="78" y="1079"/>
                  </a:lnTo>
                  <a:lnTo>
                    <a:pt x="81" y="1076"/>
                  </a:lnTo>
                  <a:lnTo>
                    <a:pt x="86" y="1077"/>
                  </a:lnTo>
                  <a:lnTo>
                    <a:pt x="90" y="1079"/>
                  </a:lnTo>
                  <a:lnTo>
                    <a:pt x="93" y="1082"/>
                  </a:lnTo>
                  <a:lnTo>
                    <a:pt x="94" y="1086"/>
                  </a:lnTo>
                  <a:lnTo>
                    <a:pt x="98" y="1087"/>
                  </a:lnTo>
                  <a:lnTo>
                    <a:pt x="101" y="1090"/>
                  </a:lnTo>
                  <a:lnTo>
                    <a:pt x="104" y="1092"/>
                  </a:lnTo>
                  <a:lnTo>
                    <a:pt x="106" y="1087"/>
                  </a:lnTo>
                  <a:lnTo>
                    <a:pt x="104" y="1084"/>
                  </a:lnTo>
                  <a:lnTo>
                    <a:pt x="104" y="1081"/>
                  </a:lnTo>
                  <a:lnTo>
                    <a:pt x="101" y="1079"/>
                  </a:lnTo>
                  <a:lnTo>
                    <a:pt x="99" y="1077"/>
                  </a:lnTo>
                  <a:lnTo>
                    <a:pt x="98" y="1076"/>
                  </a:lnTo>
                  <a:lnTo>
                    <a:pt x="94" y="1072"/>
                  </a:lnTo>
                  <a:lnTo>
                    <a:pt x="93" y="1071"/>
                  </a:lnTo>
                  <a:lnTo>
                    <a:pt x="93" y="1068"/>
                  </a:lnTo>
                  <a:lnTo>
                    <a:pt x="104" y="1066"/>
                  </a:lnTo>
                  <a:lnTo>
                    <a:pt x="117" y="1066"/>
                  </a:lnTo>
                  <a:lnTo>
                    <a:pt x="129" y="1066"/>
                  </a:lnTo>
                  <a:lnTo>
                    <a:pt x="140" y="1063"/>
                  </a:lnTo>
                  <a:lnTo>
                    <a:pt x="150" y="1058"/>
                  </a:lnTo>
                  <a:lnTo>
                    <a:pt x="147" y="1043"/>
                  </a:lnTo>
                  <a:lnTo>
                    <a:pt x="142" y="1032"/>
                  </a:lnTo>
                  <a:lnTo>
                    <a:pt x="132" y="1022"/>
                  </a:lnTo>
                  <a:lnTo>
                    <a:pt x="134" y="1019"/>
                  </a:lnTo>
                  <a:lnTo>
                    <a:pt x="135" y="1015"/>
                  </a:lnTo>
                  <a:lnTo>
                    <a:pt x="137" y="1014"/>
                  </a:lnTo>
                  <a:lnTo>
                    <a:pt x="140" y="1012"/>
                  </a:lnTo>
                  <a:lnTo>
                    <a:pt x="145" y="1010"/>
                  </a:lnTo>
                  <a:lnTo>
                    <a:pt x="148" y="1010"/>
                  </a:lnTo>
                  <a:lnTo>
                    <a:pt x="152" y="1010"/>
                  </a:lnTo>
                  <a:lnTo>
                    <a:pt x="155" y="1012"/>
                  </a:lnTo>
                  <a:lnTo>
                    <a:pt x="157" y="1015"/>
                  </a:lnTo>
                  <a:lnTo>
                    <a:pt x="157" y="1020"/>
                  </a:lnTo>
                  <a:lnTo>
                    <a:pt x="158" y="1019"/>
                  </a:lnTo>
                  <a:lnTo>
                    <a:pt x="160" y="1015"/>
                  </a:lnTo>
                  <a:lnTo>
                    <a:pt x="160" y="1012"/>
                  </a:lnTo>
                  <a:lnTo>
                    <a:pt x="158" y="1009"/>
                  </a:lnTo>
                  <a:lnTo>
                    <a:pt x="158" y="1005"/>
                  </a:lnTo>
                  <a:lnTo>
                    <a:pt x="158" y="1002"/>
                  </a:lnTo>
                  <a:lnTo>
                    <a:pt x="161" y="1001"/>
                  </a:lnTo>
                  <a:lnTo>
                    <a:pt x="163" y="1001"/>
                  </a:lnTo>
                  <a:lnTo>
                    <a:pt x="166" y="1002"/>
                  </a:lnTo>
                  <a:lnTo>
                    <a:pt x="168" y="1002"/>
                  </a:lnTo>
                  <a:lnTo>
                    <a:pt x="171" y="1004"/>
                  </a:lnTo>
                  <a:lnTo>
                    <a:pt x="176" y="1002"/>
                  </a:lnTo>
                  <a:lnTo>
                    <a:pt x="175" y="1001"/>
                  </a:lnTo>
                  <a:lnTo>
                    <a:pt x="171" y="999"/>
                  </a:lnTo>
                  <a:lnTo>
                    <a:pt x="170" y="997"/>
                  </a:lnTo>
                  <a:lnTo>
                    <a:pt x="166" y="997"/>
                  </a:lnTo>
                  <a:lnTo>
                    <a:pt x="163" y="996"/>
                  </a:lnTo>
                  <a:lnTo>
                    <a:pt x="161" y="994"/>
                  </a:lnTo>
                  <a:lnTo>
                    <a:pt x="170" y="981"/>
                  </a:lnTo>
                  <a:lnTo>
                    <a:pt x="181" y="973"/>
                  </a:lnTo>
                  <a:lnTo>
                    <a:pt x="193" y="963"/>
                  </a:lnTo>
                  <a:lnTo>
                    <a:pt x="196" y="963"/>
                  </a:lnTo>
                  <a:lnTo>
                    <a:pt x="201" y="963"/>
                  </a:lnTo>
                  <a:lnTo>
                    <a:pt x="204" y="963"/>
                  </a:lnTo>
                  <a:lnTo>
                    <a:pt x="207" y="965"/>
                  </a:lnTo>
                  <a:lnTo>
                    <a:pt x="209" y="968"/>
                  </a:lnTo>
                  <a:lnTo>
                    <a:pt x="209" y="966"/>
                  </a:lnTo>
                  <a:lnTo>
                    <a:pt x="209" y="963"/>
                  </a:lnTo>
                  <a:lnTo>
                    <a:pt x="207" y="961"/>
                  </a:lnTo>
                  <a:lnTo>
                    <a:pt x="204" y="960"/>
                  </a:lnTo>
                  <a:lnTo>
                    <a:pt x="201" y="956"/>
                  </a:lnTo>
                  <a:lnTo>
                    <a:pt x="199" y="955"/>
                  </a:lnTo>
                  <a:lnTo>
                    <a:pt x="199" y="951"/>
                  </a:lnTo>
                  <a:lnTo>
                    <a:pt x="207" y="935"/>
                  </a:lnTo>
                  <a:lnTo>
                    <a:pt x="217" y="920"/>
                  </a:lnTo>
                  <a:lnTo>
                    <a:pt x="227" y="909"/>
                  </a:lnTo>
                  <a:lnTo>
                    <a:pt x="242" y="899"/>
                  </a:lnTo>
                  <a:lnTo>
                    <a:pt x="243" y="898"/>
                  </a:lnTo>
                  <a:lnTo>
                    <a:pt x="243" y="896"/>
                  </a:lnTo>
                  <a:lnTo>
                    <a:pt x="242" y="896"/>
                  </a:lnTo>
                  <a:lnTo>
                    <a:pt x="240" y="894"/>
                  </a:lnTo>
                  <a:lnTo>
                    <a:pt x="238" y="893"/>
                  </a:lnTo>
                  <a:lnTo>
                    <a:pt x="237" y="889"/>
                  </a:lnTo>
                  <a:lnTo>
                    <a:pt x="237" y="888"/>
                  </a:lnTo>
                  <a:lnTo>
                    <a:pt x="251" y="875"/>
                  </a:lnTo>
                  <a:lnTo>
                    <a:pt x="264" y="862"/>
                  </a:lnTo>
                  <a:lnTo>
                    <a:pt x="278" y="847"/>
                  </a:lnTo>
                  <a:lnTo>
                    <a:pt x="289" y="832"/>
                  </a:lnTo>
                  <a:lnTo>
                    <a:pt x="304" y="821"/>
                  </a:lnTo>
                  <a:lnTo>
                    <a:pt x="322" y="811"/>
                  </a:lnTo>
                  <a:lnTo>
                    <a:pt x="333" y="816"/>
                  </a:lnTo>
                  <a:lnTo>
                    <a:pt x="343" y="821"/>
                  </a:lnTo>
                  <a:lnTo>
                    <a:pt x="361" y="809"/>
                  </a:lnTo>
                  <a:lnTo>
                    <a:pt x="377" y="798"/>
                  </a:lnTo>
                  <a:lnTo>
                    <a:pt x="390" y="785"/>
                  </a:lnTo>
                  <a:lnTo>
                    <a:pt x="400" y="767"/>
                  </a:lnTo>
                  <a:lnTo>
                    <a:pt x="426" y="750"/>
                  </a:lnTo>
                  <a:lnTo>
                    <a:pt x="451" y="736"/>
                  </a:lnTo>
                  <a:lnTo>
                    <a:pt x="475" y="719"/>
                  </a:lnTo>
                  <a:lnTo>
                    <a:pt x="498" y="700"/>
                  </a:lnTo>
                  <a:lnTo>
                    <a:pt x="516" y="677"/>
                  </a:lnTo>
                  <a:lnTo>
                    <a:pt x="523" y="675"/>
                  </a:lnTo>
                  <a:lnTo>
                    <a:pt x="528" y="674"/>
                  </a:lnTo>
                  <a:lnTo>
                    <a:pt x="534" y="672"/>
                  </a:lnTo>
                  <a:lnTo>
                    <a:pt x="542" y="672"/>
                  </a:lnTo>
                  <a:lnTo>
                    <a:pt x="557" y="649"/>
                  </a:lnTo>
                  <a:lnTo>
                    <a:pt x="573" y="629"/>
                  </a:lnTo>
                  <a:lnTo>
                    <a:pt x="590" y="608"/>
                  </a:lnTo>
                  <a:lnTo>
                    <a:pt x="609" y="602"/>
                  </a:lnTo>
                  <a:lnTo>
                    <a:pt x="624" y="590"/>
                  </a:lnTo>
                  <a:lnTo>
                    <a:pt x="639" y="577"/>
                  </a:lnTo>
                  <a:lnTo>
                    <a:pt x="653" y="566"/>
                  </a:lnTo>
                  <a:lnTo>
                    <a:pt x="670" y="556"/>
                  </a:lnTo>
                  <a:lnTo>
                    <a:pt x="688" y="528"/>
                  </a:lnTo>
                  <a:lnTo>
                    <a:pt x="707" y="500"/>
                  </a:lnTo>
                  <a:lnTo>
                    <a:pt x="725" y="471"/>
                  </a:lnTo>
                  <a:lnTo>
                    <a:pt x="743" y="441"/>
                  </a:lnTo>
                  <a:lnTo>
                    <a:pt x="758" y="409"/>
                  </a:lnTo>
                  <a:lnTo>
                    <a:pt x="770" y="374"/>
                  </a:lnTo>
                  <a:lnTo>
                    <a:pt x="776" y="335"/>
                  </a:lnTo>
                  <a:lnTo>
                    <a:pt x="778" y="293"/>
                  </a:lnTo>
                  <a:lnTo>
                    <a:pt x="794" y="288"/>
                  </a:lnTo>
                  <a:lnTo>
                    <a:pt x="812" y="284"/>
                  </a:lnTo>
                  <a:lnTo>
                    <a:pt x="830" y="281"/>
                  </a:lnTo>
                  <a:lnTo>
                    <a:pt x="851" y="250"/>
                  </a:lnTo>
                  <a:lnTo>
                    <a:pt x="871" y="219"/>
                  </a:lnTo>
                  <a:lnTo>
                    <a:pt x="892" y="190"/>
                  </a:lnTo>
                  <a:lnTo>
                    <a:pt x="894" y="162"/>
                  </a:lnTo>
                  <a:lnTo>
                    <a:pt x="892" y="134"/>
                  </a:lnTo>
                  <a:lnTo>
                    <a:pt x="892" y="105"/>
                  </a:lnTo>
                  <a:lnTo>
                    <a:pt x="908" y="80"/>
                  </a:lnTo>
                  <a:lnTo>
                    <a:pt x="925" y="56"/>
                  </a:lnTo>
                  <a:lnTo>
                    <a:pt x="944" y="34"/>
                  </a:lnTo>
                  <a:lnTo>
                    <a:pt x="966" y="16"/>
                  </a:lnTo>
                  <a:lnTo>
                    <a:pt x="967" y="16"/>
                  </a:lnTo>
                  <a:lnTo>
                    <a:pt x="969" y="18"/>
                  </a:lnTo>
                  <a:lnTo>
                    <a:pt x="969" y="20"/>
                  </a:lnTo>
                  <a:lnTo>
                    <a:pt x="969" y="21"/>
                  </a:lnTo>
                  <a:lnTo>
                    <a:pt x="971" y="23"/>
                  </a:lnTo>
                  <a:lnTo>
                    <a:pt x="971" y="24"/>
                  </a:lnTo>
                  <a:lnTo>
                    <a:pt x="972" y="26"/>
                  </a:lnTo>
                  <a:lnTo>
                    <a:pt x="974" y="24"/>
                  </a:lnTo>
                  <a:lnTo>
                    <a:pt x="975" y="24"/>
                  </a:lnTo>
                  <a:lnTo>
                    <a:pt x="977" y="23"/>
                  </a:lnTo>
                  <a:lnTo>
                    <a:pt x="979" y="21"/>
                  </a:lnTo>
                  <a:lnTo>
                    <a:pt x="979" y="20"/>
                  </a:lnTo>
                  <a:lnTo>
                    <a:pt x="979" y="16"/>
                  </a:lnTo>
                  <a:lnTo>
                    <a:pt x="977" y="15"/>
                  </a:lnTo>
                  <a:lnTo>
                    <a:pt x="975" y="11"/>
                  </a:lnTo>
                  <a:lnTo>
                    <a:pt x="974" y="8"/>
                  </a:lnTo>
                  <a:lnTo>
                    <a:pt x="975" y="5"/>
                  </a:lnTo>
                  <a:lnTo>
                    <a:pt x="990" y="0"/>
                  </a:lnTo>
                  <a:close/>
                </a:path>
              </a:pathLst>
            </a:custGeom>
            <a:solidFill>
              <a:srgbClr val="075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0" name="Freeform 30"/>
            <p:cNvSpPr>
              <a:spLocks/>
            </p:cNvSpPr>
            <p:nvPr/>
          </p:nvSpPr>
          <p:spPr bwMode="auto">
            <a:xfrm>
              <a:off x="1219" y="1106"/>
              <a:ext cx="13" cy="15"/>
            </a:xfrm>
            <a:custGeom>
              <a:avLst/>
              <a:gdLst>
                <a:gd name="T0" fmla="*/ 2 w 13"/>
                <a:gd name="T1" fmla="*/ 0 h 15"/>
                <a:gd name="T2" fmla="*/ 7 w 13"/>
                <a:gd name="T3" fmla="*/ 0 h 15"/>
                <a:gd name="T4" fmla="*/ 10 w 13"/>
                <a:gd name="T5" fmla="*/ 2 h 15"/>
                <a:gd name="T6" fmla="*/ 13 w 13"/>
                <a:gd name="T7" fmla="*/ 5 h 15"/>
                <a:gd name="T8" fmla="*/ 13 w 13"/>
                <a:gd name="T9" fmla="*/ 8 h 15"/>
                <a:gd name="T10" fmla="*/ 13 w 13"/>
                <a:gd name="T11" fmla="*/ 13 h 15"/>
                <a:gd name="T12" fmla="*/ 8 w 13"/>
                <a:gd name="T13" fmla="*/ 15 h 15"/>
                <a:gd name="T14" fmla="*/ 5 w 13"/>
                <a:gd name="T15" fmla="*/ 15 h 15"/>
                <a:gd name="T16" fmla="*/ 2 w 13"/>
                <a:gd name="T17" fmla="*/ 11 h 15"/>
                <a:gd name="T18" fmla="*/ 0 w 13"/>
                <a:gd name="T19" fmla="*/ 10 h 15"/>
                <a:gd name="T20" fmla="*/ 0 w 13"/>
                <a:gd name="T21" fmla="*/ 6 h 15"/>
                <a:gd name="T22" fmla="*/ 0 w 13"/>
                <a:gd name="T23" fmla="*/ 3 h 15"/>
                <a:gd name="T24" fmla="*/ 2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2" y="0"/>
                  </a:moveTo>
                  <a:lnTo>
                    <a:pt x="7" y="0"/>
                  </a:lnTo>
                  <a:lnTo>
                    <a:pt x="10" y="2"/>
                  </a:lnTo>
                  <a:lnTo>
                    <a:pt x="13" y="5"/>
                  </a:lnTo>
                  <a:lnTo>
                    <a:pt x="13" y="8"/>
                  </a:lnTo>
                  <a:lnTo>
                    <a:pt x="13" y="13"/>
                  </a:lnTo>
                  <a:lnTo>
                    <a:pt x="8" y="15"/>
                  </a:lnTo>
                  <a:lnTo>
                    <a:pt x="5" y="15"/>
                  </a:lnTo>
                  <a:lnTo>
                    <a:pt x="2" y="11"/>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1" name="Freeform 31"/>
            <p:cNvSpPr>
              <a:spLocks/>
            </p:cNvSpPr>
            <p:nvPr/>
          </p:nvSpPr>
          <p:spPr bwMode="auto">
            <a:xfrm>
              <a:off x="1185" y="1122"/>
              <a:ext cx="41" cy="49"/>
            </a:xfrm>
            <a:custGeom>
              <a:avLst/>
              <a:gdLst>
                <a:gd name="T0" fmla="*/ 34 w 41"/>
                <a:gd name="T1" fmla="*/ 0 h 49"/>
                <a:gd name="T2" fmla="*/ 37 w 41"/>
                <a:gd name="T3" fmla="*/ 0 h 49"/>
                <a:gd name="T4" fmla="*/ 41 w 41"/>
                <a:gd name="T5" fmla="*/ 2 h 49"/>
                <a:gd name="T6" fmla="*/ 39 w 41"/>
                <a:gd name="T7" fmla="*/ 15 h 49"/>
                <a:gd name="T8" fmla="*/ 34 w 41"/>
                <a:gd name="T9" fmla="*/ 30 h 49"/>
                <a:gd name="T10" fmla="*/ 28 w 41"/>
                <a:gd name="T11" fmla="*/ 41 h 49"/>
                <a:gd name="T12" fmla="*/ 19 w 41"/>
                <a:gd name="T13" fmla="*/ 48 h 49"/>
                <a:gd name="T14" fmla="*/ 10 w 41"/>
                <a:gd name="T15" fmla="*/ 49 h 49"/>
                <a:gd name="T16" fmla="*/ 0 w 41"/>
                <a:gd name="T17" fmla="*/ 43 h 49"/>
                <a:gd name="T18" fmla="*/ 8 w 41"/>
                <a:gd name="T19" fmla="*/ 25 h 49"/>
                <a:gd name="T20" fmla="*/ 13 w 41"/>
                <a:gd name="T21" fmla="*/ 4 h 49"/>
                <a:gd name="T22" fmla="*/ 16 w 41"/>
                <a:gd name="T23" fmla="*/ 7 h 49"/>
                <a:gd name="T24" fmla="*/ 19 w 41"/>
                <a:gd name="T25" fmla="*/ 8 h 49"/>
                <a:gd name="T26" fmla="*/ 21 w 41"/>
                <a:gd name="T27" fmla="*/ 12 h 49"/>
                <a:gd name="T28" fmla="*/ 21 w 41"/>
                <a:gd name="T29" fmla="*/ 17 h 49"/>
                <a:gd name="T30" fmla="*/ 23 w 41"/>
                <a:gd name="T31" fmla="*/ 13 h 49"/>
                <a:gd name="T32" fmla="*/ 24 w 41"/>
                <a:gd name="T33" fmla="*/ 12 h 49"/>
                <a:gd name="T34" fmla="*/ 26 w 41"/>
                <a:gd name="T35" fmla="*/ 8 h 49"/>
                <a:gd name="T36" fmla="*/ 28 w 41"/>
                <a:gd name="T37" fmla="*/ 4 h 49"/>
                <a:gd name="T38" fmla="*/ 29 w 41"/>
                <a:gd name="T39" fmla="*/ 2 h 49"/>
                <a:gd name="T40" fmla="*/ 31 w 41"/>
                <a:gd name="T41" fmla="*/ 0 h 49"/>
                <a:gd name="T42" fmla="*/ 34 w 41"/>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9">
                  <a:moveTo>
                    <a:pt x="34" y="0"/>
                  </a:moveTo>
                  <a:lnTo>
                    <a:pt x="37" y="0"/>
                  </a:lnTo>
                  <a:lnTo>
                    <a:pt x="41" y="2"/>
                  </a:lnTo>
                  <a:lnTo>
                    <a:pt x="39" y="15"/>
                  </a:lnTo>
                  <a:lnTo>
                    <a:pt x="34" y="30"/>
                  </a:lnTo>
                  <a:lnTo>
                    <a:pt x="28" y="41"/>
                  </a:lnTo>
                  <a:lnTo>
                    <a:pt x="19" y="48"/>
                  </a:lnTo>
                  <a:lnTo>
                    <a:pt x="10" y="49"/>
                  </a:lnTo>
                  <a:lnTo>
                    <a:pt x="0" y="43"/>
                  </a:lnTo>
                  <a:lnTo>
                    <a:pt x="8" y="25"/>
                  </a:lnTo>
                  <a:lnTo>
                    <a:pt x="13" y="4"/>
                  </a:lnTo>
                  <a:lnTo>
                    <a:pt x="16" y="7"/>
                  </a:lnTo>
                  <a:lnTo>
                    <a:pt x="19" y="8"/>
                  </a:lnTo>
                  <a:lnTo>
                    <a:pt x="21" y="12"/>
                  </a:lnTo>
                  <a:lnTo>
                    <a:pt x="21" y="17"/>
                  </a:lnTo>
                  <a:lnTo>
                    <a:pt x="23" y="13"/>
                  </a:lnTo>
                  <a:lnTo>
                    <a:pt x="24" y="12"/>
                  </a:lnTo>
                  <a:lnTo>
                    <a:pt x="26" y="8"/>
                  </a:lnTo>
                  <a:lnTo>
                    <a:pt x="28" y="4"/>
                  </a:lnTo>
                  <a:lnTo>
                    <a:pt x="29" y="2"/>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2" name="Freeform 33"/>
            <p:cNvSpPr>
              <a:spLocks/>
            </p:cNvSpPr>
            <p:nvPr/>
          </p:nvSpPr>
          <p:spPr bwMode="auto">
            <a:xfrm>
              <a:off x="1240" y="1173"/>
              <a:ext cx="12" cy="15"/>
            </a:xfrm>
            <a:custGeom>
              <a:avLst/>
              <a:gdLst>
                <a:gd name="T0" fmla="*/ 5 w 12"/>
                <a:gd name="T1" fmla="*/ 0 h 15"/>
                <a:gd name="T2" fmla="*/ 9 w 12"/>
                <a:gd name="T3" fmla="*/ 2 h 15"/>
                <a:gd name="T4" fmla="*/ 12 w 12"/>
                <a:gd name="T5" fmla="*/ 5 h 15"/>
                <a:gd name="T6" fmla="*/ 12 w 12"/>
                <a:gd name="T7" fmla="*/ 8 h 15"/>
                <a:gd name="T8" fmla="*/ 12 w 12"/>
                <a:gd name="T9" fmla="*/ 13 h 15"/>
                <a:gd name="T10" fmla="*/ 9 w 12"/>
                <a:gd name="T11" fmla="*/ 13 h 15"/>
                <a:gd name="T12" fmla="*/ 7 w 12"/>
                <a:gd name="T13" fmla="*/ 15 h 15"/>
                <a:gd name="T14" fmla="*/ 5 w 12"/>
                <a:gd name="T15" fmla="*/ 15 h 15"/>
                <a:gd name="T16" fmla="*/ 4 w 12"/>
                <a:gd name="T17" fmla="*/ 13 h 15"/>
                <a:gd name="T18" fmla="*/ 0 w 12"/>
                <a:gd name="T19" fmla="*/ 13 h 15"/>
                <a:gd name="T20" fmla="*/ 0 w 12"/>
                <a:gd name="T21" fmla="*/ 2 h 15"/>
                <a:gd name="T22" fmla="*/ 5 w 12"/>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5">
                  <a:moveTo>
                    <a:pt x="5" y="0"/>
                  </a:moveTo>
                  <a:lnTo>
                    <a:pt x="9" y="2"/>
                  </a:lnTo>
                  <a:lnTo>
                    <a:pt x="12" y="5"/>
                  </a:lnTo>
                  <a:lnTo>
                    <a:pt x="12" y="8"/>
                  </a:lnTo>
                  <a:lnTo>
                    <a:pt x="12" y="13"/>
                  </a:lnTo>
                  <a:lnTo>
                    <a:pt x="9" y="13"/>
                  </a:lnTo>
                  <a:lnTo>
                    <a:pt x="7" y="15"/>
                  </a:lnTo>
                  <a:lnTo>
                    <a:pt x="5" y="15"/>
                  </a:lnTo>
                  <a:lnTo>
                    <a:pt x="4" y="13"/>
                  </a:lnTo>
                  <a:lnTo>
                    <a:pt x="0" y="13"/>
                  </a:lnTo>
                  <a:lnTo>
                    <a:pt x="0"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3" name="Freeform 34"/>
            <p:cNvSpPr>
              <a:spLocks/>
            </p:cNvSpPr>
            <p:nvPr/>
          </p:nvSpPr>
          <p:spPr bwMode="auto">
            <a:xfrm>
              <a:off x="1209" y="1186"/>
              <a:ext cx="69" cy="54"/>
            </a:xfrm>
            <a:custGeom>
              <a:avLst/>
              <a:gdLst>
                <a:gd name="T0" fmla="*/ 53 w 69"/>
                <a:gd name="T1" fmla="*/ 2 h 54"/>
                <a:gd name="T2" fmla="*/ 56 w 69"/>
                <a:gd name="T3" fmla="*/ 7 h 54"/>
                <a:gd name="T4" fmla="*/ 58 w 69"/>
                <a:gd name="T5" fmla="*/ 11 h 54"/>
                <a:gd name="T6" fmla="*/ 61 w 69"/>
                <a:gd name="T7" fmla="*/ 10 h 54"/>
                <a:gd name="T8" fmla="*/ 66 w 69"/>
                <a:gd name="T9" fmla="*/ 7 h 54"/>
                <a:gd name="T10" fmla="*/ 69 w 69"/>
                <a:gd name="T11" fmla="*/ 13 h 54"/>
                <a:gd name="T12" fmla="*/ 66 w 69"/>
                <a:gd name="T13" fmla="*/ 25 h 54"/>
                <a:gd name="T14" fmla="*/ 62 w 69"/>
                <a:gd name="T15" fmla="*/ 33 h 54"/>
                <a:gd name="T16" fmla="*/ 56 w 69"/>
                <a:gd name="T17" fmla="*/ 31 h 54"/>
                <a:gd name="T18" fmla="*/ 51 w 69"/>
                <a:gd name="T19" fmla="*/ 28 h 54"/>
                <a:gd name="T20" fmla="*/ 46 w 69"/>
                <a:gd name="T21" fmla="*/ 29 h 54"/>
                <a:gd name="T22" fmla="*/ 44 w 69"/>
                <a:gd name="T23" fmla="*/ 36 h 54"/>
                <a:gd name="T24" fmla="*/ 46 w 69"/>
                <a:gd name="T25" fmla="*/ 44 h 54"/>
                <a:gd name="T26" fmla="*/ 35 w 69"/>
                <a:gd name="T27" fmla="*/ 54 h 54"/>
                <a:gd name="T28" fmla="*/ 13 w 69"/>
                <a:gd name="T29" fmla="*/ 49 h 54"/>
                <a:gd name="T30" fmla="*/ 0 w 69"/>
                <a:gd name="T31" fmla="*/ 41 h 54"/>
                <a:gd name="T32" fmla="*/ 2 w 69"/>
                <a:gd name="T33" fmla="*/ 34 h 54"/>
                <a:gd name="T34" fmla="*/ 4 w 69"/>
                <a:gd name="T35" fmla="*/ 29 h 54"/>
                <a:gd name="T36" fmla="*/ 10 w 69"/>
                <a:gd name="T37" fmla="*/ 26 h 54"/>
                <a:gd name="T38" fmla="*/ 18 w 69"/>
                <a:gd name="T39" fmla="*/ 26 h 54"/>
                <a:gd name="T40" fmla="*/ 23 w 69"/>
                <a:gd name="T41" fmla="*/ 26 h 54"/>
                <a:gd name="T42" fmla="*/ 23 w 69"/>
                <a:gd name="T43" fmla="*/ 20 h 54"/>
                <a:gd name="T44" fmla="*/ 20 w 69"/>
                <a:gd name="T45" fmla="*/ 16 h 54"/>
                <a:gd name="T46" fmla="*/ 13 w 69"/>
                <a:gd name="T47" fmla="*/ 16 h 54"/>
                <a:gd name="T48" fmla="*/ 10 w 69"/>
                <a:gd name="T49" fmla="*/ 13 h 54"/>
                <a:gd name="T50" fmla="*/ 15 w 69"/>
                <a:gd name="T51" fmla="*/ 8 h 54"/>
                <a:gd name="T52" fmla="*/ 22 w 69"/>
                <a:gd name="T53" fmla="*/ 5 h 54"/>
                <a:gd name="T54" fmla="*/ 28 w 69"/>
                <a:gd name="T55" fmla="*/ 2 h 54"/>
                <a:gd name="T56" fmla="*/ 33 w 69"/>
                <a:gd name="T57" fmla="*/ 3 h 54"/>
                <a:gd name="T58" fmla="*/ 36 w 69"/>
                <a:gd name="T59" fmla="*/ 8 h 54"/>
                <a:gd name="T60" fmla="*/ 38 w 69"/>
                <a:gd name="T61" fmla="*/ 11 h 54"/>
                <a:gd name="T62" fmla="*/ 43 w 69"/>
                <a:gd name="T63" fmla="*/ 8 h 54"/>
                <a:gd name="T64" fmla="*/ 44 w 69"/>
                <a:gd name="T65" fmla="*/ 3 h 54"/>
                <a:gd name="T66" fmla="*/ 49 w 69"/>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4">
                  <a:moveTo>
                    <a:pt x="53" y="0"/>
                  </a:moveTo>
                  <a:lnTo>
                    <a:pt x="53" y="2"/>
                  </a:lnTo>
                  <a:lnTo>
                    <a:pt x="54" y="5"/>
                  </a:lnTo>
                  <a:lnTo>
                    <a:pt x="56" y="7"/>
                  </a:lnTo>
                  <a:lnTo>
                    <a:pt x="56" y="8"/>
                  </a:lnTo>
                  <a:lnTo>
                    <a:pt x="58" y="11"/>
                  </a:lnTo>
                  <a:lnTo>
                    <a:pt x="59" y="11"/>
                  </a:lnTo>
                  <a:lnTo>
                    <a:pt x="61" y="10"/>
                  </a:lnTo>
                  <a:lnTo>
                    <a:pt x="64" y="8"/>
                  </a:lnTo>
                  <a:lnTo>
                    <a:pt x="66" y="7"/>
                  </a:lnTo>
                  <a:lnTo>
                    <a:pt x="69" y="7"/>
                  </a:lnTo>
                  <a:lnTo>
                    <a:pt x="69" y="13"/>
                  </a:lnTo>
                  <a:lnTo>
                    <a:pt x="67" y="20"/>
                  </a:lnTo>
                  <a:lnTo>
                    <a:pt x="66" y="25"/>
                  </a:lnTo>
                  <a:lnTo>
                    <a:pt x="64" y="28"/>
                  </a:lnTo>
                  <a:lnTo>
                    <a:pt x="62" y="33"/>
                  </a:lnTo>
                  <a:lnTo>
                    <a:pt x="58" y="33"/>
                  </a:lnTo>
                  <a:lnTo>
                    <a:pt x="56" y="31"/>
                  </a:lnTo>
                  <a:lnTo>
                    <a:pt x="54" y="29"/>
                  </a:lnTo>
                  <a:lnTo>
                    <a:pt x="51" y="28"/>
                  </a:lnTo>
                  <a:lnTo>
                    <a:pt x="48" y="28"/>
                  </a:lnTo>
                  <a:lnTo>
                    <a:pt x="46" y="29"/>
                  </a:lnTo>
                  <a:lnTo>
                    <a:pt x="44" y="33"/>
                  </a:lnTo>
                  <a:lnTo>
                    <a:pt x="44" y="36"/>
                  </a:lnTo>
                  <a:lnTo>
                    <a:pt x="44" y="41"/>
                  </a:lnTo>
                  <a:lnTo>
                    <a:pt x="46" y="44"/>
                  </a:lnTo>
                  <a:lnTo>
                    <a:pt x="44" y="47"/>
                  </a:lnTo>
                  <a:lnTo>
                    <a:pt x="35" y="54"/>
                  </a:lnTo>
                  <a:lnTo>
                    <a:pt x="23" y="54"/>
                  </a:lnTo>
                  <a:lnTo>
                    <a:pt x="13" y="49"/>
                  </a:lnTo>
                  <a:lnTo>
                    <a:pt x="0" y="44"/>
                  </a:lnTo>
                  <a:lnTo>
                    <a:pt x="0" y="41"/>
                  </a:lnTo>
                  <a:lnTo>
                    <a:pt x="0" y="38"/>
                  </a:lnTo>
                  <a:lnTo>
                    <a:pt x="2" y="34"/>
                  </a:lnTo>
                  <a:lnTo>
                    <a:pt x="4" y="33"/>
                  </a:lnTo>
                  <a:lnTo>
                    <a:pt x="4" y="29"/>
                  </a:lnTo>
                  <a:lnTo>
                    <a:pt x="5" y="26"/>
                  </a:lnTo>
                  <a:lnTo>
                    <a:pt x="10" y="26"/>
                  </a:lnTo>
                  <a:lnTo>
                    <a:pt x="15" y="26"/>
                  </a:lnTo>
                  <a:lnTo>
                    <a:pt x="18" y="26"/>
                  </a:lnTo>
                  <a:lnTo>
                    <a:pt x="22" y="28"/>
                  </a:lnTo>
                  <a:lnTo>
                    <a:pt x="23" y="26"/>
                  </a:lnTo>
                  <a:lnTo>
                    <a:pt x="25" y="23"/>
                  </a:lnTo>
                  <a:lnTo>
                    <a:pt x="23" y="20"/>
                  </a:lnTo>
                  <a:lnTo>
                    <a:pt x="22" y="18"/>
                  </a:lnTo>
                  <a:lnTo>
                    <a:pt x="20" y="16"/>
                  </a:lnTo>
                  <a:lnTo>
                    <a:pt x="17" y="16"/>
                  </a:lnTo>
                  <a:lnTo>
                    <a:pt x="13" y="16"/>
                  </a:lnTo>
                  <a:lnTo>
                    <a:pt x="10" y="16"/>
                  </a:lnTo>
                  <a:lnTo>
                    <a:pt x="10" y="13"/>
                  </a:lnTo>
                  <a:lnTo>
                    <a:pt x="12" y="10"/>
                  </a:lnTo>
                  <a:lnTo>
                    <a:pt x="15" y="8"/>
                  </a:lnTo>
                  <a:lnTo>
                    <a:pt x="18" y="7"/>
                  </a:lnTo>
                  <a:lnTo>
                    <a:pt x="22" y="5"/>
                  </a:lnTo>
                  <a:lnTo>
                    <a:pt x="25" y="3"/>
                  </a:lnTo>
                  <a:lnTo>
                    <a:pt x="28" y="2"/>
                  </a:lnTo>
                  <a:lnTo>
                    <a:pt x="31" y="2"/>
                  </a:lnTo>
                  <a:lnTo>
                    <a:pt x="33" y="3"/>
                  </a:lnTo>
                  <a:lnTo>
                    <a:pt x="35" y="5"/>
                  </a:lnTo>
                  <a:lnTo>
                    <a:pt x="36" y="8"/>
                  </a:lnTo>
                  <a:lnTo>
                    <a:pt x="36" y="10"/>
                  </a:lnTo>
                  <a:lnTo>
                    <a:pt x="38" y="11"/>
                  </a:lnTo>
                  <a:lnTo>
                    <a:pt x="41" y="10"/>
                  </a:lnTo>
                  <a:lnTo>
                    <a:pt x="43" y="8"/>
                  </a:lnTo>
                  <a:lnTo>
                    <a:pt x="43" y="7"/>
                  </a:lnTo>
                  <a:lnTo>
                    <a:pt x="44" y="3"/>
                  </a:lnTo>
                  <a:lnTo>
                    <a:pt x="46" y="2"/>
                  </a:lnTo>
                  <a:lnTo>
                    <a:pt x="49"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4" name="Freeform 35"/>
            <p:cNvSpPr>
              <a:spLocks/>
            </p:cNvSpPr>
            <p:nvPr/>
          </p:nvSpPr>
          <p:spPr bwMode="auto">
            <a:xfrm>
              <a:off x="1258" y="1214"/>
              <a:ext cx="36" cy="31"/>
            </a:xfrm>
            <a:custGeom>
              <a:avLst/>
              <a:gdLst>
                <a:gd name="T0" fmla="*/ 22 w 36"/>
                <a:gd name="T1" fmla="*/ 0 h 31"/>
                <a:gd name="T2" fmla="*/ 26 w 36"/>
                <a:gd name="T3" fmla="*/ 1 h 31"/>
                <a:gd name="T4" fmla="*/ 28 w 36"/>
                <a:gd name="T5" fmla="*/ 1 h 31"/>
                <a:gd name="T6" fmla="*/ 31 w 36"/>
                <a:gd name="T7" fmla="*/ 3 h 31"/>
                <a:gd name="T8" fmla="*/ 33 w 36"/>
                <a:gd name="T9" fmla="*/ 6 h 31"/>
                <a:gd name="T10" fmla="*/ 36 w 36"/>
                <a:gd name="T11" fmla="*/ 8 h 31"/>
                <a:gd name="T12" fmla="*/ 36 w 36"/>
                <a:gd name="T13" fmla="*/ 19 h 31"/>
                <a:gd name="T14" fmla="*/ 31 w 36"/>
                <a:gd name="T15" fmla="*/ 28 h 31"/>
                <a:gd name="T16" fmla="*/ 25 w 36"/>
                <a:gd name="T17" fmla="*/ 31 h 31"/>
                <a:gd name="T18" fmla="*/ 17 w 36"/>
                <a:gd name="T19" fmla="*/ 31 h 31"/>
                <a:gd name="T20" fmla="*/ 7 w 36"/>
                <a:gd name="T21" fmla="*/ 28 h 31"/>
                <a:gd name="T22" fmla="*/ 0 w 36"/>
                <a:gd name="T23" fmla="*/ 21 h 31"/>
                <a:gd name="T24" fmla="*/ 2 w 36"/>
                <a:gd name="T25" fmla="*/ 19 h 31"/>
                <a:gd name="T26" fmla="*/ 5 w 36"/>
                <a:gd name="T27" fmla="*/ 16 h 31"/>
                <a:gd name="T28" fmla="*/ 7 w 36"/>
                <a:gd name="T29" fmla="*/ 16 h 31"/>
                <a:gd name="T30" fmla="*/ 10 w 36"/>
                <a:gd name="T31" fmla="*/ 15 h 31"/>
                <a:gd name="T32" fmla="*/ 13 w 36"/>
                <a:gd name="T33" fmla="*/ 13 h 31"/>
                <a:gd name="T34" fmla="*/ 17 w 36"/>
                <a:gd name="T35" fmla="*/ 11 h 31"/>
                <a:gd name="T36" fmla="*/ 20 w 36"/>
                <a:gd name="T37" fmla="*/ 10 h 31"/>
                <a:gd name="T38" fmla="*/ 22 w 36"/>
                <a:gd name="T39" fmla="*/ 8 h 31"/>
                <a:gd name="T40" fmla="*/ 22 w 36"/>
                <a:gd name="T41" fmla="*/ 5 h 31"/>
                <a:gd name="T42" fmla="*/ 22 w 36"/>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1">
                  <a:moveTo>
                    <a:pt x="22" y="0"/>
                  </a:moveTo>
                  <a:lnTo>
                    <a:pt x="26" y="1"/>
                  </a:lnTo>
                  <a:lnTo>
                    <a:pt x="28" y="1"/>
                  </a:lnTo>
                  <a:lnTo>
                    <a:pt x="31" y="3"/>
                  </a:lnTo>
                  <a:lnTo>
                    <a:pt x="33" y="6"/>
                  </a:lnTo>
                  <a:lnTo>
                    <a:pt x="36" y="8"/>
                  </a:lnTo>
                  <a:lnTo>
                    <a:pt x="36" y="19"/>
                  </a:lnTo>
                  <a:lnTo>
                    <a:pt x="31" y="28"/>
                  </a:lnTo>
                  <a:lnTo>
                    <a:pt x="25" y="31"/>
                  </a:lnTo>
                  <a:lnTo>
                    <a:pt x="17" y="31"/>
                  </a:lnTo>
                  <a:lnTo>
                    <a:pt x="7" y="28"/>
                  </a:lnTo>
                  <a:lnTo>
                    <a:pt x="0" y="21"/>
                  </a:lnTo>
                  <a:lnTo>
                    <a:pt x="2" y="19"/>
                  </a:lnTo>
                  <a:lnTo>
                    <a:pt x="5" y="16"/>
                  </a:lnTo>
                  <a:lnTo>
                    <a:pt x="7" y="16"/>
                  </a:lnTo>
                  <a:lnTo>
                    <a:pt x="10" y="15"/>
                  </a:lnTo>
                  <a:lnTo>
                    <a:pt x="13" y="13"/>
                  </a:lnTo>
                  <a:lnTo>
                    <a:pt x="17" y="11"/>
                  </a:lnTo>
                  <a:lnTo>
                    <a:pt x="20" y="10"/>
                  </a:lnTo>
                  <a:lnTo>
                    <a:pt x="22" y="8"/>
                  </a:lnTo>
                  <a:lnTo>
                    <a:pt x="22" y="5"/>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5" name="Freeform 36"/>
            <p:cNvSpPr>
              <a:spLocks/>
            </p:cNvSpPr>
            <p:nvPr/>
          </p:nvSpPr>
          <p:spPr bwMode="auto">
            <a:xfrm>
              <a:off x="103" y="2092"/>
              <a:ext cx="42" cy="37"/>
            </a:xfrm>
            <a:custGeom>
              <a:avLst/>
              <a:gdLst>
                <a:gd name="T0" fmla="*/ 27 w 42"/>
                <a:gd name="T1" fmla="*/ 0 h 37"/>
                <a:gd name="T2" fmla="*/ 34 w 42"/>
                <a:gd name="T3" fmla="*/ 6 h 37"/>
                <a:gd name="T4" fmla="*/ 37 w 42"/>
                <a:gd name="T5" fmla="*/ 16 h 37"/>
                <a:gd name="T6" fmla="*/ 39 w 42"/>
                <a:gd name="T7" fmla="*/ 26 h 37"/>
                <a:gd name="T8" fmla="*/ 42 w 42"/>
                <a:gd name="T9" fmla="*/ 36 h 37"/>
                <a:gd name="T10" fmla="*/ 27 w 42"/>
                <a:gd name="T11" fmla="*/ 37 h 37"/>
                <a:gd name="T12" fmla="*/ 11 w 42"/>
                <a:gd name="T13" fmla="*/ 36 h 37"/>
                <a:gd name="T14" fmla="*/ 0 w 42"/>
                <a:gd name="T15" fmla="*/ 31 h 37"/>
                <a:gd name="T16" fmla="*/ 1 w 42"/>
                <a:gd name="T17" fmla="*/ 21 h 37"/>
                <a:gd name="T18" fmla="*/ 6 w 42"/>
                <a:gd name="T19" fmla="*/ 14 h 37"/>
                <a:gd name="T20" fmla="*/ 14 w 42"/>
                <a:gd name="T21" fmla="*/ 10 h 37"/>
                <a:gd name="T22" fmla="*/ 23 w 42"/>
                <a:gd name="T23" fmla="*/ 6 h 37"/>
                <a:gd name="T24" fmla="*/ 27 w 42"/>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7">
                  <a:moveTo>
                    <a:pt x="27" y="0"/>
                  </a:moveTo>
                  <a:lnTo>
                    <a:pt x="34" y="6"/>
                  </a:lnTo>
                  <a:lnTo>
                    <a:pt x="37" y="16"/>
                  </a:lnTo>
                  <a:lnTo>
                    <a:pt x="39" y="26"/>
                  </a:lnTo>
                  <a:lnTo>
                    <a:pt x="42" y="36"/>
                  </a:lnTo>
                  <a:lnTo>
                    <a:pt x="27" y="37"/>
                  </a:lnTo>
                  <a:lnTo>
                    <a:pt x="11" y="36"/>
                  </a:lnTo>
                  <a:lnTo>
                    <a:pt x="0" y="31"/>
                  </a:lnTo>
                  <a:lnTo>
                    <a:pt x="1" y="21"/>
                  </a:lnTo>
                  <a:lnTo>
                    <a:pt x="6" y="14"/>
                  </a:lnTo>
                  <a:lnTo>
                    <a:pt x="14" y="10"/>
                  </a:lnTo>
                  <a:lnTo>
                    <a:pt x="23" y="6"/>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6" name="Freeform 37"/>
            <p:cNvSpPr>
              <a:spLocks/>
            </p:cNvSpPr>
            <p:nvPr/>
          </p:nvSpPr>
          <p:spPr bwMode="auto">
            <a:xfrm>
              <a:off x="3" y="2277"/>
              <a:ext cx="44" cy="40"/>
            </a:xfrm>
            <a:custGeom>
              <a:avLst/>
              <a:gdLst>
                <a:gd name="T0" fmla="*/ 34 w 44"/>
                <a:gd name="T1" fmla="*/ 0 h 40"/>
                <a:gd name="T2" fmla="*/ 41 w 44"/>
                <a:gd name="T3" fmla="*/ 4 h 40"/>
                <a:gd name="T4" fmla="*/ 44 w 44"/>
                <a:gd name="T5" fmla="*/ 13 h 40"/>
                <a:gd name="T6" fmla="*/ 44 w 44"/>
                <a:gd name="T7" fmla="*/ 26 h 40"/>
                <a:gd name="T8" fmla="*/ 42 w 44"/>
                <a:gd name="T9" fmla="*/ 27 h 40"/>
                <a:gd name="T10" fmla="*/ 41 w 44"/>
                <a:gd name="T11" fmla="*/ 27 h 40"/>
                <a:gd name="T12" fmla="*/ 41 w 44"/>
                <a:gd name="T13" fmla="*/ 31 h 40"/>
                <a:gd name="T14" fmla="*/ 34 w 44"/>
                <a:gd name="T15" fmla="*/ 31 h 40"/>
                <a:gd name="T16" fmla="*/ 29 w 44"/>
                <a:gd name="T17" fmla="*/ 31 h 40"/>
                <a:gd name="T18" fmla="*/ 26 w 44"/>
                <a:gd name="T19" fmla="*/ 29 h 40"/>
                <a:gd name="T20" fmla="*/ 21 w 44"/>
                <a:gd name="T21" fmla="*/ 27 h 40"/>
                <a:gd name="T22" fmla="*/ 20 w 44"/>
                <a:gd name="T23" fmla="*/ 29 h 40"/>
                <a:gd name="T24" fmla="*/ 20 w 44"/>
                <a:gd name="T25" fmla="*/ 32 h 40"/>
                <a:gd name="T26" fmla="*/ 20 w 44"/>
                <a:gd name="T27" fmla="*/ 34 h 40"/>
                <a:gd name="T28" fmla="*/ 20 w 44"/>
                <a:gd name="T29" fmla="*/ 37 h 40"/>
                <a:gd name="T30" fmla="*/ 16 w 44"/>
                <a:gd name="T31" fmla="*/ 40 h 40"/>
                <a:gd name="T32" fmla="*/ 13 w 44"/>
                <a:gd name="T33" fmla="*/ 40 h 40"/>
                <a:gd name="T34" fmla="*/ 8 w 44"/>
                <a:gd name="T35" fmla="*/ 39 h 40"/>
                <a:gd name="T36" fmla="*/ 5 w 44"/>
                <a:gd name="T37" fmla="*/ 39 h 40"/>
                <a:gd name="T38" fmla="*/ 2 w 44"/>
                <a:gd name="T39" fmla="*/ 37 h 40"/>
                <a:gd name="T40" fmla="*/ 3 w 44"/>
                <a:gd name="T41" fmla="*/ 32 h 40"/>
                <a:gd name="T42" fmla="*/ 5 w 44"/>
                <a:gd name="T43" fmla="*/ 31 h 40"/>
                <a:gd name="T44" fmla="*/ 10 w 44"/>
                <a:gd name="T45" fmla="*/ 27 h 40"/>
                <a:gd name="T46" fmla="*/ 15 w 44"/>
                <a:gd name="T47" fmla="*/ 27 h 40"/>
                <a:gd name="T48" fmla="*/ 11 w 44"/>
                <a:gd name="T49" fmla="*/ 26 h 40"/>
                <a:gd name="T50" fmla="*/ 10 w 44"/>
                <a:gd name="T51" fmla="*/ 24 h 40"/>
                <a:gd name="T52" fmla="*/ 7 w 44"/>
                <a:gd name="T53" fmla="*/ 24 h 40"/>
                <a:gd name="T54" fmla="*/ 5 w 44"/>
                <a:gd name="T55" fmla="*/ 26 h 40"/>
                <a:gd name="T56" fmla="*/ 0 w 44"/>
                <a:gd name="T57" fmla="*/ 26 h 40"/>
                <a:gd name="T58" fmla="*/ 3 w 44"/>
                <a:gd name="T59" fmla="*/ 17 h 40"/>
                <a:gd name="T60" fmla="*/ 10 w 44"/>
                <a:gd name="T61" fmla="*/ 9 h 40"/>
                <a:gd name="T62" fmla="*/ 18 w 44"/>
                <a:gd name="T63" fmla="*/ 3 h 40"/>
                <a:gd name="T64" fmla="*/ 26 w 44"/>
                <a:gd name="T65" fmla="*/ 0 h 40"/>
                <a:gd name="T66" fmla="*/ 34 w 44"/>
                <a:gd name="T6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40">
                  <a:moveTo>
                    <a:pt x="34" y="0"/>
                  </a:moveTo>
                  <a:lnTo>
                    <a:pt x="41" y="4"/>
                  </a:lnTo>
                  <a:lnTo>
                    <a:pt x="44" y="13"/>
                  </a:lnTo>
                  <a:lnTo>
                    <a:pt x="44" y="26"/>
                  </a:lnTo>
                  <a:lnTo>
                    <a:pt x="42" y="27"/>
                  </a:lnTo>
                  <a:lnTo>
                    <a:pt x="41" y="27"/>
                  </a:lnTo>
                  <a:lnTo>
                    <a:pt x="41" y="31"/>
                  </a:lnTo>
                  <a:lnTo>
                    <a:pt x="34" y="31"/>
                  </a:lnTo>
                  <a:lnTo>
                    <a:pt x="29" y="31"/>
                  </a:lnTo>
                  <a:lnTo>
                    <a:pt x="26" y="29"/>
                  </a:lnTo>
                  <a:lnTo>
                    <a:pt x="21" y="27"/>
                  </a:lnTo>
                  <a:lnTo>
                    <a:pt x="20" y="29"/>
                  </a:lnTo>
                  <a:lnTo>
                    <a:pt x="20" y="32"/>
                  </a:lnTo>
                  <a:lnTo>
                    <a:pt x="20" y="34"/>
                  </a:lnTo>
                  <a:lnTo>
                    <a:pt x="20" y="37"/>
                  </a:lnTo>
                  <a:lnTo>
                    <a:pt x="16" y="40"/>
                  </a:lnTo>
                  <a:lnTo>
                    <a:pt x="13" y="40"/>
                  </a:lnTo>
                  <a:lnTo>
                    <a:pt x="8" y="39"/>
                  </a:lnTo>
                  <a:lnTo>
                    <a:pt x="5" y="39"/>
                  </a:lnTo>
                  <a:lnTo>
                    <a:pt x="2" y="37"/>
                  </a:lnTo>
                  <a:lnTo>
                    <a:pt x="3" y="32"/>
                  </a:lnTo>
                  <a:lnTo>
                    <a:pt x="5" y="31"/>
                  </a:lnTo>
                  <a:lnTo>
                    <a:pt x="10" y="27"/>
                  </a:lnTo>
                  <a:lnTo>
                    <a:pt x="15" y="27"/>
                  </a:lnTo>
                  <a:lnTo>
                    <a:pt x="11" y="26"/>
                  </a:lnTo>
                  <a:lnTo>
                    <a:pt x="10" y="24"/>
                  </a:lnTo>
                  <a:lnTo>
                    <a:pt x="7" y="24"/>
                  </a:lnTo>
                  <a:lnTo>
                    <a:pt x="5" y="26"/>
                  </a:lnTo>
                  <a:lnTo>
                    <a:pt x="0" y="26"/>
                  </a:lnTo>
                  <a:lnTo>
                    <a:pt x="3" y="17"/>
                  </a:lnTo>
                  <a:lnTo>
                    <a:pt x="10" y="9"/>
                  </a:lnTo>
                  <a:lnTo>
                    <a:pt x="18" y="3"/>
                  </a:lnTo>
                  <a:lnTo>
                    <a:pt x="26"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7" name="Freeform 38"/>
            <p:cNvSpPr>
              <a:spLocks/>
            </p:cNvSpPr>
            <p:nvPr/>
          </p:nvSpPr>
          <p:spPr bwMode="auto">
            <a:xfrm>
              <a:off x="16" y="2378"/>
              <a:ext cx="15" cy="16"/>
            </a:xfrm>
            <a:custGeom>
              <a:avLst/>
              <a:gdLst>
                <a:gd name="T0" fmla="*/ 2 w 15"/>
                <a:gd name="T1" fmla="*/ 0 h 16"/>
                <a:gd name="T2" fmla="*/ 5 w 15"/>
                <a:gd name="T3" fmla="*/ 0 h 16"/>
                <a:gd name="T4" fmla="*/ 8 w 15"/>
                <a:gd name="T5" fmla="*/ 2 h 16"/>
                <a:gd name="T6" fmla="*/ 12 w 15"/>
                <a:gd name="T7" fmla="*/ 5 h 16"/>
                <a:gd name="T8" fmla="*/ 13 w 15"/>
                <a:gd name="T9" fmla="*/ 8 h 16"/>
                <a:gd name="T10" fmla="*/ 15 w 15"/>
                <a:gd name="T11" fmla="*/ 11 h 16"/>
                <a:gd name="T12" fmla="*/ 15 w 15"/>
                <a:gd name="T13" fmla="*/ 15 h 16"/>
                <a:gd name="T14" fmla="*/ 13 w 15"/>
                <a:gd name="T15" fmla="*/ 16 h 16"/>
                <a:gd name="T16" fmla="*/ 8 w 15"/>
                <a:gd name="T17" fmla="*/ 16 h 16"/>
                <a:gd name="T18" fmla="*/ 5 w 15"/>
                <a:gd name="T19" fmla="*/ 15 h 16"/>
                <a:gd name="T20" fmla="*/ 2 w 15"/>
                <a:gd name="T21" fmla="*/ 11 h 16"/>
                <a:gd name="T22" fmla="*/ 0 w 15"/>
                <a:gd name="T23" fmla="*/ 8 h 16"/>
                <a:gd name="T24" fmla="*/ 0 w 15"/>
                <a:gd name="T25" fmla="*/ 5 h 16"/>
                <a:gd name="T26" fmla="*/ 2 w 15"/>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0"/>
                  </a:moveTo>
                  <a:lnTo>
                    <a:pt x="5" y="0"/>
                  </a:lnTo>
                  <a:lnTo>
                    <a:pt x="8" y="2"/>
                  </a:lnTo>
                  <a:lnTo>
                    <a:pt x="12" y="5"/>
                  </a:lnTo>
                  <a:lnTo>
                    <a:pt x="13" y="8"/>
                  </a:lnTo>
                  <a:lnTo>
                    <a:pt x="15" y="11"/>
                  </a:lnTo>
                  <a:lnTo>
                    <a:pt x="15" y="15"/>
                  </a:lnTo>
                  <a:lnTo>
                    <a:pt x="13" y="16"/>
                  </a:lnTo>
                  <a:lnTo>
                    <a:pt x="8" y="16"/>
                  </a:lnTo>
                  <a:lnTo>
                    <a:pt x="5" y="15"/>
                  </a:lnTo>
                  <a:lnTo>
                    <a:pt x="2" y="11"/>
                  </a:lnTo>
                  <a:lnTo>
                    <a:pt x="0" y="8"/>
                  </a:lnTo>
                  <a:lnTo>
                    <a:pt x="0" y="5"/>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8" name="Freeform 40"/>
            <p:cNvSpPr>
              <a:spLocks/>
            </p:cNvSpPr>
            <p:nvPr/>
          </p:nvSpPr>
          <p:spPr bwMode="auto">
            <a:xfrm>
              <a:off x="188" y="2507"/>
              <a:ext cx="117" cy="139"/>
            </a:xfrm>
            <a:custGeom>
              <a:avLst/>
              <a:gdLst>
                <a:gd name="T0" fmla="*/ 59 w 117"/>
                <a:gd name="T1" fmla="*/ 0 h 139"/>
                <a:gd name="T2" fmla="*/ 78 w 117"/>
                <a:gd name="T3" fmla="*/ 13 h 139"/>
                <a:gd name="T4" fmla="*/ 98 w 117"/>
                <a:gd name="T5" fmla="*/ 33 h 139"/>
                <a:gd name="T6" fmla="*/ 104 w 117"/>
                <a:gd name="T7" fmla="*/ 44 h 139"/>
                <a:gd name="T8" fmla="*/ 101 w 117"/>
                <a:gd name="T9" fmla="*/ 49 h 139"/>
                <a:gd name="T10" fmla="*/ 99 w 117"/>
                <a:gd name="T11" fmla="*/ 54 h 139"/>
                <a:gd name="T12" fmla="*/ 91 w 117"/>
                <a:gd name="T13" fmla="*/ 52 h 139"/>
                <a:gd name="T14" fmla="*/ 85 w 117"/>
                <a:gd name="T15" fmla="*/ 49 h 139"/>
                <a:gd name="T16" fmla="*/ 80 w 117"/>
                <a:gd name="T17" fmla="*/ 46 h 139"/>
                <a:gd name="T18" fmla="*/ 77 w 117"/>
                <a:gd name="T19" fmla="*/ 51 h 139"/>
                <a:gd name="T20" fmla="*/ 75 w 117"/>
                <a:gd name="T21" fmla="*/ 59 h 139"/>
                <a:gd name="T22" fmla="*/ 81 w 117"/>
                <a:gd name="T23" fmla="*/ 62 h 139"/>
                <a:gd name="T24" fmla="*/ 91 w 117"/>
                <a:gd name="T25" fmla="*/ 62 h 139"/>
                <a:gd name="T26" fmla="*/ 98 w 117"/>
                <a:gd name="T27" fmla="*/ 67 h 139"/>
                <a:gd name="T28" fmla="*/ 101 w 117"/>
                <a:gd name="T29" fmla="*/ 70 h 139"/>
                <a:gd name="T30" fmla="*/ 104 w 117"/>
                <a:gd name="T31" fmla="*/ 67 h 139"/>
                <a:gd name="T32" fmla="*/ 109 w 117"/>
                <a:gd name="T33" fmla="*/ 64 h 139"/>
                <a:gd name="T34" fmla="*/ 116 w 117"/>
                <a:gd name="T35" fmla="*/ 62 h 139"/>
                <a:gd name="T36" fmla="*/ 116 w 117"/>
                <a:gd name="T37" fmla="*/ 77 h 139"/>
                <a:gd name="T38" fmla="*/ 117 w 117"/>
                <a:gd name="T39" fmla="*/ 88 h 139"/>
                <a:gd name="T40" fmla="*/ 77 w 117"/>
                <a:gd name="T41" fmla="*/ 106 h 139"/>
                <a:gd name="T42" fmla="*/ 27 w 117"/>
                <a:gd name="T43" fmla="*/ 119 h 139"/>
                <a:gd name="T44" fmla="*/ 29 w 117"/>
                <a:gd name="T45" fmla="*/ 128 h 139"/>
                <a:gd name="T46" fmla="*/ 31 w 117"/>
                <a:gd name="T47" fmla="*/ 134 h 139"/>
                <a:gd name="T48" fmla="*/ 18 w 117"/>
                <a:gd name="T49" fmla="*/ 139 h 139"/>
                <a:gd name="T50" fmla="*/ 0 w 117"/>
                <a:gd name="T51" fmla="*/ 129 h 139"/>
                <a:gd name="T52" fmla="*/ 3 w 117"/>
                <a:gd name="T53" fmla="*/ 121 h 139"/>
                <a:gd name="T54" fmla="*/ 11 w 117"/>
                <a:gd name="T55" fmla="*/ 114 h 139"/>
                <a:gd name="T56" fmla="*/ 16 w 117"/>
                <a:gd name="T57" fmla="*/ 108 h 139"/>
                <a:gd name="T58" fmla="*/ 14 w 117"/>
                <a:gd name="T59" fmla="*/ 98 h 139"/>
                <a:gd name="T60" fmla="*/ 13 w 117"/>
                <a:gd name="T61" fmla="*/ 90 h 139"/>
                <a:gd name="T62" fmla="*/ 16 w 117"/>
                <a:gd name="T63" fmla="*/ 82 h 139"/>
                <a:gd name="T64" fmla="*/ 23 w 117"/>
                <a:gd name="T65" fmla="*/ 82 h 139"/>
                <a:gd name="T66" fmla="*/ 27 w 117"/>
                <a:gd name="T67" fmla="*/ 85 h 139"/>
                <a:gd name="T68" fmla="*/ 32 w 117"/>
                <a:gd name="T69" fmla="*/ 87 h 139"/>
                <a:gd name="T70" fmla="*/ 31 w 117"/>
                <a:gd name="T71" fmla="*/ 64 h 139"/>
                <a:gd name="T72" fmla="*/ 42 w 117"/>
                <a:gd name="T73" fmla="*/ 49 h 139"/>
                <a:gd name="T74" fmla="*/ 41 w 117"/>
                <a:gd name="T75" fmla="*/ 44 h 139"/>
                <a:gd name="T76" fmla="*/ 36 w 117"/>
                <a:gd name="T77" fmla="*/ 41 h 139"/>
                <a:gd name="T78" fmla="*/ 31 w 117"/>
                <a:gd name="T79" fmla="*/ 39 h 139"/>
                <a:gd name="T80" fmla="*/ 32 w 117"/>
                <a:gd name="T81" fmla="*/ 10 h 139"/>
                <a:gd name="T82" fmla="*/ 49 w 117"/>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39">
                  <a:moveTo>
                    <a:pt x="49" y="0"/>
                  </a:moveTo>
                  <a:lnTo>
                    <a:pt x="59" y="0"/>
                  </a:lnTo>
                  <a:lnTo>
                    <a:pt x="70" y="2"/>
                  </a:lnTo>
                  <a:lnTo>
                    <a:pt x="78" y="13"/>
                  </a:lnTo>
                  <a:lnTo>
                    <a:pt x="86" y="23"/>
                  </a:lnTo>
                  <a:lnTo>
                    <a:pt x="98" y="33"/>
                  </a:lnTo>
                  <a:lnTo>
                    <a:pt x="106" y="44"/>
                  </a:lnTo>
                  <a:lnTo>
                    <a:pt x="104" y="44"/>
                  </a:lnTo>
                  <a:lnTo>
                    <a:pt x="103" y="46"/>
                  </a:lnTo>
                  <a:lnTo>
                    <a:pt x="101" y="49"/>
                  </a:lnTo>
                  <a:lnTo>
                    <a:pt x="99" y="51"/>
                  </a:lnTo>
                  <a:lnTo>
                    <a:pt x="99" y="54"/>
                  </a:lnTo>
                  <a:lnTo>
                    <a:pt x="95" y="54"/>
                  </a:lnTo>
                  <a:lnTo>
                    <a:pt x="91" y="52"/>
                  </a:lnTo>
                  <a:lnTo>
                    <a:pt x="88" y="51"/>
                  </a:lnTo>
                  <a:lnTo>
                    <a:pt x="85" y="49"/>
                  </a:lnTo>
                  <a:lnTo>
                    <a:pt x="83" y="47"/>
                  </a:lnTo>
                  <a:lnTo>
                    <a:pt x="80" y="46"/>
                  </a:lnTo>
                  <a:lnTo>
                    <a:pt x="78" y="47"/>
                  </a:lnTo>
                  <a:lnTo>
                    <a:pt x="77" y="51"/>
                  </a:lnTo>
                  <a:lnTo>
                    <a:pt x="75" y="54"/>
                  </a:lnTo>
                  <a:lnTo>
                    <a:pt x="75" y="59"/>
                  </a:lnTo>
                  <a:lnTo>
                    <a:pt x="75" y="62"/>
                  </a:lnTo>
                  <a:lnTo>
                    <a:pt x="81" y="62"/>
                  </a:lnTo>
                  <a:lnTo>
                    <a:pt x="86" y="61"/>
                  </a:lnTo>
                  <a:lnTo>
                    <a:pt x="91" y="62"/>
                  </a:lnTo>
                  <a:lnTo>
                    <a:pt x="95" y="64"/>
                  </a:lnTo>
                  <a:lnTo>
                    <a:pt x="98" y="67"/>
                  </a:lnTo>
                  <a:lnTo>
                    <a:pt x="99" y="72"/>
                  </a:lnTo>
                  <a:lnTo>
                    <a:pt x="101" y="70"/>
                  </a:lnTo>
                  <a:lnTo>
                    <a:pt x="103" y="69"/>
                  </a:lnTo>
                  <a:lnTo>
                    <a:pt x="104" y="67"/>
                  </a:lnTo>
                  <a:lnTo>
                    <a:pt x="106" y="65"/>
                  </a:lnTo>
                  <a:lnTo>
                    <a:pt x="109" y="64"/>
                  </a:lnTo>
                  <a:lnTo>
                    <a:pt x="111" y="62"/>
                  </a:lnTo>
                  <a:lnTo>
                    <a:pt x="116" y="62"/>
                  </a:lnTo>
                  <a:lnTo>
                    <a:pt x="116" y="70"/>
                  </a:lnTo>
                  <a:lnTo>
                    <a:pt x="116" y="77"/>
                  </a:lnTo>
                  <a:lnTo>
                    <a:pt x="116" y="83"/>
                  </a:lnTo>
                  <a:lnTo>
                    <a:pt x="117" y="88"/>
                  </a:lnTo>
                  <a:lnTo>
                    <a:pt x="98" y="100"/>
                  </a:lnTo>
                  <a:lnTo>
                    <a:pt x="77" y="106"/>
                  </a:lnTo>
                  <a:lnTo>
                    <a:pt x="52" y="113"/>
                  </a:lnTo>
                  <a:lnTo>
                    <a:pt x="27" y="119"/>
                  </a:lnTo>
                  <a:lnTo>
                    <a:pt x="27" y="124"/>
                  </a:lnTo>
                  <a:lnTo>
                    <a:pt x="29" y="128"/>
                  </a:lnTo>
                  <a:lnTo>
                    <a:pt x="31" y="131"/>
                  </a:lnTo>
                  <a:lnTo>
                    <a:pt x="31" y="134"/>
                  </a:lnTo>
                  <a:lnTo>
                    <a:pt x="31" y="139"/>
                  </a:lnTo>
                  <a:lnTo>
                    <a:pt x="18" y="139"/>
                  </a:lnTo>
                  <a:lnTo>
                    <a:pt x="6" y="136"/>
                  </a:lnTo>
                  <a:lnTo>
                    <a:pt x="0" y="129"/>
                  </a:lnTo>
                  <a:lnTo>
                    <a:pt x="1" y="124"/>
                  </a:lnTo>
                  <a:lnTo>
                    <a:pt x="3" y="121"/>
                  </a:lnTo>
                  <a:lnTo>
                    <a:pt x="6" y="118"/>
                  </a:lnTo>
                  <a:lnTo>
                    <a:pt x="11" y="114"/>
                  </a:lnTo>
                  <a:lnTo>
                    <a:pt x="14" y="111"/>
                  </a:lnTo>
                  <a:lnTo>
                    <a:pt x="16" y="108"/>
                  </a:lnTo>
                  <a:lnTo>
                    <a:pt x="16" y="103"/>
                  </a:lnTo>
                  <a:lnTo>
                    <a:pt x="14" y="98"/>
                  </a:lnTo>
                  <a:lnTo>
                    <a:pt x="14" y="93"/>
                  </a:lnTo>
                  <a:lnTo>
                    <a:pt x="13" y="90"/>
                  </a:lnTo>
                  <a:lnTo>
                    <a:pt x="14" y="85"/>
                  </a:lnTo>
                  <a:lnTo>
                    <a:pt x="16" y="82"/>
                  </a:lnTo>
                  <a:lnTo>
                    <a:pt x="19" y="82"/>
                  </a:lnTo>
                  <a:lnTo>
                    <a:pt x="23" y="82"/>
                  </a:lnTo>
                  <a:lnTo>
                    <a:pt x="24" y="83"/>
                  </a:lnTo>
                  <a:lnTo>
                    <a:pt x="27" y="85"/>
                  </a:lnTo>
                  <a:lnTo>
                    <a:pt x="29" y="87"/>
                  </a:lnTo>
                  <a:lnTo>
                    <a:pt x="32" y="87"/>
                  </a:lnTo>
                  <a:lnTo>
                    <a:pt x="31" y="75"/>
                  </a:lnTo>
                  <a:lnTo>
                    <a:pt x="31" y="64"/>
                  </a:lnTo>
                  <a:lnTo>
                    <a:pt x="34" y="54"/>
                  </a:lnTo>
                  <a:lnTo>
                    <a:pt x="42" y="49"/>
                  </a:lnTo>
                  <a:lnTo>
                    <a:pt x="42" y="46"/>
                  </a:lnTo>
                  <a:lnTo>
                    <a:pt x="41" y="44"/>
                  </a:lnTo>
                  <a:lnTo>
                    <a:pt x="37" y="43"/>
                  </a:lnTo>
                  <a:lnTo>
                    <a:pt x="36" y="41"/>
                  </a:lnTo>
                  <a:lnTo>
                    <a:pt x="32" y="41"/>
                  </a:lnTo>
                  <a:lnTo>
                    <a:pt x="31" y="39"/>
                  </a:lnTo>
                  <a:lnTo>
                    <a:pt x="31" y="25"/>
                  </a:lnTo>
                  <a:lnTo>
                    <a:pt x="32" y="10"/>
                  </a:lnTo>
                  <a:lnTo>
                    <a:pt x="37" y="2"/>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9" name="Rectangle 8"/>
          <p:cNvSpPr/>
          <p:nvPr/>
        </p:nvSpPr>
        <p:spPr>
          <a:xfrm>
            <a:off x="1513105" y="5356771"/>
            <a:ext cx="7864082" cy="475771"/>
          </a:xfrm>
          <a:prstGeom prst="rect">
            <a:avLst/>
          </a:prstGeom>
        </p:spPr>
        <p:txBody>
          <a:bodyPr wrap="square">
            <a:spAutoFit/>
          </a:bodyPr>
          <a:lstStyle/>
          <a:p>
            <a:r>
              <a:rPr lang="en-NZ" dirty="0"/>
              <a:t>The maximum sampling error for a simple random sample of 1,000 is +/- 3.1 percentage points at the 95% confidence interval. </a:t>
            </a:r>
          </a:p>
        </p:txBody>
      </p:sp>
      <p:grpSp>
        <p:nvGrpSpPr>
          <p:cNvPr id="114" name="Group 113"/>
          <p:cNvGrpSpPr/>
          <p:nvPr/>
        </p:nvGrpSpPr>
        <p:grpSpPr>
          <a:xfrm>
            <a:off x="584899" y="5484688"/>
            <a:ext cx="628744" cy="219936"/>
            <a:chOff x="6249988" y="363538"/>
            <a:chExt cx="1606550" cy="561975"/>
          </a:xfrm>
          <a:solidFill>
            <a:srgbClr val="075F8D"/>
          </a:solidFill>
        </p:grpSpPr>
        <p:sp>
          <p:nvSpPr>
            <p:cNvPr id="108" name="Freeform 57"/>
            <p:cNvSpPr>
              <a:spLocks noEditPoints="1"/>
            </p:cNvSpPr>
            <p:nvPr/>
          </p:nvSpPr>
          <p:spPr bwMode="auto">
            <a:xfrm>
              <a:off x="6249988" y="477838"/>
              <a:ext cx="1606550" cy="447675"/>
            </a:xfrm>
            <a:custGeom>
              <a:avLst/>
              <a:gdLst>
                <a:gd name="T0" fmla="*/ 245 w 1353"/>
                <a:gd name="T1" fmla="*/ 153 h 377"/>
                <a:gd name="T2" fmla="*/ 236 w 1353"/>
                <a:gd name="T3" fmla="*/ 174 h 377"/>
                <a:gd name="T4" fmla="*/ 228 w 1353"/>
                <a:gd name="T5" fmla="*/ 174 h 377"/>
                <a:gd name="T6" fmla="*/ 218 w 1353"/>
                <a:gd name="T7" fmla="*/ 152 h 377"/>
                <a:gd name="T8" fmla="*/ 2 w 1353"/>
                <a:gd name="T9" fmla="*/ 152 h 377"/>
                <a:gd name="T10" fmla="*/ 0 w 1353"/>
                <a:gd name="T11" fmla="*/ 146 h 377"/>
                <a:gd name="T12" fmla="*/ 19 w 1353"/>
                <a:gd name="T13" fmla="*/ 141 h 377"/>
                <a:gd name="T14" fmla="*/ 205 w 1353"/>
                <a:gd name="T15" fmla="*/ 142 h 377"/>
                <a:gd name="T16" fmla="*/ 236 w 1353"/>
                <a:gd name="T17" fmla="*/ 125 h 377"/>
                <a:gd name="T18" fmla="*/ 345 w 1353"/>
                <a:gd name="T19" fmla="*/ 12 h 377"/>
                <a:gd name="T20" fmla="*/ 358 w 1353"/>
                <a:gd name="T21" fmla="*/ 38 h 377"/>
                <a:gd name="T22" fmla="*/ 266 w 1353"/>
                <a:gd name="T23" fmla="*/ 135 h 377"/>
                <a:gd name="T24" fmla="*/ 270 w 1353"/>
                <a:gd name="T25" fmla="*/ 140 h 377"/>
                <a:gd name="T26" fmla="*/ 644 w 1353"/>
                <a:gd name="T27" fmla="*/ 140 h 377"/>
                <a:gd name="T28" fmla="*/ 539 w 1353"/>
                <a:gd name="T29" fmla="*/ 35 h 377"/>
                <a:gd name="T30" fmla="*/ 551 w 1353"/>
                <a:gd name="T31" fmla="*/ 0 h 377"/>
                <a:gd name="T32" fmla="*/ 610 w 1353"/>
                <a:gd name="T33" fmla="*/ 46 h 377"/>
                <a:gd name="T34" fmla="*/ 674 w 1353"/>
                <a:gd name="T35" fmla="*/ 122 h 377"/>
                <a:gd name="T36" fmla="*/ 713 w 1353"/>
                <a:gd name="T37" fmla="*/ 142 h 377"/>
                <a:gd name="T38" fmla="*/ 1331 w 1353"/>
                <a:gd name="T39" fmla="*/ 141 h 377"/>
                <a:gd name="T40" fmla="*/ 1353 w 1353"/>
                <a:gd name="T41" fmla="*/ 144 h 377"/>
                <a:gd name="T42" fmla="*/ 1352 w 1353"/>
                <a:gd name="T43" fmla="*/ 152 h 377"/>
                <a:gd name="T44" fmla="*/ 1332 w 1353"/>
                <a:gd name="T45" fmla="*/ 153 h 377"/>
                <a:gd name="T46" fmla="*/ 1180 w 1353"/>
                <a:gd name="T47" fmla="*/ 152 h 377"/>
                <a:gd name="T48" fmla="*/ 1145 w 1353"/>
                <a:gd name="T49" fmla="*/ 171 h 377"/>
                <a:gd name="T50" fmla="*/ 1042 w 1353"/>
                <a:gd name="T51" fmla="*/ 301 h 377"/>
                <a:gd name="T52" fmla="*/ 769 w 1353"/>
                <a:gd name="T53" fmla="*/ 298 h 377"/>
                <a:gd name="T54" fmla="*/ 669 w 1353"/>
                <a:gd name="T55" fmla="*/ 172 h 377"/>
                <a:gd name="T56" fmla="*/ 632 w 1353"/>
                <a:gd name="T57" fmla="*/ 152 h 377"/>
                <a:gd name="T58" fmla="*/ 245 w 1353"/>
                <a:gd name="T59" fmla="*/ 153 h 377"/>
                <a:gd name="T60" fmla="*/ 697 w 1353"/>
                <a:gd name="T61" fmla="*/ 154 h 377"/>
                <a:gd name="T62" fmla="*/ 814 w 1353"/>
                <a:gd name="T63" fmla="*/ 292 h 377"/>
                <a:gd name="T64" fmla="*/ 957 w 1353"/>
                <a:gd name="T65" fmla="*/ 313 h 377"/>
                <a:gd name="T66" fmla="*/ 1117 w 1353"/>
                <a:gd name="T67" fmla="*/ 154 h 377"/>
                <a:gd name="T68" fmla="*/ 697 w 1353"/>
                <a:gd name="T69" fmla="*/ 154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3" h="377">
                  <a:moveTo>
                    <a:pt x="245" y="153"/>
                  </a:moveTo>
                  <a:cubicBezTo>
                    <a:pt x="241" y="162"/>
                    <a:pt x="239" y="168"/>
                    <a:pt x="236" y="174"/>
                  </a:cubicBezTo>
                  <a:cubicBezTo>
                    <a:pt x="235" y="175"/>
                    <a:pt x="228" y="175"/>
                    <a:pt x="228" y="174"/>
                  </a:cubicBezTo>
                  <a:cubicBezTo>
                    <a:pt x="224" y="168"/>
                    <a:pt x="222" y="161"/>
                    <a:pt x="218" y="152"/>
                  </a:cubicBezTo>
                  <a:cubicBezTo>
                    <a:pt x="148" y="152"/>
                    <a:pt x="75" y="152"/>
                    <a:pt x="2" y="152"/>
                  </a:cubicBezTo>
                  <a:cubicBezTo>
                    <a:pt x="1" y="150"/>
                    <a:pt x="1" y="148"/>
                    <a:pt x="0" y="146"/>
                  </a:cubicBezTo>
                  <a:cubicBezTo>
                    <a:pt x="7" y="144"/>
                    <a:pt x="13" y="142"/>
                    <a:pt x="19" y="141"/>
                  </a:cubicBezTo>
                  <a:cubicBezTo>
                    <a:pt x="81" y="141"/>
                    <a:pt x="143" y="141"/>
                    <a:pt x="205" y="142"/>
                  </a:cubicBezTo>
                  <a:cubicBezTo>
                    <a:pt x="219" y="142"/>
                    <a:pt x="228" y="137"/>
                    <a:pt x="236" y="125"/>
                  </a:cubicBezTo>
                  <a:cubicBezTo>
                    <a:pt x="265" y="82"/>
                    <a:pt x="298" y="41"/>
                    <a:pt x="345" y="12"/>
                  </a:cubicBezTo>
                  <a:cubicBezTo>
                    <a:pt x="350" y="22"/>
                    <a:pt x="354" y="32"/>
                    <a:pt x="358" y="38"/>
                  </a:cubicBezTo>
                  <a:cubicBezTo>
                    <a:pt x="327" y="71"/>
                    <a:pt x="296" y="103"/>
                    <a:pt x="266" y="135"/>
                  </a:cubicBezTo>
                  <a:cubicBezTo>
                    <a:pt x="268" y="137"/>
                    <a:pt x="269" y="138"/>
                    <a:pt x="270" y="140"/>
                  </a:cubicBezTo>
                  <a:cubicBezTo>
                    <a:pt x="394" y="140"/>
                    <a:pt x="518" y="140"/>
                    <a:pt x="644" y="140"/>
                  </a:cubicBezTo>
                  <a:cubicBezTo>
                    <a:pt x="616" y="97"/>
                    <a:pt x="584" y="61"/>
                    <a:pt x="539" y="35"/>
                  </a:cubicBezTo>
                  <a:cubicBezTo>
                    <a:pt x="543" y="25"/>
                    <a:pt x="546" y="15"/>
                    <a:pt x="551" y="0"/>
                  </a:cubicBezTo>
                  <a:cubicBezTo>
                    <a:pt x="572" y="16"/>
                    <a:pt x="593" y="29"/>
                    <a:pt x="610" y="46"/>
                  </a:cubicBezTo>
                  <a:cubicBezTo>
                    <a:pt x="633" y="69"/>
                    <a:pt x="655" y="95"/>
                    <a:pt x="674" y="122"/>
                  </a:cubicBezTo>
                  <a:cubicBezTo>
                    <a:pt x="685" y="137"/>
                    <a:pt x="696" y="142"/>
                    <a:pt x="713" y="142"/>
                  </a:cubicBezTo>
                  <a:cubicBezTo>
                    <a:pt x="919" y="141"/>
                    <a:pt x="1125" y="141"/>
                    <a:pt x="1331" y="141"/>
                  </a:cubicBezTo>
                  <a:cubicBezTo>
                    <a:pt x="1338" y="141"/>
                    <a:pt x="1346" y="143"/>
                    <a:pt x="1353" y="144"/>
                  </a:cubicBezTo>
                  <a:cubicBezTo>
                    <a:pt x="1353" y="147"/>
                    <a:pt x="1352" y="149"/>
                    <a:pt x="1352" y="152"/>
                  </a:cubicBezTo>
                  <a:cubicBezTo>
                    <a:pt x="1345" y="152"/>
                    <a:pt x="1338" y="153"/>
                    <a:pt x="1332" y="153"/>
                  </a:cubicBezTo>
                  <a:cubicBezTo>
                    <a:pt x="1281" y="153"/>
                    <a:pt x="1230" y="154"/>
                    <a:pt x="1180" y="152"/>
                  </a:cubicBezTo>
                  <a:cubicBezTo>
                    <a:pt x="1163" y="152"/>
                    <a:pt x="1153" y="157"/>
                    <a:pt x="1145" y="171"/>
                  </a:cubicBezTo>
                  <a:cubicBezTo>
                    <a:pt x="1117" y="219"/>
                    <a:pt x="1084" y="264"/>
                    <a:pt x="1042" y="301"/>
                  </a:cubicBezTo>
                  <a:cubicBezTo>
                    <a:pt x="958" y="376"/>
                    <a:pt x="851" y="377"/>
                    <a:pt x="769" y="298"/>
                  </a:cubicBezTo>
                  <a:cubicBezTo>
                    <a:pt x="731" y="261"/>
                    <a:pt x="701" y="215"/>
                    <a:pt x="669" y="172"/>
                  </a:cubicBezTo>
                  <a:cubicBezTo>
                    <a:pt x="659" y="159"/>
                    <a:pt x="650" y="152"/>
                    <a:pt x="632" y="152"/>
                  </a:cubicBezTo>
                  <a:cubicBezTo>
                    <a:pt x="502" y="153"/>
                    <a:pt x="372" y="153"/>
                    <a:pt x="245" y="153"/>
                  </a:cubicBezTo>
                  <a:close/>
                  <a:moveTo>
                    <a:pt x="697" y="154"/>
                  </a:moveTo>
                  <a:cubicBezTo>
                    <a:pt x="733" y="206"/>
                    <a:pt x="764" y="257"/>
                    <a:pt x="814" y="292"/>
                  </a:cubicBezTo>
                  <a:cubicBezTo>
                    <a:pt x="858" y="322"/>
                    <a:pt x="906" y="332"/>
                    <a:pt x="957" y="313"/>
                  </a:cubicBezTo>
                  <a:cubicBezTo>
                    <a:pt x="1033" y="284"/>
                    <a:pt x="1073" y="219"/>
                    <a:pt x="1117" y="154"/>
                  </a:cubicBezTo>
                  <a:cubicBezTo>
                    <a:pt x="975" y="154"/>
                    <a:pt x="838" y="154"/>
                    <a:pt x="697" y="1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09" name="Freeform 58"/>
            <p:cNvSpPr>
              <a:spLocks/>
            </p:cNvSpPr>
            <p:nvPr/>
          </p:nvSpPr>
          <p:spPr bwMode="auto">
            <a:xfrm>
              <a:off x="6686550" y="363538"/>
              <a:ext cx="190500" cy="192088"/>
            </a:xfrm>
            <a:custGeom>
              <a:avLst/>
              <a:gdLst>
                <a:gd name="T0" fmla="*/ 0 w 161"/>
                <a:gd name="T1" fmla="*/ 80 h 162"/>
                <a:gd name="T2" fmla="*/ 80 w 161"/>
                <a:gd name="T3" fmla="*/ 0 h 162"/>
                <a:gd name="T4" fmla="*/ 160 w 161"/>
                <a:gd name="T5" fmla="*/ 79 h 162"/>
                <a:gd name="T6" fmla="*/ 79 w 161"/>
                <a:gd name="T7" fmla="*/ 161 h 162"/>
                <a:gd name="T8" fmla="*/ 0 w 161"/>
                <a:gd name="T9" fmla="*/ 80 h 162"/>
              </a:gdLst>
              <a:ahLst/>
              <a:cxnLst>
                <a:cxn ang="0">
                  <a:pos x="T0" y="T1"/>
                </a:cxn>
                <a:cxn ang="0">
                  <a:pos x="T2" y="T3"/>
                </a:cxn>
                <a:cxn ang="0">
                  <a:pos x="T4" y="T5"/>
                </a:cxn>
                <a:cxn ang="0">
                  <a:pos x="T6" y="T7"/>
                </a:cxn>
                <a:cxn ang="0">
                  <a:pos x="T8" y="T9"/>
                </a:cxn>
              </a:cxnLst>
              <a:rect l="0" t="0" r="r" b="b"/>
              <a:pathLst>
                <a:path w="161" h="162">
                  <a:moveTo>
                    <a:pt x="0" y="80"/>
                  </a:moveTo>
                  <a:cubicBezTo>
                    <a:pt x="0" y="36"/>
                    <a:pt x="35" y="0"/>
                    <a:pt x="80" y="0"/>
                  </a:cubicBezTo>
                  <a:cubicBezTo>
                    <a:pt x="123" y="0"/>
                    <a:pt x="160" y="36"/>
                    <a:pt x="160" y="79"/>
                  </a:cubicBezTo>
                  <a:cubicBezTo>
                    <a:pt x="161" y="123"/>
                    <a:pt x="123" y="162"/>
                    <a:pt x="79" y="161"/>
                  </a:cubicBezTo>
                  <a:cubicBezTo>
                    <a:pt x="35" y="160"/>
                    <a:pt x="0" y="124"/>
                    <a:pt x="0"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10" name="Freeform 59"/>
            <p:cNvSpPr>
              <a:spLocks/>
            </p:cNvSpPr>
            <p:nvPr/>
          </p:nvSpPr>
          <p:spPr bwMode="auto">
            <a:xfrm>
              <a:off x="6308725" y="860425"/>
              <a:ext cx="25400" cy="30163"/>
            </a:xfrm>
            <a:custGeom>
              <a:avLst/>
              <a:gdLst>
                <a:gd name="T0" fmla="*/ 11 w 21"/>
                <a:gd name="T1" fmla="*/ 26 h 26"/>
                <a:gd name="T2" fmla="*/ 0 w 21"/>
                <a:gd name="T3" fmla="*/ 11 h 26"/>
                <a:gd name="T4" fmla="*/ 11 w 21"/>
                <a:gd name="T5" fmla="*/ 1 h 26"/>
                <a:gd name="T6" fmla="*/ 21 w 21"/>
                <a:gd name="T7" fmla="*/ 10 h 26"/>
                <a:gd name="T8" fmla="*/ 11 w 21"/>
                <a:gd name="T9" fmla="*/ 26 h 26"/>
              </a:gdLst>
              <a:ahLst/>
              <a:cxnLst>
                <a:cxn ang="0">
                  <a:pos x="T0" y="T1"/>
                </a:cxn>
                <a:cxn ang="0">
                  <a:pos x="T2" y="T3"/>
                </a:cxn>
                <a:cxn ang="0">
                  <a:pos x="T4" y="T5"/>
                </a:cxn>
                <a:cxn ang="0">
                  <a:pos x="T6" y="T7"/>
                </a:cxn>
                <a:cxn ang="0">
                  <a:pos x="T8" y="T9"/>
                </a:cxn>
              </a:cxnLst>
              <a:rect l="0" t="0" r="r" b="b"/>
              <a:pathLst>
                <a:path w="21" h="26">
                  <a:moveTo>
                    <a:pt x="11" y="26"/>
                  </a:moveTo>
                  <a:cubicBezTo>
                    <a:pt x="6" y="19"/>
                    <a:pt x="0" y="15"/>
                    <a:pt x="0" y="11"/>
                  </a:cubicBezTo>
                  <a:cubicBezTo>
                    <a:pt x="0" y="7"/>
                    <a:pt x="7" y="2"/>
                    <a:pt x="11" y="1"/>
                  </a:cubicBezTo>
                  <a:cubicBezTo>
                    <a:pt x="14" y="0"/>
                    <a:pt x="21" y="6"/>
                    <a:pt x="21" y="10"/>
                  </a:cubicBezTo>
                  <a:cubicBezTo>
                    <a:pt x="21" y="14"/>
                    <a:pt x="16" y="19"/>
                    <a:pt x="11"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11" name="Freeform 60"/>
            <p:cNvSpPr>
              <a:spLocks/>
            </p:cNvSpPr>
            <p:nvPr/>
          </p:nvSpPr>
          <p:spPr bwMode="auto">
            <a:xfrm>
              <a:off x="6407150" y="792163"/>
              <a:ext cx="23813" cy="33338"/>
            </a:xfrm>
            <a:custGeom>
              <a:avLst/>
              <a:gdLst>
                <a:gd name="T0" fmla="*/ 11 w 20"/>
                <a:gd name="T1" fmla="*/ 0 h 28"/>
                <a:gd name="T2" fmla="*/ 19 w 20"/>
                <a:gd name="T3" fmla="*/ 18 h 28"/>
                <a:gd name="T4" fmla="*/ 10 w 20"/>
                <a:gd name="T5" fmla="*/ 28 h 28"/>
                <a:gd name="T6" fmla="*/ 0 w 20"/>
                <a:gd name="T7" fmla="*/ 16 h 28"/>
                <a:gd name="T8" fmla="*/ 11 w 20"/>
                <a:gd name="T9" fmla="*/ 0 h 28"/>
              </a:gdLst>
              <a:ahLst/>
              <a:cxnLst>
                <a:cxn ang="0">
                  <a:pos x="T0" y="T1"/>
                </a:cxn>
                <a:cxn ang="0">
                  <a:pos x="T2" y="T3"/>
                </a:cxn>
                <a:cxn ang="0">
                  <a:pos x="T4" y="T5"/>
                </a:cxn>
                <a:cxn ang="0">
                  <a:pos x="T6" y="T7"/>
                </a:cxn>
                <a:cxn ang="0">
                  <a:pos x="T8" y="T9"/>
                </a:cxn>
              </a:cxnLst>
              <a:rect l="0" t="0" r="r" b="b"/>
              <a:pathLst>
                <a:path w="20" h="28">
                  <a:moveTo>
                    <a:pt x="11" y="0"/>
                  </a:moveTo>
                  <a:cubicBezTo>
                    <a:pt x="15" y="8"/>
                    <a:pt x="20" y="13"/>
                    <a:pt x="19" y="18"/>
                  </a:cubicBezTo>
                  <a:cubicBezTo>
                    <a:pt x="19" y="21"/>
                    <a:pt x="13" y="24"/>
                    <a:pt x="10" y="28"/>
                  </a:cubicBezTo>
                  <a:cubicBezTo>
                    <a:pt x="6" y="24"/>
                    <a:pt x="0" y="20"/>
                    <a:pt x="0" y="16"/>
                  </a:cubicBezTo>
                  <a:cubicBezTo>
                    <a:pt x="0" y="12"/>
                    <a:pt x="5" y="7"/>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12" name="Freeform 61"/>
            <p:cNvSpPr>
              <a:spLocks/>
            </p:cNvSpPr>
            <p:nvPr/>
          </p:nvSpPr>
          <p:spPr bwMode="auto">
            <a:xfrm>
              <a:off x="6359525" y="836613"/>
              <a:ext cx="33338" cy="23813"/>
            </a:xfrm>
            <a:custGeom>
              <a:avLst/>
              <a:gdLst>
                <a:gd name="T0" fmla="*/ 28 w 28"/>
                <a:gd name="T1" fmla="*/ 11 h 20"/>
                <a:gd name="T2" fmla="*/ 11 w 28"/>
                <a:gd name="T3" fmla="*/ 20 h 20"/>
                <a:gd name="T4" fmla="*/ 0 w 28"/>
                <a:gd name="T5" fmla="*/ 10 h 20"/>
                <a:gd name="T6" fmla="*/ 12 w 28"/>
                <a:gd name="T7" fmla="*/ 0 h 20"/>
                <a:gd name="T8" fmla="*/ 28 w 28"/>
                <a:gd name="T9" fmla="*/ 11 h 20"/>
              </a:gdLst>
              <a:ahLst/>
              <a:cxnLst>
                <a:cxn ang="0">
                  <a:pos x="T0" y="T1"/>
                </a:cxn>
                <a:cxn ang="0">
                  <a:pos x="T2" y="T3"/>
                </a:cxn>
                <a:cxn ang="0">
                  <a:pos x="T4" y="T5"/>
                </a:cxn>
                <a:cxn ang="0">
                  <a:pos x="T6" y="T7"/>
                </a:cxn>
                <a:cxn ang="0">
                  <a:pos x="T8" y="T9"/>
                </a:cxn>
              </a:cxnLst>
              <a:rect l="0" t="0" r="r" b="b"/>
              <a:pathLst>
                <a:path w="28" h="20">
                  <a:moveTo>
                    <a:pt x="28" y="11"/>
                  </a:moveTo>
                  <a:cubicBezTo>
                    <a:pt x="20" y="15"/>
                    <a:pt x="15" y="20"/>
                    <a:pt x="11" y="20"/>
                  </a:cubicBezTo>
                  <a:cubicBezTo>
                    <a:pt x="7" y="20"/>
                    <a:pt x="4" y="14"/>
                    <a:pt x="0" y="10"/>
                  </a:cubicBezTo>
                  <a:cubicBezTo>
                    <a:pt x="4" y="7"/>
                    <a:pt x="8" y="0"/>
                    <a:pt x="12" y="0"/>
                  </a:cubicBezTo>
                  <a:cubicBezTo>
                    <a:pt x="16" y="0"/>
                    <a:pt x="20" y="5"/>
                    <a:pt x="28"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cxnSp>
        <p:nvCxnSpPr>
          <p:cNvPr id="127" name="Straight Connector 126"/>
          <p:cNvCxnSpPr/>
          <p:nvPr/>
        </p:nvCxnSpPr>
        <p:spPr>
          <a:xfrm>
            <a:off x="1408843" y="1281978"/>
            <a:ext cx="0" cy="48855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0" y="0"/>
            <a:ext cx="130629" cy="6858000"/>
          </a:xfrm>
          <a:prstGeom prst="rect">
            <a:avLst/>
          </a:prstGeom>
          <a:solidFill>
            <a:srgbClr val="075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37625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7982-ED2D-4C28-9FA4-167B33466FF9}"/>
              </a:ext>
            </a:extLst>
          </p:cNvPr>
          <p:cNvSpPr>
            <a:spLocks noGrp="1"/>
          </p:cNvSpPr>
          <p:nvPr>
            <p:ph type="title"/>
          </p:nvPr>
        </p:nvSpPr>
        <p:spPr>
          <a:xfrm>
            <a:off x="67735" y="133530"/>
            <a:ext cx="9699720" cy="976179"/>
          </a:xfrm>
          <a:solidFill>
            <a:schemeClr val="tx2">
              <a:lumMod val="60000"/>
              <a:lumOff val="40000"/>
            </a:schemeClr>
          </a:solidFill>
        </p:spPr>
        <p:txBody>
          <a:bodyPr>
            <a:normAutofit/>
          </a:bodyPr>
          <a:lstStyle/>
          <a:p>
            <a:pPr algn="ctr"/>
            <a:r>
              <a:rPr lang="en-NZ" dirty="0"/>
              <a:t>How much trust do you have in the government to do what is right for New Zealand?</a:t>
            </a:r>
          </a:p>
        </p:txBody>
      </p:sp>
      <p:graphicFrame>
        <p:nvGraphicFramePr>
          <p:cNvPr id="4" name="Chart 3">
            <a:extLst>
              <a:ext uri="{FF2B5EF4-FFF2-40B4-BE49-F238E27FC236}">
                <a16:creationId xmlns:a16="http://schemas.microsoft.com/office/drawing/2014/main" id="{5A077028-A589-42F9-A0D4-5C8BF687608B}"/>
              </a:ext>
            </a:extLst>
          </p:cNvPr>
          <p:cNvGraphicFramePr>
            <a:graphicFrameLocks/>
          </p:cNvGraphicFramePr>
          <p:nvPr>
            <p:extLst>
              <p:ext uri="{D42A27DB-BD31-4B8C-83A1-F6EECF244321}">
                <p14:modId xmlns:p14="http://schemas.microsoft.com/office/powerpoint/2010/main" val="3083980300"/>
              </p:ext>
            </p:extLst>
          </p:nvPr>
        </p:nvGraphicFramePr>
        <p:xfrm>
          <a:off x="1518081" y="1364942"/>
          <a:ext cx="6462943" cy="4128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8466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7982-ED2D-4C28-9FA4-167B33466FF9}"/>
              </a:ext>
            </a:extLst>
          </p:cNvPr>
          <p:cNvSpPr>
            <a:spLocks noGrp="1"/>
          </p:cNvSpPr>
          <p:nvPr>
            <p:ph type="title"/>
          </p:nvPr>
        </p:nvSpPr>
        <p:spPr>
          <a:xfrm>
            <a:off x="67735" y="133530"/>
            <a:ext cx="9699720" cy="900719"/>
          </a:xfrm>
          <a:solidFill>
            <a:schemeClr val="tx2">
              <a:lumMod val="60000"/>
              <a:lumOff val="40000"/>
            </a:schemeClr>
          </a:solidFill>
        </p:spPr>
        <p:txBody>
          <a:bodyPr>
            <a:normAutofit/>
          </a:bodyPr>
          <a:lstStyle/>
          <a:p>
            <a:pPr algn="ctr"/>
            <a:r>
              <a:rPr lang="en-NZ" dirty="0"/>
              <a:t>How much trust do you have in the government to deal successfully with national problems?</a:t>
            </a:r>
          </a:p>
        </p:txBody>
      </p:sp>
      <p:graphicFrame>
        <p:nvGraphicFramePr>
          <p:cNvPr id="7" name="Chart 6">
            <a:extLst>
              <a:ext uri="{FF2B5EF4-FFF2-40B4-BE49-F238E27FC236}">
                <a16:creationId xmlns:a16="http://schemas.microsoft.com/office/drawing/2014/main" id="{05ED8779-1D6C-4AAB-87EF-DFB220D92C44}"/>
              </a:ext>
            </a:extLst>
          </p:cNvPr>
          <p:cNvGraphicFramePr>
            <a:graphicFrameLocks/>
          </p:cNvGraphicFramePr>
          <p:nvPr>
            <p:extLst>
              <p:ext uri="{D42A27DB-BD31-4B8C-83A1-F6EECF244321}">
                <p14:modId xmlns:p14="http://schemas.microsoft.com/office/powerpoint/2010/main" val="3464731659"/>
              </p:ext>
            </p:extLst>
          </p:nvPr>
        </p:nvGraphicFramePr>
        <p:xfrm>
          <a:off x="949911" y="1402673"/>
          <a:ext cx="6889072" cy="44210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1794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7982-ED2D-4C28-9FA4-167B33466FF9}"/>
              </a:ext>
            </a:extLst>
          </p:cNvPr>
          <p:cNvSpPr>
            <a:spLocks noGrp="1"/>
          </p:cNvSpPr>
          <p:nvPr>
            <p:ph type="title"/>
          </p:nvPr>
        </p:nvSpPr>
        <p:spPr>
          <a:xfrm>
            <a:off x="67735" y="133530"/>
            <a:ext cx="9699720" cy="1073833"/>
          </a:xfrm>
          <a:solidFill>
            <a:schemeClr val="tx2">
              <a:lumMod val="60000"/>
              <a:lumOff val="40000"/>
            </a:schemeClr>
          </a:solidFill>
        </p:spPr>
        <p:txBody>
          <a:bodyPr>
            <a:normAutofit/>
          </a:bodyPr>
          <a:lstStyle/>
          <a:p>
            <a:pPr algn="ctr"/>
            <a:r>
              <a:rPr lang="en-NZ" dirty="0"/>
              <a:t>How much trust do you have in the government to deal successfully with international problems?</a:t>
            </a:r>
          </a:p>
        </p:txBody>
      </p:sp>
      <p:graphicFrame>
        <p:nvGraphicFramePr>
          <p:cNvPr id="7" name="Chart 6">
            <a:extLst>
              <a:ext uri="{FF2B5EF4-FFF2-40B4-BE49-F238E27FC236}">
                <a16:creationId xmlns:a16="http://schemas.microsoft.com/office/drawing/2014/main" id="{8F08A638-3590-4239-A4FF-34CB6CDE02FA}"/>
              </a:ext>
            </a:extLst>
          </p:cNvPr>
          <p:cNvGraphicFramePr>
            <a:graphicFrameLocks/>
          </p:cNvGraphicFramePr>
          <p:nvPr>
            <p:extLst>
              <p:ext uri="{D42A27DB-BD31-4B8C-83A1-F6EECF244321}">
                <p14:modId xmlns:p14="http://schemas.microsoft.com/office/powerpoint/2010/main" val="4226355368"/>
              </p:ext>
            </p:extLst>
          </p:nvPr>
        </p:nvGraphicFramePr>
        <p:xfrm>
          <a:off x="1225117" y="1331649"/>
          <a:ext cx="7847861" cy="44565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5351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7A2C-7D0D-4B16-B842-491C83FC001E}"/>
              </a:ext>
            </a:extLst>
          </p:cNvPr>
          <p:cNvSpPr>
            <a:spLocks noGrp="1"/>
          </p:cNvSpPr>
          <p:nvPr>
            <p:ph type="title"/>
          </p:nvPr>
        </p:nvSpPr>
        <p:spPr>
          <a:solidFill>
            <a:schemeClr val="tx2">
              <a:lumMod val="60000"/>
              <a:lumOff val="40000"/>
            </a:schemeClr>
          </a:solidFill>
        </p:spPr>
        <p:txBody>
          <a:bodyPr/>
          <a:lstStyle/>
          <a:p>
            <a:pPr algn="ctr"/>
            <a:r>
              <a:rPr lang="en-NZ" dirty="0"/>
              <a:t>Trust differences across the political spectrum: Big business</a:t>
            </a:r>
          </a:p>
        </p:txBody>
      </p:sp>
      <p:pic>
        <p:nvPicPr>
          <p:cNvPr id="5" name="Graphic 4" descr="Checkmark">
            <a:extLst>
              <a:ext uri="{FF2B5EF4-FFF2-40B4-BE49-F238E27FC236}">
                <a16:creationId xmlns:a16="http://schemas.microsoft.com/office/drawing/2014/main" id="{2E685303-0877-402F-B5BC-2807E57EAF5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9351" y="2933691"/>
            <a:ext cx="359708" cy="351426"/>
          </a:xfrm>
          <a:prstGeom prst="rect">
            <a:avLst/>
          </a:prstGeom>
        </p:spPr>
      </p:pic>
      <p:graphicFrame>
        <p:nvGraphicFramePr>
          <p:cNvPr id="6" name="Chart 5">
            <a:extLst>
              <a:ext uri="{FF2B5EF4-FFF2-40B4-BE49-F238E27FC236}">
                <a16:creationId xmlns:a16="http://schemas.microsoft.com/office/drawing/2014/main" id="{91DB443C-E3D9-4EE4-923A-39A3F49824F0}"/>
              </a:ext>
            </a:extLst>
          </p:cNvPr>
          <p:cNvGraphicFramePr>
            <a:graphicFrameLocks/>
          </p:cNvGraphicFramePr>
          <p:nvPr>
            <p:extLst>
              <p:ext uri="{D42A27DB-BD31-4B8C-83A1-F6EECF244321}">
                <p14:modId xmlns:p14="http://schemas.microsoft.com/office/powerpoint/2010/main" val="3795919809"/>
              </p:ext>
            </p:extLst>
          </p:nvPr>
        </p:nvGraphicFramePr>
        <p:xfrm>
          <a:off x="1162976" y="1580225"/>
          <a:ext cx="7066624" cy="41547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7014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DC48-5FA8-4DEE-B390-9F65410F6FB6}"/>
              </a:ext>
            </a:extLst>
          </p:cNvPr>
          <p:cNvSpPr>
            <a:spLocks noGrp="1"/>
          </p:cNvSpPr>
          <p:nvPr>
            <p:ph type="title"/>
          </p:nvPr>
        </p:nvSpPr>
        <p:spPr>
          <a:solidFill>
            <a:schemeClr val="tx2">
              <a:lumMod val="60000"/>
              <a:lumOff val="40000"/>
            </a:schemeClr>
          </a:solidFill>
        </p:spPr>
        <p:txBody>
          <a:bodyPr>
            <a:normAutofit/>
          </a:bodyPr>
          <a:lstStyle/>
          <a:p>
            <a:pPr algn="ctr"/>
            <a:r>
              <a:rPr lang="en-NZ" dirty="0"/>
              <a:t>Trust differences across the political spectrum: Police</a:t>
            </a:r>
          </a:p>
        </p:txBody>
      </p:sp>
      <p:graphicFrame>
        <p:nvGraphicFramePr>
          <p:cNvPr id="3" name="Chart 2">
            <a:extLst>
              <a:ext uri="{FF2B5EF4-FFF2-40B4-BE49-F238E27FC236}">
                <a16:creationId xmlns:a16="http://schemas.microsoft.com/office/drawing/2014/main" id="{8922CE90-5F65-4A09-9137-7CE7C5F297D5}"/>
              </a:ext>
            </a:extLst>
          </p:cNvPr>
          <p:cNvGraphicFramePr>
            <a:graphicFrameLocks/>
          </p:cNvGraphicFramePr>
          <p:nvPr>
            <p:extLst>
              <p:ext uri="{D42A27DB-BD31-4B8C-83A1-F6EECF244321}">
                <p14:modId xmlns:p14="http://schemas.microsoft.com/office/powerpoint/2010/main" val="806106825"/>
              </p:ext>
            </p:extLst>
          </p:nvPr>
        </p:nvGraphicFramePr>
        <p:xfrm>
          <a:off x="1361982" y="1178510"/>
          <a:ext cx="6965272" cy="45209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4106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3FA2-0381-435B-A84E-714596C79495}"/>
              </a:ext>
            </a:extLst>
          </p:cNvPr>
          <p:cNvSpPr>
            <a:spLocks noGrp="1"/>
          </p:cNvSpPr>
          <p:nvPr>
            <p:ph type="title"/>
          </p:nvPr>
        </p:nvSpPr>
        <p:spPr>
          <a:solidFill>
            <a:schemeClr val="tx2">
              <a:lumMod val="60000"/>
              <a:lumOff val="40000"/>
            </a:schemeClr>
          </a:solidFill>
        </p:spPr>
        <p:txBody>
          <a:bodyPr/>
          <a:lstStyle/>
          <a:p>
            <a:pPr algn="ctr"/>
            <a:r>
              <a:rPr lang="en-NZ" dirty="0"/>
              <a:t>Trust differences across the spectrum: Churches</a:t>
            </a:r>
          </a:p>
        </p:txBody>
      </p:sp>
      <p:graphicFrame>
        <p:nvGraphicFramePr>
          <p:cNvPr id="3" name="Chart 2">
            <a:extLst>
              <a:ext uri="{FF2B5EF4-FFF2-40B4-BE49-F238E27FC236}">
                <a16:creationId xmlns:a16="http://schemas.microsoft.com/office/drawing/2014/main" id="{FB6F5803-6BDD-4539-AB32-3DD54170CE02}"/>
              </a:ext>
            </a:extLst>
          </p:cNvPr>
          <p:cNvGraphicFramePr>
            <a:graphicFrameLocks/>
          </p:cNvGraphicFramePr>
          <p:nvPr>
            <p:extLst>
              <p:ext uri="{D42A27DB-BD31-4B8C-83A1-F6EECF244321}">
                <p14:modId xmlns:p14="http://schemas.microsoft.com/office/powerpoint/2010/main" val="3645326957"/>
              </p:ext>
            </p:extLst>
          </p:nvPr>
        </p:nvGraphicFramePr>
        <p:xfrm>
          <a:off x="1643478" y="1660124"/>
          <a:ext cx="6619043" cy="3921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5154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D453-2DC7-4947-AA1B-71C0C0EEA21A}"/>
              </a:ext>
            </a:extLst>
          </p:cNvPr>
          <p:cNvSpPr>
            <a:spLocks noGrp="1"/>
          </p:cNvSpPr>
          <p:nvPr>
            <p:ph type="title"/>
          </p:nvPr>
        </p:nvSpPr>
        <p:spPr>
          <a:solidFill>
            <a:schemeClr val="tx2">
              <a:lumMod val="60000"/>
              <a:lumOff val="40000"/>
            </a:schemeClr>
          </a:solidFill>
        </p:spPr>
        <p:txBody>
          <a:bodyPr/>
          <a:lstStyle/>
          <a:p>
            <a:pPr algn="ctr"/>
            <a:r>
              <a:rPr lang="en-NZ" dirty="0"/>
              <a:t>Trust differences across the political spectrum: Small business</a:t>
            </a:r>
          </a:p>
        </p:txBody>
      </p:sp>
      <p:graphicFrame>
        <p:nvGraphicFramePr>
          <p:cNvPr id="3" name="Chart 2">
            <a:extLst>
              <a:ext uri="{FF2B5EF4-FFF2-40B4-BE49-F238E27FC236}">
                <a16:creationId xmlns:a16="http://schemas.microsoft.com/office/drawing/2014/main" id="{B0E7F3B6-1D18-4167-9315-DD1E64AC9EC1}"/>
              </a:ext>
            </a:extLst>
          </p:cNvPr>
          <p:cNvGraphicFramePr>
            <a:graphicFrameLocks/>
          </p:cNvGraphicFramePr>
          <p:nvPr>
            <p:extLst>
              <p:ext uri="{D42A27DB-BD31-4B8C-83A1-F6EECF244321}">
                <p14:modId xmlns:p14="http://schemas.microsoft.com/office/powerpoint/2010/main" val="3242298189"/>
              </p:ext>
            </p:extLst>
          </p:nvPr>
        </p:nvGraphicFramePr>
        <p:xfrm>
          <a:off x="1198485" y="1056443"/>
          <a:ext cx="6995604" cy="4438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3316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3FA2-0381-435B-A84E-714596C79495}"/>
              </a:ext>
            </a:extLst>
          </p:cNvPr>
          <p:cNvSpPr>
            <a:spLocks noGrp="1"/>
          </p:cNvSpPr>
          <p:nvPr>
            <p:ph type="title"/>
          </p:nvPr>
        </p:nvSpPr>
        <p:spPr>
          <a:solidFill>
            <a:schemeClr val="tx2">
              <a:lumMod val="60000"/>
              <a:lumOff val="40000"/>
            </a:schemeClr>
          </a:solidFill>
        </p:spPr>
        <p:txBody>
          <a:bodyPr/>
          <a:lstStyle/>
          <a:p>
            <a:pPr algn="ctr"/>
            <a:r>
              <a:rPr lang="en-NZ" dirty="0"/>
              <a:t>Trust differences across the spectrum: Media</a:t>
            </a:r>
          </a:p>
        </p:txBody>
      </p:sp>
      <p:graphicFrame>
        <p:nvGraphicFramePr>
          <p:cNvPr id="4" name="Chart 3">
            <a:extLst>
              <a:ext uri="{FF2B5EF4-FFF2-40B4-BE49-F238E27FC236}">
                <a16:creationId xmlns:a16="http://schemas.microsoft.com/office/drawing/2014/main" id="{4B4C0F07-5755-42B4-AEF7-7E976C5A913C}"/>
              </a:ext>
            </a:extLst>
          </p:cNvPr>
          <p:cNvGraphicFramePr>
            <a:graphicFrameLocks/>
          </p:cNvGraphicFramePr>
          <p:nvPr>
            <p:extLst>
              <p:ext uri="{D42A27DB-BD31-4B8C-83A1-F6EECF244321}">
                <p14:modId xmlns:p14="http://schemas.microsoft.com/office/powerpoint/2010/main" val="1967940127"/>
              </p:ext>
            </p:extLst>
          </p:nvPr>
        </p:nvGraphicFramePr>
        <p:xfrm>
          <a:off x="1708211" y="1590212"/>
          <a:ext cx="6787718" cy="3677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3862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3FA2-0381-435B-A84E-714596C79495}"/>
              </a:ext>
            </a:extLst>
          </p:cNvPr>
          <p:cNvSpPr>
            <a:spLocks noGrp="1"/>
          </p:cNvSpPr>
          <p:nvPr>
            <p:ph type="title"/>
          </p:nvPr>
        </p:nvSpPr>
        <p:spPr>
          <a:solidFill>
            <a:schemeClr val="tx2">
              <a:lumMod val="60000"/>
              <a:lumOff val="40000"/>
            </a:schemeClr>
          </a:solidFill>
        </p:spPr>
        <p:txBody>
          <a:bodyPr/>
          <a:lstStyle/>
          <a:p>
            <a:pPr algn="ctr"/>
            <a:r>
              <a:rPr lang="en-NZ" dirty="0"/>
              <a:t>Trust differences across the spectrum: Bloggers</a:t>
            </a:r>
          </a:p>
        </p:txBody>
      </p:sp>
      <p:graphicFrame>
        <p:nvGraphicFramePr>
          <p:cNvPr id="4" name="Chart 3">
            <a:extLst>
              <a:ext uri="{FF2B5EF4-FFF2-40B4-BE49-F238E27FC236}">
                <a16:creationId xmlns:a16="http://schemas.microsoft.com/office/drawing/2014/main" id="{2526B382-BC94-48CF-82B1-6146435872C6}"/>
              </a:ext>
            </a:extLst>
          </p:cNvPr>
          <p:cNvGraphicFramePr>
            <a:graphicFrameLocks/>
          </p:cNvGraphicFramePr>
          <p:nvPr>
            <p:extLst>
              <p:ext uri="{D42A27DB-BD31-4B8C-83A1-F6EECF244321}">
                <p14:modId xmlns:p14="http://schemas.microsoft.com/office/powerpoint/2010/main" val="308390484"/>
              </p:ext>
            </p:extLst>
          </p:nvPr>
        </p:nvGraphicFramePr>
        <p:xfrm>
          <a:off x="1606858" y="1571349"/>
          <a:ext cx="6835806" cy="41014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9766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25A8F-C901-4404-B621-8589A4969710}"/>
              </a:ext>
            </a:extLst>
          </p:cNvPr>
          <p:cNvSpPr>
            <a:spLocks noGrp="1"/>
          </p:cNvSpPr>
          <p:nvPr>
            <p:ph type="title"/>
          </p:nvPr>
        </p:nvSpPr>
        <p:spPr>
          <a:xfrm>
            <a:off x="67735" y="133530"/>
            <a:ext cx="9699720" cy="927352"/>
          </a:xfrm>
          <a:solidFill>
            <a:schemeClr val="tx2">
              <a:lumMod val="60000"/>
              <a:lumOff val="40000"/>
            </a:schemeClr>
          </a:solidFill>
        </p:spPr>
        <p:txBody>
          <a:bodyPr>
            <a:normAutofit/>
          </a:bodyPr>
          <a:lstStyle/>
          <a:p>
            <a:pPr algn="ctr"/>
            <a:r>
              <a:rPr lang="en-NZ" dirty="0"/>
              <a:t>How much trust do you have in your neighbours to make informed choices about the future of your local area?</a:t>
            </a:r>
          </a:p>
        </p:txBody>
      </p:sp>
      <p:graphicFrame>
        <p:nvGraphicFramePr>
          <p:cNvPr id="3" name="Chart 2">
            <a:extLst>
              <a:ext uri="{FF2B5EF4-FFF2-40B4-BE49-F238E27FC236}">
                <a16:creationId xmlns:a16="http://schemas.microsoft.com/office/drawing/2014/main" id="{4D691D64-FEC4-4530-8143-A556B3FDE03B}"/>
              </a:ext>
            </a:extLst>
          </p:cNvPr>
          <p:cNvGraphicFramePr>
            <a:graphicFrameLocks/>
          </p:cNvGraphicFramePr>
          <p:nvPr>
            <p:extLst>
              <p:ext uri="{D42A27DB-BD31-4B8C-83A1-F6EECF244321}">
                <p14:modId xmlns:p14="http://schemas.microsoft.com/office/powerpoint/2010/main" val="4212756480"/>
              </p:ext>
            </p:extLst>
          </p:nvPr>
        </p:nvGraphicFramePr>
        <p:xfrm>
          <a:off x="1466030" y="1287263"/>
          <a:ext cx="6903129" cy="45276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090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MAIN RESULTS</a:t>
            </a:r>
            <a:br>
              <a:rPr lang="en-NZ" dirty="0"/>
            </a:br>
            <a:r>
              <a:rPr lang="en-NZ" dirty="0"/>
              <a:t>TRUST</a:t>
            </a:r>
          </a:p>
        </p:txBody>
      </p:sp>
    </p:spTree>
    <p:extLst>
      <p:ext uri="{BB962C8B-B14F-4D97-AF65-F5344CB8AC3E}">
        <p14:creationId xmlns:p14="http://schemas.microsoft.com/office/powerpoint/2010/main" val="794146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BC2E-9E6D-4D64-A18A-6775A81C8CC2}"/>
              </a:ext>
            </a:extLst>
          </p:cNvPr>
          <p:cNvSpPr>
            <a:spLocks noGrp="1"/>
          </p:cNvSpPr>
          <p:nvPr>
            <p:ph type="title"/>
          </p:nvPr>
        </p:nvSpPr>
        <p:spPr>
          <a:solidFill>
            <a:schemeClr val="tx2">
              <a:lumMod val="40000"/>
              <a:lumOff val="60000"/>
            </a:schemeClr>
          </a:solidFill>
        </p:spPr>
        <p:txBody>
          <a:bodyPr>
            <a:normAutofit fontScale="90000"/>
          </a:bodyPr>
          <a:lstStyle/>
          <a:p>
            <a:pPr algn="ctr"/>
            <a:r>
              <a:rPr lang="en-NZ" dirty="0"/>
              <a:t>Corruption widespread in New Zealand government - % saying yes</a:t>
            </a:r>
          </a:p>
        </p:txBody>
      </p:sp>
      <p:graphicFrame>
        <p:nvGraphicFramePr>
          <p:cNvPr id="3" name="Chart 2">
            <a:extLst>
              <a:ext uri="{FF2B5EF4-FFF2-40B4-BE49-F238E27FC236}">
                <a16:creationId xmlns:a16="http://schemas.microsoft.com/office/drawing/2014/main" id="{FB10567D-7C53-4CBF-BADE-4B19383CB0F0}"/>
              </a:ext>
            </a:extLst>
          </p:cNvPr>
          <p:cNvGraphicFramePr>
            <a:graphicFrameLocks/>
          </p:cNvGraphicFramePr>
          <p:nvPr>
            <p:extLst>
              <p:ext uri="{D42A27DB-BD31-4B8C-83A1-F6EECF244321}">
                <p14:modId xmlns:p14="http://schemas.microsoft.com/office/powerpoint/2010/main" val="3879259896"/>
              </p:ext>
            </p:extLst>
          </p:nvPr>
        </p:nvGraphicFramePr>
        <p:xfrm>
          <a:off x="1242872" y="1322773"/>
          <a:ext cx="7537143" cy="4634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6660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cap="all" dirty="0"/>
              <a:t>Appendix</a:t>
            </a:r>
          </a:p>
        </p:txBody>
      </p:sp>
    </p:spTree>
    <p:extLst>
      <p:ext uri="{BB962C8B-B14F-4D97-AF65-F5344CB8AC3E}">
        <p14:creationId xmlns:p14="http://schemas.microsoft.com/office/powerpoint/2010/main" val="1775407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Appendix: Demographic Profile</a:t>
            </a:r>
          </a:p>
        </p:txBody>
      </p:sp>
      <p:graphicFrame>
        <p:nvGraphicFramePr>
          <p:cNvPr id="3" name="Table 2"/>
          <p:cNvGraphicFramePr>
            <a:graphicFrameLocks noGrp="1"/>
          </p:cNvGraphicFramePr>
          <p:nvPr>
            <p:extLst>
              <p:ext uri="{D42A27DB-BD31-4B8C-83A1-F6EECF244321}">
                <p14:modId xmlns:p14="http://schemas.microsoft.com/office/powerpoint/2010/main" val="3004701677"/>
              </p:ext>
            </p:extLst>
          </p:nvPr>
        </p:nvGraphicFramePr>
        <p:xfrm>
          <a:off x="2490652" y="1132113"/>
          <a:ext cx="7203764" cy="5085798"/>
        </p:xfrm>
        <a:graphic>
          <a:graphicData uri="http://schemas.openxmlformats.org/drawingml/2006/table">
            <a:tbl>
              <a:tblPr>
                <a:tableStyleId>{5C22544A-7EE6-4342-B048-85BDC9FD1C3A}</a:tableStyleId>
              </a:tblPr>
              <a:tblGrid>
                <a:gridCol w="1669315">
                  <a:extLst>
                    <a:ext uri="{9D8B030D-6E8A-4147-A177-3AD203B41FA5}">
                      <a16:colId xmlns:a16="http://schemas.microsoft.com/office/drawing/2014/main" val="20000"/>
                    </a:ext>
                  </a:extLst>
                </a:gridCol>
                <a:gridCol w="1775979">
                  <a:extLst>
                    <a:ext uri="{9D8B030D-6E8A-4147-A177-3AD203B41FA5}">
                      <a16:colId xmlns:a16="http://schemas.microsoft.com/office/drawing/2014/main" val="20001"/>
                    </a:ext>
                  </a:extLst>
                </a:gridCol>
                <a:gridCol w="1879235">
                  <a:extLst>
                    <a:ext uri="{9D8B030D-6E8A-4147-A177-3AD203B41FA5}">
                      <a16:colId xmlns:a16="http://schemas.microsoft.com/office/drawing/2014/main" val="20002"/>
                    </a:ext>
                  </a:extLst>
                </a:gridCol>
                <a:gridCol w="1879235">
                  <a:extLst>
                    <a:ext uri="{9D8B030D-6E8A-4147-A177-3AD203B41FA5}">
                      <a16:colId xmlns:a16="http://schemas.microsoft.com/office/drawing/2014/main" val="2663585501"/>
                    </a:ext>
                  </a:extLst>
                </a:gridCol>
              </a:tblGrid>
              <a:tr h="360441">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u="none" strike="noStrike" dirty="0">
                          <a:solidFill>
                            <a:schemeClr val="bg1"/>
                          </a:solidFill>
                          <a:effectLst/>
                        </a:rPr>
                        <a:t>2016 weighted sample </a:t>
                      </a:r>
                    </a:p>
                    <a:p>
                      <a:pPr algn="ctr" fontAlgn="b"/>
                      <a:r>
                        <a:rPr lang="en-NZ" sz="1100" u="none" strike="noStrike" dirty="0">
                          <a:solidFill>
                            <a:schemeClr val="bg1"/>
                          </a:solidFill>
                          <a:effectLst/>
                        </a:rPr>
                        <a:t>(n=1,000)</a:t>
                      </a:r>
                      <a:endParaRPr lang="en-NZ" sz="11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ctr" fontAlgn="b"/>
                      <a:r>
                        <a:rPr lang="en-NZ" sz="1100" u="none" strike="noStrike" dirty="0">
                          <a:solidFill>
                            <a:schemeClr val="bg1"/>
                          </a:solidFill>
                          <a:effectLst/>
                        </a:rPr>
                        <a:t>2018 weighted sample</a:t>
                      </a:r>
                    </a:p>
                    <a:p>
                      <a:pPr algn="ctr" fontAlgn="b"/>
                      <a:r>
                        <a:rPr lang="en-NZ" sz="1100" u="none" strike="noStrike" dirty="0">
                          <a:solidFill>
                            <a:schemeClr val="bg1"/>
                          </a:solidFill>
                          <a:effectLst/>
                        </a:rPr>
                        <a:t>(n=1,000)</a:t>
                      </a:r>
                      <a:endParaRPr lang="en-NZ" sz="11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ctr" fontAlgn="b"/>
                      <a:r>
                        <a:rPr lang="en-NZ" sz="1100" b="0" i="0" u="none" strike="noStrike" dirty="0">
                          <a:solidFill>
                            <a:schemeClr val="bg1"/>
                          </a:solidFill>
                          <a:effectLst/>
                          <a:latin typeface="+mn-lt"/>
                        </a:rPr>
                        <a:t>2019 weighted sample </a:t>
                      </a:r>
                    </a:p>
                    <a:p>
                      <a:pPr algn="ctr" fontAlgn="b"/>
                      <a:r>
                        <a:rPr lang="en-NZ" sz="1100" b="0" i="0" u="none" strike="noStrike" dirty="0">
                          <a:solidFill>
                            <a:schemeClr val="bg1"/>
                          </a:solidFill>
                          <a:effectLst/>
                          <a:latin typeface="+mn-lt"/>
                        </a:rPr>
                        <a:t>(n=1,000)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225017">
                <a:tc>
                  <a:txBody>
                    <a:bodyPr/>
                    <a:lstStyle/>
                    <a:p>
                      <a:pPr algn="l" fontAlgn="b"/>
                      <a:r>
                        <a:rPr lang="en-NZ" sz="1100" b="1" u="none" strike="noStrike" dirty="0">
                          <a:solidFill>
                            <a:srgbClr val="075F8D"/>
                          </a:solidFill>
                          <a:effectLst/>
                        </a:rPr>
                        <a:t>Gender</a:t>
                      </a:r>
                      <a:endParaRPr lang="en-NZ" sz="1100" b="1" i="0" u="none" strike="noStrike" dirty="0">
                        <a:solidFill>
                          <a:srgbClr val="075F8D"/>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NZ" sz="11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017">
                <a:tc>
                  <a:txBody>
                    <a:bodyPr/>
                    <a:lstStyle/>
                    <a:p>
                      <a:pPr algn="l" fontAlgn="b"/>
                      <a:r>
                        <a:rPr lang="en-NZ" sz="1100" u="none" strike="noStrike" dirty="0">
                          <a:effectLst/>
                        </a:rPr>
                        <a:t>Male</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48%</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48%</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47%</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017">
                <a:tc>
                  <a:txBody>
                    <a:bodyPr/>
                    <a:lstStyle/>
                    <a:p>
                      <a:pPr algn="l" fontAlgn="b"/>
                      <a:r>
                        <a:rPr lang="en-NZ" sz="1100" u="none" strike="noStrike" dirty="0">
                          <a:effectLst/>
                        </a:rPr>
                        <a:t>Female</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52%</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52%</a:t>
                      </a: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53%</a:t>
                      </a: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5017">
                <a:tc>
                  <a:txBody>
                    <a:bodyPr/>
                    <a:lstStyle/>
                    <a:p>
                      <a:pPr algn="l" fontAlgn="b"/>
                      <a:endParaRPr lang="en-NZ" sz="1100" b="0" i="0" u="none" strike="noStrike" dirty="0">
                        <a:solidFill>
                          <a:srgbClr val="7BA69F"/>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5017">
                <a:tc>
                  <a:txBody>
                    <a:bodyPr/>
                    <a:lstStyle/>
                    <a:p>
                      <a:pPr algn="l" fontAlgn="b"/>
                      <a:r>
                        <a:rPr lang="en-NZ" sz="1100" b="1" u="none" strike="noStrike" dirty="0">
                          <a:solidFill>
                            <a:srgbClr val="075F8D"/>
                          </a:solidFill>
                          <a:effectLst/>
                        </a:rPr>
                        <a:t>Age group</a:t>
                      </a:r>
                      <a:endParaRPr lang="en-NZ" sz="1100" b="1" i="0" u="none" strike="noStrike" dirty="0">
                        <a:solidFill>
                          <a:srgbClr val="075F8D"/>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5017">
                <a:tc>
                  <a:txBody>
                    <a:bodyPr/>
                    <a:lstStyle/>
                    <a:p>
                      <a:pPr algn="l" fontAlgn="b"/>
                      <a:r>
                        <a:rPr lang="en-NZ" sz="1100" u="none" strike="noStrike" dirty="0">
                          <a:effectLst/>
                        </a:rPr>
                        <a:t>Aged 18 to 29 years</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22%</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22%</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22%</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5017">
                <a:tc>
                  <a:txBody>
                    <a:bodyPr/>
                    <a:lstStyle/>
                    <a:p>
                      <a:pPr algn="l" fontAlgn="b"/>
                      <a:r>
                        <a:rPr lang="en-NZ" sz="1100" u="none" strike="noStrike" dirty="0">
                          <a:effectLst/>
                        </a:rPr>
                        <a:t>Aged 30 to 59 years</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53%</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53%</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53%</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5017">
                <a:tc>
                  <a:txBody>
                    <a:bodyPr/>
                    <a:lstStyle/>
                    <a:p>
                      <a:pPr algn="l" fontAlgn="b"/>
                      <a:r>
                        <a:rPr lang="en-NZ" sz="1100" u="none" strike="noStrike" dirty="0">
                          <a:effectLst/>
                        </a:rPr>
                        <a:t>Aged 60 years and over</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25%</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25%</a:t>
                      </a: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25%</a:t>
                      </a: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5017">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5017">
                <a:tc>
                  <a:txBody>
                    <a:bodyPr/>
                    <a:lstStyle/>
                    <a:p>
                      <a:pPr algn="l" fontAlgn="b"/>
                      <a:r>
                        <a:rPr lang="en-NZ" sz="1100" u="none" strike="noStrike" dirty="0">
                          <a:solidFill>
                            <a:srgbClr val="075F8D"/>
                          </a:solidFill>
                          <a:effectLst/>
                        </a:rPr>
                        <a:t> </a:t>
                      </a:r>
                      <a:r>
                        <a:rPr lang="en-NZ" sz="1100" b="1" u="none" strike="noStrike" dirty="0">
                          <a:solidFill>
                            <a:srgbClr val="075F8D"/>
                          </a:solidFill>
                          <a:effectLst/>
                        </a:rPr>
                        <a:t>Ethnicity</a:t>
                      </a:r>
                      <a:endParaRPr lang="en-NZ" sz="1100" b="1" i="0" u="none" strike="noStrike" dirty="0">
                        <a:solidFill>
                          <a:srgbClr val="075F8D"/>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5017">
                <a:tc>
                  <a:txBody>
                    <a:bodyPr/>
                    <a:lstStyle/>
                    <a:p>
                      <a:pPr algn="l" fontAlgn="b"/>
                      <a:r>
                        <a:rPr lang="en-NZ" sz="1100" u="none" strike="noStrike" dirty="0">
                          <a:effectLst/>
                        </a:rPr>
                        <a:t>New Zealand European</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72%</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72%</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73%</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5017">
                <a:tc>
                  <a:txBody>
                    <a:bodyPr/>
                    <a:lstStyle/>
                    <a:p>
                      <a:pPr algn="l" fontAlgn="b"/>
                      <a:r>
                        <a:rPr lang="en-NZ" sz="1100" u="none" strike="noStrike" dirty="0">
                          <a:effectLst/>
                        </a:rPr>
                        <a:t>Māori</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12%</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12%</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12%</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5017">
                <a:tc>
                  <a:txBody>
                    <a:bodyPr/>
                    <a:lstStyle/>
                    <a:p>
                      <a:pPr algn="l" fontAlgn="b"/>
                      <a:r>
                        <a:rPr lang="en-NZ" sz="1100" u="none" strike="noStrike" dirty="0">
                          <a:effectLst/>
                        </a:rPr>
                        <a:t>Pacific</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6%</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5%</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6%</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5017">
                <a:tc>
                  <a:txBody>
                    <a:bodyPr/>
                    <a:lstStyle/>
                    <a:p>
                      <a:pPr algn="l" fontAlgn="b"/>
                      <a:r>
                        <a:rPr lang="en-NZ" sz="1100" u="none" strike="noStrike" dirty="0">
                          <a:effectLst/>
                        </a:rPr>
                        <a:t>Asian</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a:effectLst/>
                        </a:rPr>
                        <a:t>12%</a:t>
                      </a:r>
                      <a:endParaRPr lang="en-NZ" sz="11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12%</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12%</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5017">
                <a:tc>
                  <a:txBody>
                    <a:bodyPr/>
                    <a:lstStyle/>
                    <a:p>
                      <a:pPr algn="l" fontAlgn="b"/>
                      <a:r>
                        <a:rPr lang="en-NZ" sz="1100" u="none" strike="noStrike" dirty="0">
                          <a:effectLst/>
                        </a:rPr>
                        <a:t>Other</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7%</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8%</a:t>
                      </a: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8%</a:t>
                      </a: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5017">
                <a:tc>
                  <a:txBody>
                    <a:bodyPr/>
                    <a:lstStyle/>
                    <a:p>
                      <a:pPr algn="l" fontAlgn="b"/>
                      <a:endParaRPr lang="en-NZ" sz="1100" b="0" i="0" u="none" strike="noStrike" dirty="0">
                        <a:solidFill>
                          <a:srgbClr val="7BA69F"/>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5017">
                <a:tc>
                  <a:txBody>
                    <a:bodyPr/>
                    <a:lstStyle/>
                    <a:p>
                      <a:pPr algn="l" fontAlgn="b"/>
                      <a:r>
                        <a:rPr lang="en-NZ" sz="1100" b="1" u="none" strike="noStrike" dirty="0">
                          <a:solidFill>
                            <a:srgbClr val="075F8D"/>
                          </a:solidFill>
                          <a:effectLst/>
                        </a:rPr>
                        <a:t>Household income</a:t>
                      </a:r>
                      <a:endParaRPr lang="en-NZ" sz="1100" b="1" i="0" u="none" strike="noStrike" dirty="0">
                        <a:solidFill>
                          <a:srgbClr val="075F8D"/>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25017">
                <a:tc>
                  <a:txBody>
                    <a:bodyPr/>
                    <a:lstStyle/>
                    <a:p>
                      <a:pPr algn="l" fontAlgn="b"/>
                      <a:r>
                        <a:rPr lang="en-NZ" sz="1100" u="none" strike="noStrike" dirty="0">
                          <a:effectLst/>
                        </a:rPr>
                        <a:t>Up to $30,000</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23%</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u="none" strike="noStrike" kern="1200" dirty="0">
                          <a:solidFill>
                            <a:schemeClr val="dk1"/>
                          </a:solidFill>
                          <a:effectLst/>
                          <a:latin typeface="+mn-lt"/>
                          <a:ea typeface="+mn-ea"/>
                          <a:cs typeface="+mn-cs"/>
                        </a:rPr>
                        <a:t>21%</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u="none" strike="noStrike" kern="1200" dirty="0">
                          <a:solidFill>
                            <a:schemeClr val="dk1"/>
                          </a:solidFill>
                          <a:effectLst/>
                          <a:latin typeface="+mn-lt"/>
                          <a:ea typeface="+mn-ea"/>
                          <a:cs typeface="+mn-cs"/>
                        </a:rPr>
                        <a:t>19%</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25017">
                <a:tc>
                  <a:txBody>
                    <a:bodyPr/>
                    <a:lstStyle/>
                    <a:p>
                      <a:pPr algn="l" fontAlgn="b"/>
                      <a:r>
                        <a:rPr lang="en-NZ" sz="1100" u="none" strike="noStrike" dirty="0">
                          <a:effectLst/>
                        </a:rPr>
                        <a:t>$30,001 to $70,000</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38%</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u="none" strike="noStrike" kern="1200" dirty="0">
                          <a:solidFill>
                            <a:schemeClr val="dk1"/>
                          </a:solidFill>
                          <a:effectLst/>
                          <a:latin typeface="+mn-lt"/>
                          <a:ea typeface="+mn-ea"/>
                          <a:cs typeface="+mn-cs"/>
                        </a:rPr>
                        <a:t>32%</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u="none" strike="noStrike" kern="1200" dirty="0">
                          <a:solidFill>
                            <a:schemeClr val="dk1"/>
                          </a:solidFill>
                          <a:effectLst/>
                          <a:latin typeface="+mn-lt"/>
                          <a:ea typeface="+mn-ea"/>
                          <a:cs typeface="+mn-cs"/>
                        </a:rPr>
                        <a:t>33%</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5017">
                <a:tc>
                  <a:txBody>
                    <a:bodyPr/>
                    <a:lstStyle/>
                    <a:p>
                      <a:pPr algn="l" fontAlgn="b"/>
                      <a:r>
                        <a:rPr lang="en-NZ" sz="1100" u="none" strike="noStrike" dirty="0">
                          <a:effectLst/>
                        </a:rPr>
                        <a:t>$70,001 to $100,000</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dirty="0">
                          <a:effectLst/>
                        </a:rPr>
                        <a:t>17%</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u="none" strike="noStrike" kern="1200" dirty="0">
                          <a:solidFill>
                            <a:schemeClr val="dk1"/>
                          </a:solidFill>
                          <a:effectLst/>
                          <a:latin typeface="+mn-lt"/>
                          <a:ea typeface="+mn-ea"/>
                          <a:cs typeface="+mn-cs"/>
                        </a:rPr>
                        <a:t>19%</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u="none" strike="noStrike" kern="1200" dirty="0">
                          <a:solidFill>
                            <a:schemeClr val="dk1"/>
                          </a:solidFill>
                          <a:effectLst/>
                          <a:latin typeface="+mn-lt"/>
                          <a:ea typeface="+mn-ea"/>
                          <a:cs typeface="+mn-cs"/>
                        </a:rPr>
                        <a:t>24%</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25017">
                <a:tc>
                  <a:txBody>
                    <a:bodyPr/>
                    <a:lstStyle/>
                    <a:p>
                      <a:pPr algn="l" fontAlgn="b"/>
                      <a:r>
                        <a:rPr lang="en-NZ" sz="1100" u="none" strike="noStrike" dirty="0">
                          <a:effectLst/>
                        </a:rPr>
                        <a:t>More than $100,001</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1100" u="none" strike="noStrike" dirty="0">
                          <a:effectLst/>
                        </a:rPr>
                        <a:t>22%</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NZ" sz="1100" u="none" strike="noStrike" kern="1200" dirty="0">
                          <a:solidFill>
                            <a:schemeClr val="dk1"/>
                          </a:solidFill>
                          <a:effectLst/>
                          <a:latin typeface="+mn-lt"/>
                          <a:ea typeface="+mn-ea"/>
                          <a:cs typeface="+mn-cs"/>
                        </a:rPr>
                        <a:t>28%</a:t>
                      </a: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NZ" sz="1100" u="none" strike="noStrike" kern="1200" dirty="0">
                          <a:solidFill>
                            <a:schemeClr val="dk1"/>
                          </a:solidFill>
                          <a:effectLst/>
                          <a:latin typeface="+mn-lt"/>
                          <a:ea typeface="+mn-ea"/>
                          <a:cs typeface="+mn-cs"/>
                        </a:rPr>
                        <a:t>23%</a:t>
                      </a: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bl>
          </a:graphicData>
        </a:graphic>
      </p:graphicFrame>
      <p:grpSp>
        <p:nvGrpSpPr>
          <p:cNvPr id="69" name="Group 68"/>
          <p:cNvGrpSpPr/>
          <p:nvPr/>
        </p:nvGrpSpPr>
        <p:grpSpPr>
          <a:xfrm>
            <a:off x="763758" y="1402046"/>
            <a:ext cx="890246" cy="754907"/>
            <a:chOff x="585003" y="1461652"/>
            <a:chExt cx="946462" cy="802577"/>
          </a:xfrm>
        </p:grpSpPr>
        <p:grpSp>
          <p:nvGrpSpPr>
            <p:cNvPr id="29" name="Group 28"/>
            <p:cNvGrpSpPr/>
            <p:nvPr/>
          </p:nvGrpSpPr>
          <p:grpSpPr>
            <a:xfrm>
              <a:off x="585003" y="1461652"/>
              <a:ext cx="305923" cy="802577"/>
              <a:chOff x="585003" y="1419348"/>
              <a:chExt cx="305923" cy="802577"/>
            </a:xfrm>
          </p:grpSpPr>
          <p:sp>
            <p:nvSpPr>
              <p:cNvPr id="20" name="Freeform 8"/>
              <p:cNvSpPr>
                <a:spLocks noEditPoints="1"/>
              </p:cNvSpPr>
              <p:nvPr/>
            </p:nvSpPr>
            <p:spPr bwMode="auto">
              <a:xfrm>
                <a:off x="585003" y="1556258"/>
                <a:ext cx="305923" cy="665667"/>
              </a:xfrm>
              <a:custGeom>
                <a:avLst/>
                <a:gdLst>
                  <a:gd name="T0" fmla="*/ 140 w 605"/>
                  <a:gd name="T1" fmla="*/ 203 h 1319"/>
                  <a:gd name="T2" fmla="*/ 128 w 605"/>
                  <a:gd name="T3" fmla="*/ 177 h 1319"/>
                  <a:gd name="T4" fmla="*/ 113 w 605"/>
                  <a:gd name="T5" fmla="*/ 190 h 1319"/>
                  <a:gd name="T6" fmla="*/ 113 w 605"/>
                  <a:gd name="T7" fmla="*/ 593 h 1319"/>
                  <a:gd name="T8" fmla="*/ 54 w 605"/>
                  <a:gd name="T9" fmla="*/ 663 h 1319"/>
                  <a:gd name="T10" fmla="*/ 0 w 605"/>
                  <a:gd name="T11" fmla="*/ 593 h 1319"/>
                  <a:gd name="T12" fmla="*/ 137 w 605"/>
                  <a:gd name="T13" fmla="*/ 1 h 1319"/>
                  <a:gd name="T14" fmla="*/ 450 w 605"/>
                  <a:gd name="T15" fmla="*/ 0 h 1319"/>
                  <a:gd name="T16" fmla="*/ 605 w 605"/>
                  <a:gd name="T17" fmla="*/ 140 h 1319"/>
                  <a:gd name="T18" fmla="*/ 601 w 605"/>
                  <a:gd name="T19" fmla="*/ 623 h 1319"/>
                  <a:gd name="T20" fmla="*/ 494 w 605"/>
                  <a:gd name="T21" fmla="*/ 614 h 1319"/>
                  <a:gd name="T22" fmla="*/ 492 w 605"/>
                  <a:gd name="T23" fmla="*/ 199 h 1319"/>
                  <a:gd name="T24" fmla="*/ 487 w 605"/>
                  <a:gd name="T25" fmla="*/ 177 h 1319"/>
                  <a:gd name="T26" fmla="*/ 466 w 605"/>
                  <a:gd name="T27" fmla="*/ 186 h 1319"/>
                  <a:gd name="T28" fmla="*/ 466 w 605"/>
                  <a:gd name="T29" fmla="*/ 1221 h 1319"/>
                  <a:gd name="T30" fmla="*/ 433 w 605"/>
                  <a:gd name="T31" fmla="*/ 1300 h 1319"/>
                  <a:gd name="T32" fmla="*/ 320 w 605"/>
                  <a:gd name="T33" fmla="*/ 1246 h 1319"/>
                  <a:gd name="T34" fmla="*/ 320 w 605"/>
                  <a:gd name="T35" fmla="*/ 730 h 1319"/>
                  <a:gd name="T36" fmla="*/ 292 w 605"/>
                  <a:gd name="T37" fmla="*/ 697 h 1319"/>
                  <a:gd name="T38" fmla="*/ 286 w 605"/>
                  <a:gd name="T39" fmla="*/ 720 h 1319"/>
                  <a:gd name="T40" fmla="*/ 282 w 605"/>
                  <a:gd name="T41" fmla="*/ 1259 h 1319"/>
                  <a:gd name="T42" fmla="*/ 170 w 605"/>
                  <a:gd name="T43" fmla="*/ 1299 h 1319"/>
                  <a:gd name="T44" fmla="*/ 140 w 605"/>
                  <a:gd name="T45" fmla="*/ 1223 h 1319"/>
                  <a:gd name="T46" fmla="*/ 303 w 605"/>
                  <a:gd name="T47" fmla="*/ 362 h 1319"/>
                  <a:gd name="T48" fmla="*/ 335 w 605"/>
                  <a:gd name="T49" fmla="*/ 313 h 1319"/>
                  <a:gd name="T50" fmla="*/ 307 w 605"/>
                  <a:gd name="T51" fmla="*/ 74 h 1319"/>
                  <a:gd name="T52" fmla="*/ 298 w 605"/>
                  <a:gd name="T53" fmla="*/ 74 h 1319"/>
                  <a:gd name="T54" fmla="*/ 277 w 605"/>
                  <a:gd name="T55" fmla="*/ 257 h 1319"/>
                  <a:gd name="T56" fmla="*/ 272 w 605"/>
                  <a:gd name="T57" fmla="*/ 329 h 1319"/>
                  <a:gd name="T58" fmla="*/ 303 w 605"/>
                  <a:gd name="T59" fmla="*/ 55 h 1319"/>
                  <a:gd name="T60" fmla="*/ 303 w 605"/>
                  <a:gd name="T61" fmla="*/ 12 h 1319"/>
                  <a:gd name="T62" fmla="*/ 303 w 605"/>
                  <a:gd name="T63" fmla="*/ 55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1319">
                    <a:moveTo>
                      <a:pt x="140" y="714"/>
                    </a:moveTo>
                    <a:cubicBezTo>
                      <a:pt x="140" y="544"/>
                      <a:pt x="140" y="374"/>
                      <a:pt x="140" y="203"/>
                    </a:cubicBezTo>
                    <a:cubicBezTo>
                      <a:pt x="140" y="198"/>
                      <a:pt x="140" y="193"/>
                      <a:pt x="140" y="188"/>
                    </a:cubicBezTo>
                    <a:cubicBezTo>
                      <a:pt x="139" y="178"/>
                      <a:pt x="138" y="178"/>
                      <a:pt x="128" y="177"/>
                    </a:cubicBezTo>
                    <a:cubicBezTo>
                      <a:pt x="127" y="177"/>
                      <a:pt x="127" y="177"/>
                      <a:pt x="126" y="177"/>
                    </a:cubicBezTo>
                    <a:cubicBezTo>
                      <a:pt x="113" y="177"/>
                      <a:pt x="113" y="177"/>
                      <a:pt x="113" y="190"/>
                    </a:cubicBezTo>
                    <a:cubicBezTo>
                      <a:pt x="113" y="220"/>
                      <a:pt x="113" y="250"/>
                      <a:pt x="113" y="280"/>
                    </a:cubicBezTo>
                    <a:cubicBezTo>
                      <a:pt x="113" y="385"/>
                      <a:pt x="113" y="489"/>
                      <a:pt x="113" y="593"/>
                    </a:cubicBezTo>
                    <a:cubicBezTo>
                      <a:pt x="113" y="603"/>
                      <a:pt x="113" y="612"/>
                      <a:pt x="110" y="622"/>
                    </a:cubicBezTo>
                    <a:cubicBezTo>
                      <a:pt x="103" y="645"/>
                      <a:pt x="82" y="664"/>
                      <a:pt x="54" y="663"/>
                    </a:cubicBezTo>
                    <a:cubicBezTo>
                      <a:pt x="28" y="662"/>
                      <a:pt x="7" y="642"/>
                      <a:pt x="2" y="616"/>
                    </a:cubicBezTo>
                    <a:cubicBezTo>
                      <a:pt x="1" y="609"/>
                      <a:pt x="0" y="601"/>
                      <a:pt x="0" y="593"/>
                    </a:cubicBezTo>
                    <a:cubicBezTo>
                      <a:pt x="0" y="443"/>
                      <a:pt x="0" y="293"/>
                      <a:pt x="0" y="142"/>
                    </a:cubicBezTo>
                    <a:cubicBezTo>
                      <a:pt x="0" y="65"/>
                      <a:pt x="60" y="3"/>
                      <a:pt x="137" y="1"/>
                    </a:cubicBezTo>
                    <a:cubicBezTo>
                      <a:pt x="144" y="0"/>
                      <a:pt x="152" y="0"/>
                      <a:pt x="159" y="0"/>
                    </a:cubicBezTo>
                    <a:cubicBezTo>
                      <a:pt x="256" y="0"/>
                      <a:pt x="353" y="0"/>
                      <a:pt x="450" y="0"/>
                    </a:cubicBezTo>
                    <a:cubicBezTo>
                      <a:pt x="470" y="0"/>
                      <a:pt x="490" y="1"/>
                      <a:pt x="509" y="8"/>
                    </a:cubicBezTo>
                    <a:cubicBezTo>
                      <a:pt x="568" y="28"/>
                      <a:pt x="605" y="82"/>
                      <a:pt x="605" y="140"/>
                    </a:cubicBezTo>
                    <a:cubicBezTo>
                      <a:pt x="605" y="292"/>
                      <a:pt x="605" y="443"/>
                      <a:pt x="605" y="595"/>
                    </a:cubicBezTo>
                    <a:cubicBezTo>
                      <a:pt x="605" y="605"/>
                      <a:pt x="604" y="614"/>
                      <a:pt x="601" y="623"/>
                    </a:cubicBezTo>
                    <a:cubicBezTo>
                      <a:pt x="592" y="649"/>
                      <a:pt x="569" y="665"/>
                      <a:pt x="544" y="662"/>
                    </a:cubicBezTo>
                    <a:cubicBezTo>
                      <a:pt x="519" y="660"/>
                      <a:pt x="498" y="640"/>
                      <a:pt x="494" y="614"/>
                    </a:cubicBezTo>
                    <a:cubicBezTo>
                      <a:pt x="492" y="606"/>
                      <a:pt x="492" y="597"/>
                      <a:pt x="492" y="589"/>
                    </a:cubicBezTo>
                    <a:cubicBezTo>
                      <a:pt x="492" y="459"/>
                      <a:pt x="492" y="329"/>
                      <a:pt x="492" y="199"/>
                    </a:cubicBezTo>
                    <a:cubicBezTo>
                      <a:pt x="492" y="194"/>
                      <a:pt x="492" y="188"/>
                      <a:pt x="492" y="182"/>
                    </a:cubicBezTo>
                    <a:cubicBezTo>
                      <a:pt x="492" y="179"/>
                      <a:pt x="489" y="178"/>
                      <a:pt x="487" y="177"/>
                    </a:cubicBezTo>
                    <a:cubicBezTo>
                      <a:pt x="483" y="177"/>
                      <a:pt x="479" y="177"/>
                      <a:pt x="475" y="177"/>
                    </a:cubicBezTo>
                    <a:cubicBezTo>
                      <a:pt x="468" y="177"/>
                      <a:pt x="467" y="178"/>
                      <a:pt x="466" y="186"/>
                    </a:cubicBezTo>
                    <a:cubicBezTo>
                      <a:pt x="466" y="192"/>
                      <a:pt x="466" y="198"/>
                      <a:pt x="466" y="204"/>
                    </a:cubicBezTo>
                    <a:cubicBezTo>
                      <a:pt x="466" y="543"/>
                      <a:pt x="466" y="882"/>
                      <a:pt x="466" y="1221"/>
                    </a:cubicBezTo>
                    <a:cubicBezTo>
                      <a:pt x="466" y="1232"/>
                      <a:pt x="466" y="1244"/>
                      <a:pt x="463" y="1255"/>
                    </a:cubicBezTo>
                    <a:cubicBezTo>
                      <a:pt x="459" y="1274"/>
                      <a:pt x="449" y="1289"/>
                      <a:pt x="433" y="1300"/>
                    </a:cubicBezTo>
                    <a:cubicBezTo>
                      <a:pt x="407" y="1319"/>
                      <a:pt x="372" y="1318"/>
                      <a:pt x="348" y="1297"/>
                    </a:cubicBezTo>
                    <a:cubicBezTo>
                      <a:pt x="332" y="1284"/>
                      <a:pt x="322" y="1267"/>
                      <a:pt x="320" y="1246"/>
                    </a:cubicBezTo>
                    <a:cubicBezTo>
                      <a:pt x="320" y="1238"/>
                      <a:pt x="320" y="1229"/>
                      <a:pt x="320" y="1221"/>
                    </a:cubicBezTo>
                    <a:cubicBezTo>
                      <a:pt x="319" y="1057"/>
                      <a:pt x="320" y="893"/>
                      <a:pt x="320" y="730"/>
                    </a:cubicBezTo>
                    <a:cubicBezTo>
                      <a:pt x="320" y="726"/>
                      <a:pt x="320" y="723"/>
                      <a:pt x="320" y="720"/>
                    </a:cubicBezTo>
                    <a:cubicBezTo>
                      <a:pt x="319" y="692"/>
                      <a:pt x="322" y="696"/>
                      <a:pt x="292" y="697"/>
                    </a:cubicBezTo>
                    <a:cubicBezTo>
                      <a:pt x="288" y="697"/>
                      <a:pt x="286" y="699"/>
                      <a:pt x="286" y="703"/>
                    </a:cubicBezTo>
                    <a:cubicBezTo>
                      <a:pt x="286" y="709"/>
                      <a:pt x="286" y="714"/>
                      <a:pt x="286" y="720"/>
                    </a:cubicBezTo>
                    <a:cubicBezTo>
                      <a:pt x="286" y="888"/>
                      <a:pt x="286" y="1056"/>
                      <a:pt x="286" y="1223"/>
                    </a:cubicBezTo>
                    <a:cubicBezTo>
                      <a:pt x="286" y="1235"/>
                      <a:pt x="286" y="1247"/>
                      <a:pt x="282" y="1259"/>
                    </a:cubicBezTo>
                    <a:cubicBezTo>
                      <a:pt x="272" y="1294"/>
                      <a:pt x="241" y="1316"/>
                      <a:pt x="207" y="1313"/>
                    </a:cubicBezTo>
                    <a:cubicBezTo>
                      <a:pt x="194" y="1312"/>
                      <a:pt x="181" y="1308"/>
                      <a:pt x="170" y="1299"/>
                    </a:cubicBezTo>
                    <a:cubicBezTo>
                      <a:pt x="152" y="1285"/>
                      <a:pt x="142" y="1267"/>
                      <a:pt x="140" y="1244"/>
                    </a:cubicBezTo>
                    <a:cubicBezTo>
                      <a:pt x="139" y="1237"/>
                      <a:pt x="140" y="1230"/>
                      <a:pt x="140" y="1223"/>
                    </a:cubicBezTo>
                    <a:cubicBezTo>
                      <a:pt x="140" y="1053"/>
                      <a:pt x="140" y="883"/>
                      <a:pt x="140" y="714"/>
                    </a:cubicBezTo>
                    <a:close/>
                    <a:moveTo>
                      <a:pt x="303" y="362"/>
                    </a:moveTo>
                    <a:cubicBezTo>
                      <a:pt x="312" y="351"/>
                      <a:pt x="320" y="341"/>
                      <a:pt x="329" y="332"/>
                    </a:cubicBezTo>
                    <a:cubicBezTo>
                      <a:pt x="335" y="327"/>
                      <a:pt x="336" y="321"/>
                      <a:pt x="335" y="313"/>
                    </a:cubicBezTo>
                    <a:cubicBezTo>
                      <a:pt x="326" y="237"/>
                      <a:pt x="318" y="161"/>
                      <a:pt x="309" y="85"/>
                    </a:cubicBezTo>
                    <a:cubicBezTo>
                      <a:pt x="309" y="81"/>
                      <a:pt x="308" y="77"/>
                      <a:pt x="307" y="74"/>
                    </a:cubicBezTo>
                    <a:cubicBezTo>
                      <a:pt x="306" y="71"/>
                      <a:pt x="304" y="69"/>
                      <a:pt x="301" y="70"/>
                    </a:cubicBezTo>
                    <a:cubicBezTo>
                      <a:pt x="299" y="71"/>
                      <a:pt x="298" y="72"/>
                      <a:pt x="298" y="74"/>
                    </a:cubicBezTo>
                    <a:cubicBezTo>
                      <a:pt x="295" y="94"/>
                      <a:pt x="293" y="115"/>
                      <a:pt x="290" y="135"/>
                    </a:cubicBezTo>
                    <a:cubicBezTo>
                      <a:pt x="286" y="175"/>
                      <a:pt x="281" y="216"/>
                      <a:pt x="277" y="257"/>
                    </a:cubicBezTo>
                    <a:cubicBezTo>
                      <a:pt x="274" y="276"/>
                      <a:pt x="272" y="296"/>
                      <a:pt x="270" y="316"/>
                    </a:cubicBezTo>
                    <a:cubicBezTo>
                      <a:pt x="270" y="320"/>
                      <a:pt x="269" y="325"/>
                      <a:pt x="272" y="329"/>
                    </a:cubicBezTo>
                    <a:cubicBezTo>
                      <a:pt x="282" y="339"/>
                      <a:pt x="292" y="350"/>
                      <a:pt x="303" y="362"/>
                    </a:cubicBezTo>
                    <a:close/>
                    <a:moveTo>
                      <a:pt x="303" y="55"/>
                    </a:moveTo>
                    <a:cubicBezTo>
                      <a:pt x="315" y="55"/>
                      <a:pt x="325" y="45"/>
                      <a:pt x="324" y="33"/>
                    </a:cubicBezTo>
                    <a:cubicBezTo>
                      <a:pt x="324" y="22"/>
                      <a:pt x="314" y="12"/>
                      <a:pt x="303" y="12"/>
                    </a:cubicBezTo>
                    <a:cubicBezTo>
                      <a:pt x="291" y="12"/>
                      <a:pt x="281" y="22"/>
                      <a:pt x="281" y="34"/>
                    </a:cubicBezTo>
                    <a:cubicBezTo>
                      <a:pt x="281" y="46"/>
                      <a:pt x="290" y="55"/>
                      <a:pt x="303" y="55"/>
                    </a:cubicBezTo>
                    <a:close/>
                  </a:path>
                </a:pathLst>
              </a:custGeom>
              <a:solidFill>
                <a:srgbClr val="075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Freeform 25"/>
              <p:cNvSpPr>
                <a:spLocks/>
              </p:cNvSpPr>
              <p:nvPr/>
            </p:nvSpPr>
            <p:spPr bwMode="auto">
              <a:xfrm>
                <a:off x="680368" y="1419348"/>
                <a:ext cx="121802" cy="118970"/>
              </a:xfrm>
              <a:custGeom>
                <a:avLst/>
                <a:gdLst>
                  <a:gd name="T0" fmla="*/ 1 w 240"/>
                  <a:gd name="T1" fmla="*/ 115 h 235"/>
                  <a:gd name="T2" fmla="*/ 96 w 240"/>
                  <a:gd name="T3" fmla="*/ 10 h 235"/>
                  <a:gd name="T4" fmla="*/ 221 w 240"/>
                  <a:gd name="T5" fmla="*/ 88 h 235"/>
                  <a:gd name="T6" fmla="*/ 135 w 240"/>
                  <a:gd name="T7" fmla="*/ 228 h 235"/>
                  <a:gd name="T8" fmla="*/ 33 w 240"/>
                  <a:gd name="T9" fmla="*/ 196 h 235"/>
                  <a:gd name="T10" fmla="*/ 1 w 240"/>
                  <a:gd name="T11" fmla="*/ 115 h 235"/>
                </a:gdLst>
                <a:ahLst/>
                <a:cxnLst>
                  <a:cxn ang="0">
                    <a:pos x="T0" y="T1"/>
                  </a:cxn>
                  <a:cxn ang="0">
                    <a:pos x="T2" y="T3"/>
                  </a:cxn>
                  <a:cxn ang="0">
                    <a:pos x="T4" y="T5"/>
                  </a:cxn>
                  <a:cxn ang="0">
                    <a:pos x="T6" y="T7"/>
                  </a:cxn>
                  <a:cxn ang="0">
                    <a:pos x="T8" y="T9"/>
                  </a:cxn>
                  <a:cxn ang="0">
                    <a:pos x="T10" y="T11"/>
                  </a:cxn>
                </a:cxnLst>
                <a:rect l="0" t="0" r="r" b="b"/>
                <a:pathLst>
                  <a:path w="240" h="235">
                    <a:moveTo>
                      <a:pt x="1" y="115"/>
                    </a:moveTo>
                    <a:cubicBezTo>
                      <a:pt x="0" y="76"/>
                      <a:pt x="30" y="20"/>
                      <a:pt x="96" y="10"/>
                    </a:cubicBezTo>
                    <a:cubicBezTo>
                      <a:pt x="159" y="0"/>
                      <a:pt x="208" y="41"/>
                      <a:pt x="221" y="88"/>
                    </a:cubicBezTo>
                    <a:cubicBezTo>
                      <a:pt x="240" y="153"/>
                      <a:pt x="199" y="216"/>
                      <a:pt x="135" y="228"/>
                    </a:cubicBezTo>
                    <a:cubicBezTo>
                      <a:pt x="96" y="235"/>
                      <a:pt x="61" y="224"/>
                      <a:pt x="33" y="196"/>
                    </a:cubicBezTo>
                    <a:cubicBezTo>
                      <a:pt x="12" y="175"/>
                      <a:pt x="1" y="149"/>
                      <a:pt x="1" y="115"/>
                    </a:cubicBezTo>
                    <a:close/>
                  </a:path>
                </a:pathLst>
              </a:custGeom>
              <a:solidFill>
                <a:srgbClr val="075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 name="Freeform 83"/>
              <p:cNvSpPr>
                <a:spLocks/>
              </p:cNvSpPr>
              <p:nvPr/>
            </p:nvSpPr>
            <p:spPr bwMode="auto">
              <a:xfrm>
                <a:off x="726634" y="1561923"/>
                <a:ext cx="22661" cy="21717"/>
              </a:xfrm>
              <a:custGeom>
                <a:avLst/>
                <a:gdLst>
                  <a:gd name="T0" fmla="*/ 22 w 44"/>
                  <a:gd name="T1" fmla="*/ 43 h 43"/>
                  <a:gd name="T2" fmla="*/ 0 w 44"/>
                  <a:gd name="T3" fmla="*/ 22 h 43"/>
                  <a:gd name="T4" fmla="*/ 22 w 44"/>
                  <a:gd name="T5" fmla="*/ 0 h 43"/>
                  <a:gd name="T6" fmla="*/ 43 w 44"/>
                  <a:gd name="T7" fmla="*/ 21 h 43"/>
                  <a:gd name="T8" fmla="*/ 22 w 44"/>
                  <a:gd name="T9" fmla="*/ 43 h 43"/>
                </a:gdLst>
                <a:ahLst/>
                <a:cxnLst>
                  <a:cxn ang="0">
                    <a:pos x="T0" y="T1"/>
                  </a:cxn>
                  <a:cxn ang="0">
                    <a:pos x="T2" y="T3"/>
                  </a:cxn>
                  <a:cxn ang="0">
                    <a:pos x="T4" y="T5"/>
                  </a:cxn>
                  <a:cxn ang="0">
                    <a:pos x="T6" y="T7"/>
                  </a:cxn>
                  <a:cxn ang="0">
                    <a:pos x="T8" y="T9"/>
                  </a:cxn>
                </a:cxnLst>
                <a:rect l="0" t="0" r="r" b="b"/>
                <a:pathLst>
                  <a:path w="44" h="43">
                    <a:moveTo>
                      <a:pt x="22" y="43"/>
                    </a:moveTo>
                    <a:cubicBezTo>
                      <a:pt x="9" y="43"/>
                      <a:pt x="0" y="34"/>
                      <a:pt x="0" y="22"/>
                    </a:cubicBezTo>
                    <a:cubicBezTo>
                      <a:pt x="0" y="10"/>
                      <a:pt x="10" y="0"/>
                      <a:pt x="22" y="0"/>
                    </a:cubicBezTo>
                    <a:cubicBezTo>
                      <a:pt x="33" y="0"/>
                      <a:pt x="43" y="10"/>
                      <a:pt x="43" y="21"/>
                    </a:cubicBezTo>
                    <a:cubicBezTo>
                      <a:pt x="44" y="33"/>
                      <a:pt x="34" y="43"/>
                      <a:pt x="22" y="4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NZ"/>
              </a:p>
            </p:txBody>
          </p:sp>
        </p:grpSp>
        <p:grpSp>
          <p:nvGrpSpPr>
            <p:cNvPr id="26" name="Group 25"/>
            <p:cNvGrpSpPr/>
            <p:nvPr/>
          </p:nvGrpSpPr>
          <p:grpSpPr>
            <a:xfrm>
              <a:off x="1229244" y="1523745"/>
              <a:ext cx="302221" cy="740484"/>
              <a:chOff x="2989263" y="3109913"/>
              <a:chExt cx="588962" cy="1443037"/>
            </a:xfrm>
            <a:solidFill>
              <a:srgbClr val="075F8D"/>
            </a:solidFill>
          </p:grpSpPr>
          <p:sp>
            <p:nvSpPr>
              <p:cNvPr id="27" name="Freeform 8"/>
              <p:cNvSpPr>
                <a:spLocks/>
              </p:cNvSpPr>
              <p:nvPr/>
            </p:nvSpPr>
            <p:spPr bwMode="auto">
              <a:xfrm>
                <a:off x="2989263" y="3362325"/>
                <a:ext cx="588962" cy="1190625"/>
              </a:xfrm>
              <a:custGeom>
                <a:avLst/>
                <a:gdLst>
                  <a:gd name="T0" fmla="*/ 87 w 622"/>
                  <a:gd name="T1" fmla="*/ 812 h 1256"/>
                  <a:gd name="T2" fmla="*/ 97 w 622"/>
                  <a:gd name="T3" fmla="*/ 758 h 1256"/>
                  <a:gd name="T4" fmla="*/ 148 w 622"/>
                  <a:gd name="T5" fmla="*/ 488 h 1256"/>
                  <a:gd name="T6" fmla="*/ 167 w 622"/>
                  <a:gd name="T7" fmla="*/ 380 h 1256"/>
                  <a:gd name="T8" fmla="*/ 168 w 622"/>
                  <a:gd name="T9" fmla="*/ 369 h 1256"/>
                  <a:gd name="T10" fmla="*/ 168 w 622"/>
                  <a:gd name="T11" fmla="*/ 213 h 1256"/>
                  <a:gd name="T12" fmla="*/ 161 w 622"/>
                  <a:gd name="T13" fmla="*/ 228 h 1256"/>
                  <a:gd name="T14" fmla="*/ 130 w 622"/>
                  <a:gd name="T15" fmla="*/ 403 h 1256"/>
                  <a:gd name="T16" fmla="*/ 109 w 622"/>
                  <a:gd name="T17" fmla="*/ 516 h 1256"/>
                  <a:gd name="T18" fmla="*/ 99 w 622"/>
                  <a:gd name="T19" fmla="*/ 547 h 1256"/>
                  <a:gd name="T20" fmla="*/ 42 w 622"/>
                  <a:gd name="T21" fmla="*/ 572 h 1256"/>
                  <a:gd name="T22" fmla="*/ 2 w 622"/>
                  <a:gd name="T23" fmla="*/ 530 h 1256"/>
                  <a:gd name="T24" fmla="*/ 1 w 622"/>
                  <a:gd name="T25" fmla="*/ 505 h 1256"/>
                  <a:gd name="T26" fmla="*/ 12 w 622"/>
                  <a:gd name="T27" fmla="*/ 443 h 1256"/>
                  <a:gd name="T28" fmla="*/ 49 w 622"/>
                  <a:gd name="T29" fmla="*/ 239 h 1256"/>
                  <a:gd name="T30" fmla="*/ 73 w 622"/>
                  <a:gd name="T31" fmla="*/ 105 h 1256"/>
                  <a:gd name="T32" fmla="*/ 164 w 622"/>
                  <a:gd name="T33" fmla="*/ 6 h 1256"/>
                  <a:gd name="T34" fmla="*/ 223 w 622"/>
                  <a:gd name="T35" fmla="*/ 1 h 1256"/>
                  <a:gd name="T36" fmla="*/ 230 w 622"/>
                  <a:gd name="T37" fmla="*/ 7 h 1256"/>
                  <a:gd name="T38" fmla="*/ 234 w 622"/>
                  <a:gd name="T39" fmla="*/ 18 h 1256"/>
                  <a:gd name="T40" fmla="*/ 312 w 622"/>
                  <a:gd name="T41" fmla="*/ 65 h 1256"/>
                  <a:gd name="T42" fmla="*/ 387 w 622"/>
                  <a:gd name="T43" fmla="*/ 17 h 1256"/>
                  <a:gd name="T44" fmla="*/ 411 w 622"/>
                  <a:gd name="T45" fmla="*/ 1 h 1256"/>
                  <a:gd name="T46" fmla="*/ 455 w 622"/>
                  <a:gd name="T47" fmla="*/ 6 h 1256"/>
                  <a:gd name="T48" fmla="*/ 548 w 622"/>
                  <a:gd name="T49" fmla="*/ 108 h 1256"/>
                  <a:gd name="T50" fmla="*/ 605 w 622"/>
                  <a:gd name="T51" fmla="*/ 425 h 1256"/>
                  <a:gd name="T52" fmla="*/ 619 w 622"/>
                  <a:gd name="T53" fmla="*/ 504 h 1256"/>
                  <a:gd name="T54" fmla="*/ 617 w 622"/>
                  <a:gd name="T55" fmla="*/ 538 h 1256"/>
                  <a:gd name="T56" fmla="*/ 533 w 622"/>
                  <a:gd name="T57" fmla="*/ 560 h 1256"/>
                  <a:gd name="T58" fmla="*/ 513 w 622"/>
                  <a:gd name="T59" fmla="*/ 525 h 1256"/>
                  <a:gd name="T60" fmla="*/ 499 w 622"/>
                  <a:gd name="T61" fmla="*/ 448 h 1256"/>
                  <a:gd name="T62" fmla="*/ 459 w 622"/>
                  <a:gd name="T63" fmla="*/ 229 h 1256"/>
                  <a:gd name="T64" fmla="*/ 453 w 622"/>
                  <a:gd name="T65" fmla="*/ 213 h 1256"/>
                  <a:gd name="T66" fmla="*/ 453 w 622"/>
                  <a:gd name="T67" fmla="*/ 228 h 1256"/>
                  <a:gd name="T68" fmla="*/ 453 w 622"/>
                  <a:gd name="T69" fmla="*/ 332 h 1256"/>
                  <a:gd name="T70" fmla="*/ 461 w 622"/>
                  <a:gd name="T71" fmla="*/ 425 h 1256"/>
                  <a:gd name="T72" fmla="*/ 528 w 622"/>
                  <a:gd name="T73" fmla="*/ 780 h 1256"/>
                  <a:gd name="T74" fmla="*/ 530 w 622"/>
                  <a:gd name="T75" fmla="*/ 791 h 1256"/>
                  <a:gd name="T76" fmla="*/ 511 w 622"/>
                  <a:gd name="T77" fmla="*/ 815 h 1256"/>
                  <a:gd name="T78" fmla="*/ 450 w 622"/>
                  <a:gd name="T79" fmla="*/ 815 h 1256"/>
                  <a:gd name="T80" fmla="*/ 440 w 622"/>
                  <a:gd name="T81" fmla="*/ 825 h 1256"/>
                  <a:gd name="T82" fmla="*/ 440 w 622"/>
                  <a:gd name="T83" fmla="*/ 840 h 1256"/>
                  <a:gd name="T84" fmla="*/ 440 w 622"/>
                  <a:gd name="T85" fmla="*/ 1186 h 1256"/>
                  <a:gd name="T86" fmla="*/ 439 w 622"/>
                  <a:gd name="T87" fmla="*/ 1207 h 1256"/>
                  <a:gd name="T88" fmla="*/ 383 w 622"/>
                  <a:gd name="T89" fmla="*/ 1254 h 1256"/>
                  <a:gd name="T90" fmla="*/ 328 w 622"/>
                  <a:gd name="T91" fmla="*/ 1203 h 1256"/>
                  <a:gd name="T92" fmla="*/ 328 w 622"/>
                  <a:gd name="T93" fmla="*/ 1184 h 1256"/>
                  <a:gd name="T94" fmla="*/ 328 w 622"/>
                  <a:gd name="T95" fmla="*/ 838 h 1256"/>
                  <a:gd name="T96" fmla="*/ 304 w 622"/>
                  <a:gd name="T97" fmla="*/ 815 h 1256"/>
                  <a:gd name="T98" fmla="*/ 293 w 622"/>
                  <a:gd name="T99" fmla="*/ 826 h 1256"/>
                  <a:gd name="T100" fmla="*/ 293 w 622"/>
                  <a:gd name="T101" fmla="*/ 842 h 1256"/>
                  <a:gd name="T102" fmla="*/ 293 w 622"/>
                  <a:gd name="T103" fmla="*/ 1185 h 1256"/>
                  <a:gd name="T104" fmla="*/ 292 w 622"/>
                  <a:gd name="T105" fmla="*/ 1206 h 1256"/>
                  <a:gd name="T106" fmla="*/ 239 w 622"/>
                  <a:gd name="T107" fmla="*/ 1255 h 1256"/>
                  <a:gd name="T108" fmla="*/ 183 w 622"/>
                  <a:gd name="T109" fmla="*/ 1211 h 1256"/>
                  <a:gd name="T110" fmla="*/ 181 w 622"/>
                  <a:gd name="T111" fmla="*/ 1187 h 1256"/>
                  <a:gd name="T112" fmla="*/ 181 w 622"/>
                  <a:gd name="T113" fmla="*/ 837 h 1256"/>
                  <a:gd name="T114" fmla="*/ 180 w 622"/>
                  <a:gd name="T115" fmla="*/ 820 h 1256"/>
                  <a:gd name="T116" fmla="*/ 175 w 622"/>
                  <a:gd name="T117" fmla="*/ 815 h 1256"/>
                  <a:gd name="T118" fmla="*/ 164 w 622"/>
                  <a:gd name="T119" fmla="*/ 815 h 1256"/>
                  <a:gd name="T120" fmla="*/ 104 w 622"/>
                  <a:gd name="T121" fmla="*/ 815 h 1256"/>
                  <a:gd name="T122" fmla="*/ 87 w 622"/>
                  <a:gd name="T123" fmla="*/ 81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2" h="1256">
                    <a:moveTo>
                      <a:pt x="87" y="812"/>
                    </a:moveTo>
                    <a:cubicBezTo>
                      <a:pt x="90" y="794"/>
                      <a:pt x="93" y="776"/>
                      <a:pt x="97" y="758"/>
                    </a:cubicBezTo>
                    <a:cubicBezTo>
                      <a:pt x="114" y="668"/>
                      <a:pt x="131" y="578"/>
                      <a:pt x="148" y="488"/>
                    </a:cubicBezTo>
                    <a:cubicBezTo>
                      <a:pt x="155" y="452"/>
                      <a:pt x="160" y="416"/>
                      <a:pt x="167" y="380"/>
                    </a:cubicBezTo>
                    <a:cubicBezTo>
                      <a:pt x="167" y="377"/>
                      <a:pt x="168" y="373"/>
                      <a:pt x="168" y="369"/>
                    </a:cubicBezTo>
                    <a:cubicBezTo>
                      <a:pt x="168" y="318"/>
                      <a:pt x="168" y="267"/>
                      <a:pt x="168" y="213"/>
                    </a:cubicBezTo>
                    <a:cubicBezTo>
                      <a:pt x="163" y="218"/>
                      <a:pt x="162" y="223"/>
                      <a:pt x="161" y="228"/>
                    </a:cubicBezTo>
                    <a:cubicBezTo>
                      <a:pt x="151" y="286"/>
                      <a:pt x="140" y="345"/>
                      <a:pt x="130" y="403"/>
                    </a:cubicBezTo>
                    <a:cubicBezTo>
                      <a:pt x="123" y="441"/>
                      <a:pt x="116" y="479"/>
                      <a:pt x="109" y="516"/>
                    </a:cubicBezTo>
                    <a:cubicBezTo>
                      <a:pt x="107" y="527"/>
                      <a:pt x="105" y="538"/>
                      <a:pt x="99" y="547"/>
                    </a:cubicBezTo>
                    <a:cubicBezTo>
                      <a:pt x="86" y="566"/>
                      <a:pt x="64" y="576"/>
                      <a:pt x="42" y="572"/>
                    </a:cubicBezTo>
                    <a:cubicBezTo>
                      <a:pt x="20" y="567"/>
                      <a:pt x="7" y="552"/>
                      <a:pt x="2" y="530"/>
                    </a:cubicBezTo>
                    <a:cubicBezTo>
                      <a:pt x="0" y="522"/>
                      <a:pt x="0" y="514"/>
                      <a:pt x="1" y="505"/>
                    </a:cubicBezTo>
                    <a:cubicBezTo>
                      <a:pt x="5" y="485"/>
                      <a:pt x="9" y="464"/>
                      <a:pt x="12" y="443"/>
                    </a:cubicBezTo>
                    <a:cubicBezTo>
                      <a:pt x="25" y="375"/>
                      <a:pt x="37" y="307"/>
                      <a:pt x="49" y="239"/>
                    </a:cubicBezTo>
                    <a:cubicBezTo>
                      <a:pt x="57" y="195"/>
                      <a:pt x="64" y="150"/>
                      <a:pt x="73" y="105"/>
                    </a:cubicBezTo>
                    <a:cubicBezTo>
                      <a:pt x="84" y="55"/>
                      <a:pt x="114" y="21"/>
                      <a:pt x="164" y="6"/>
                    </a:cubicBezTo>
                    <a:cubicBezTo>
                      <a:pt x="183" y="0"/>
                      <a:pt x="203" y="1"/>
                      <a:pt x="223" y="1"/>
                    </a:cubicBezTo>
                    <a:cubicBezTo>
                      <a:pt x="227" y="2"/>
                      <a:pt x="229" y="3"/>
                      <a:pt x="230" y="7"/>
                    </a:cubicBezTo>
                    <a:cubicBezTo>
                      <a:pt x="231" y="11"/>
                      <a:pt x="233" y="14"/>
                      <a:pt x="234" y="18"/>
                    </a:cubicBezTo>
                    <a:cubicBezTo>
                      <a:pt x="251" y="49"/>
                      <a:pt x="276" y="66"/>
                      <a:pt x="312" y="65"/>
                    </a:cubicBezTo>
                    <a:cubicBezTo>
                      <a:pt x="346" y="65"/>
                      <a:pt x="371" y="47"/>
                      <a:pt x="387" y="17"/>
                    </a:cubicBezTo>
                    <a:cubicBezTo>
                      <a:pt x="389" y="3"/>
                      <a:pt x="399" y="0"/>
                      <a:pt x="411" y="1"/>
                    </a:cubicBezTo>
                    <a:cubicBezTo>
                      <a:pt x="426" y="2"/>
                      <a:pt x="441" y="2"/>
                      <a:pt x="455" y="6"/>
                    </a:cubicBezTo>
                    <a:cubicBezTo>
                      <a:pt x="507" y="20"/>
                      <a:pt x="538" y="55"/>
                      <a:pt x="548" y="108"/>
                    </a:cubicBezTo>
                    <a:cubicBezTo>
                      <a:pt x="567" y="213"/>
                      <a:pt x="586" y="319"/>
                      <a:pt x="605" y="425"/>
                    </a:cubicBezTo>
                    <a:cubicBezTo>
                      <a:pt x="610" y="451"/>
                      <a:pt x="614" y="478"/>
                      <a:pt x="619" y="504"/>
                    </a:cubicBezTo>
                    <a:cubicBezTo>
                      <a:pt x="622" y="516"/>
                      <a:pt x="621" y="527"/>
                      <a:pt x="617" y="538"/>
                    </a:cubicBezTo>
                    <a:cubicBezTo>
                      <a:pt x="604" y="573"/>
                      <a:pt x="561" y="584"/>
                      <a:pt x="533" y="560"/>
                    </a:cubicBezTo>
                    <a:cubicBezTo>
                      <a:pt x="523" y="550"/>
                      <a:pt x="516" y="539"/>
                      <a:pt x="513" y="525"/>
                    </a:cubicBezTo>
                    <a:cubicBezTo>
                      <a:pt x="509" y="500"/>
                      <a:pt x="504" y="474"/>
                      <a:pt x="499" y="448"/>
                    </a:cubicBezTo>
                    <a:cubicBezTo>
                      <a:pt x="486" y="375"/>
                      <a:pt x="473" y="302"/>
                      <a:pt x="459" y="229"/>
                    </a:cubicBezTo>
                    <a:cubicBezTo>
                      <a:pt x="458" y="224"/>
                      <a:pt x="457" y="218"/>
                      <a:pt x="453" y="213"/>
                    </a:cubicBezTo>
                    <a:cubicBezTo>
                      <a:pt x="453" y="218"/>
                      <a:pt x="453" y="223"/>
                      <a:pt x="453" y="228"/>
                    </a:cubicBezTo>
                    <a:cubicBezTo>
                      <a:pt x="453" y="263"/>
                      <a:pt x="454" y="297"/>
                      <a:pt x="453" y="332"/>
                    </a:cubicBezTo>
                    <a:cubicBezTo>
                      <a:pt x="452" y="363"/>
                      <a:pt x="456" y="394"/>
                      <a:pt x="461" y="425"/>
                    </a:cubicBezTo>
                    <a:cubicBezTo>
                      <a:pt x="484" y="543"/>
                      <a:pt x="506" y="661"/>
                      <a:pt x="528" y="780"/>
                    </a:cubicBezTo>
                    <a:cubicBezTo>
                      <a:pt x="529" y="783"/>
                      <a:pt x="529" y="787"/>
                      <a:pt x="530" y="791"/>
                    </a:cubicBezTo>
                    <a:cubicBezTo>
                      <a:pt x="536" y="819"/>
                      <a:pt x="535" y="814"/>
                      <a:pt x="511" y="815"/>
                    </a:cubicBezTo>
                    <a:cubicBezTo>
                      <a:pt x="491" y="815"/>
                      <a:pt x="470" y="815"/>
                      <a:pt x="450" y="815"/>
                    </a:cubicBezTo>
                    <a:cubicBezTo>
                      <a:pt x="441" y="815"/>
                      <a:pt x="440" y="816"/>
                      <a:pt x="440" y="825"/>
                    </a:cubicBezTo>
                    <a:cubicBezTo>
                      <a:pt x="440" y="830"/>
                      <a:pt x="440" y="835"/>
                      <a:pt x="440" y="840"/>
                    </a:cubicBezTo>
                    <a:cubicBezTo>
                      <a:pt x="440" y="956"/>
                      <a:pt x="440" y="1071"/>
                      <a:pt x="440" y="1186"/>
                    </a:cubicBezTo>
                    <a:cubicBezTo>
                      <a:pt x="440" y="1193"/>
                      <a:pt x="440" y="1200"/>
                      <a:pt x="439" y="1207"/>
                    </a:cubicBezTo>
                    <a:cubicBezTo>
                      <a:pt x="435" y="1236"/>
                      <a:pt x="411" y="1255"/>
                      <a:pt x="383" y="1254"/>
                    </a:cubicBezTo>
                    <a:cubicBezTo>
                      <a:pt x="352" y="1254"/>
                      <a:pt x="329" y="1232"/>
                      <a:pt x="328" y="1203"/>
                    </a:cubicBezTo>
                    <a:cubicBezTo>
                      <a:pt x="327" y="1197"/>
                      <a:pt x="328" y="1190"/>
                      <a:pt x="328" y="1184"/>
                    </a:cubicBezTo>
                    <a:cubicBezTo>
                      <a:pt x="328" y="1069"/>
                      <a:pt x="328" y="954"/>
                      <a:pt x="328" y="838"/>
                    </a:cubicBezTo>
                    <a:cubicBezTo>
                      <a:pt x="328" y="811"/>
                      <a:pt x="329" y="815"/>
                      <a:pt x="304" y="815"/>
                    </a:cubicBezTo>
                    <a:cubicBezTo>
                      <a:pt x="295" y="815"/>
                      <a:pt x="293" y="816"/>
                      <a:pt x="293" y="826"/>
                    </a:cubicBezTo>
                    <a:cubicBezTo>
                      <a:pt x="293" y="831"/>
                      <a:pt x="293" y="837"/>
                      <a:pt x="293" y="842"/>
                    </a:cubicBezTo>
                    <a:cubicBezTo>
                      <a:pt x="293" y="956"/>
                      <a:pt x="293" y="1071"/>
                      <a:pt x="293" y="1185"/>
                    </a:cubicBezTo>
                    <a:cubicBezTo>
                      <a:pt x="293" y="1192"/>
                      <a:pt x="293" y="1199"/>
                      <a:pt x="292" y="1206"/>
                    </a:cubicBezTo>
                    <a:cubicBezTo>
                      <a:pt x="289" y="1233"/>
                      <a:pt x="266" y="1254"/>
                      <a:pt x="239" y="1255"/>
                    </a:cubicBezTo>
                    <a:cubicBezTo>
                      <a:pt x="212" y="1256"/>
                      <a:pt x="189" y="1237"/>
                      <a:pt x="183" y="1211"/>
                    </a:cubicBezTo>
                    <a:cubicBezTo>
                      <a:pt x="181" y="1203"/>
                      <a:pt x="181" y="1195"/>
                      <a:pt x="181" y="1187"/>
                    </a:cubicBezTo>
                    <a:cubicBezTo>
                      <a:pt x="181" y="1070"/>
                      <a:pt x="181" y="954"/>
                      <a:pt x="181" y="837"/>
                    </a:cubicBezTo>
                    <a:cubicBezTo>
                      <a:pt x="181" y="831"/>
                      <a:pt x="181" y="826"/>
                      <a:pt x="180" y="820"/>
                    </a:cubicBezTo>
                    <a:cubicBezTo>
                      <a:pt x="180" y="817"/>
                      <a:pt x="178" y="815"/>
                      <a:pt x="175" y="815"/>
                    </a:cubicBezTo>
                    <a:cubicBezTo>
                      <a:pt x="172" y="815"/>
                      <a:pt x="168" y="815"/>
                      <a:pt x="164" y="815"/>
                    </a:cubicBezTo>
                    <a:cubicBezTo>
                      <a:pt x="144" y="815"/>
                      <a:pt x="124" y="815"/>
                      <a:pt x="104" y="815"/>
                    </a:cubicBezTo>
                    <a:cubicBezTo>
                      <a:pt x="99" y="815"/>
                      <a:pt x="94" y="816"/>
                      <a:pt x="87" y="8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8" name="Freeform 19"/>
              <p:cNvSpPr>
                <a:spLocks/>
              </p:cNvSpPr>
              <p:nvPr/>
            </p:nvSpPr>
            <p:spPr bwMode="auto">
              <a:xfrm>
                <a:off x="3155950" y="3109913"/>
                <a:ext cx="238125" cy="212725"/>
              </a:xfrm>
              <a:custGeom>
                <a:avLst/>
                <a:gdLst>
                  <a:gd name="T0" fmla="*/ 132 w 251"/>
                  <a:gd name="T1" fmla="*/ 225 h 225"/>
                  <a:gd name="T2" fmla="*/ 32 w 251"/>
                  <a:gd name="T3" fmla="*/ 161 h 225"/>
                  <a:gd name="T4" fmla="*/ 111 w 251"/>
                  <a:gd name="T5" fmla="*/ 6 h 225"/>
                  <a:gd name="T6" fmla="*/ 187 w 251"/>
                  <a:gd name="T7" fmla="*/ 16 h 225"/>
                  <a:gd name="T8" fmla="*/ 247 w 251"/>
                  <a:gd name="T9" fmla="*/ 123 h 225"/>
                  <a:gd name="T10" fmla="*/ 165 w 251"/>
                  <a:gd name="T11" fmla="*/ 220 h 225"/>
                  <a:gd name="T12" fmla="*/ 148 w 251"/>
                  <a:gd name="T13" fmla="*/ 224 h 225"/>
                  <a:gd name="T14" fmla="*/ 132 w 251"/>
                  <a:gd name="T15" fmla="*/ 225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225">
                    <a:moveTo>
                      <a:pt x="132" y="225"/>
                    </a:moveTo>
                    <a:cubicBezTo>
                      <a:pt x="88" y="223"/>
                      <a:pt x="52" y="203"/>
                      <a:pt x="32" y="161"/>
                    </a:cubicBezTo>
                    <a:cubicBezTo>
                      <a:pt x="0" y="94"/>
                      <a:pt x="41" y="20"/>
                      <a:pt x="111" y="6"/>
                    </a:cubicBezTo>
                    <a:cubicBezTo>
                      <a:pt x="138" y="0"/>
                      <a:pt x="163" y="4"/>
                      <a:pt x="187" y="16"/>
                    </a:cubicBezTo>
                    <a:cubicBezTo>
                      <a:pt x="225" y="35"/>
                      <a:pt x="251" y="76"/>
                      <a:pt x="247" y="123"/>
                    </a:cubicBezTo>
                    <a:cubicBezTo>
                      <a:pt x="244" y="170"/>
                      <a:pt x="211" y="208"/>
                      <a:pt x="165" y="220"/>
                    </a:cubicBezTo>
                    <a:cubicBezTo>
                      <a:pt x="160" y="222"/>
                      <a:pt x="154" y="223"/>
                      <a:pt x="148" y="224"/>
                    </a:cubicBezTo>
                    <a:cubicBezTo>
                      <a:pt x="144" y="224"/>
                      <a:pt x="139" y="224"/>
                      <a:pt x="1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grpSp>
        <p:nvGrpSpPr>
          <p:cNvPr id="37" name="Group 36"/>
          <p:cNvGrpSpPr/>
          <p:nvPr/>
        </p:nvGrpSpPr>
        <p:grpSpPr>
          <a:xfrm>
            <a:off x="724400" y="3889330"/>
            <a:ext cx="968962" cy="647836"/>
            <a:chOff x="666750" y="3871913"/>
            <a:chExt cx="1101725" cy="736600"/>
          </a:xfrm>
        </p:grpSpPr>
        <p:sp>
          <p:nvSpPr>
            <p:cNvPr id="34" name="Freeform 5"/>
            <p:cNvSpPr>
              <a:spLocks noEditPoints="1"/>
            </p:cNvSpPr>
            <p:nvPr/>
          </p:nvSpPr>
          <p:spPr bwMode="auto">
            <a:xfrm>
              <a:off x="666750" y="3871913"/>
              <a:ext cx="1101725" cy="736600"/>
            </a:xfrm>
            <a:custGeom>
              <a:avLst/>
              <a:gdLst>
                <a:gd name="T0" fmla="*/ 663 w 1318"/>
                <a:gd name="T1" fmla="*/ 107 h 883"/>
                <a:gd name="T2" fmla="*/ 820 w 1318"/>
                <a:gd name="T3" fmla="*/ 39 h 883"/>
                <a:gd name="T4" fmla="*/ 1267 w 1318"/>
                <a:gd name="T5" fmla="*/ 328 h 883"/>
                <a:gd name="T6" fmla="*/ 947 w 1318"/>
                <a:gd name="T7" fmla="*/ 803 h 883"/>
                <a:gd name="T8" fmla="*/ 659 w 1318"/>
                <a:gd name="T9" fmla="*/ 729 h 883"/>
                <a:gd name="T10" fmla="*/ 627 w 1318"/>
                <a:gd name="T11" fmla="*/ 728 h 883"/>
                <a:gd name="T12" fmla="*/ 32 w 1318"/>
                <a:gd name="T13" fmla="*/ 464 h 883"/>
                <a:gd name="T14" fmla="*/ 355 w 1318"/>
                <a:gd name="T15" fmla="*/ 23 h 883"/>
                <a:gd name="T16" fmla="*/ 663 w 1318"/>
                <a:gd name="T17" fmla="*/ 107 h 883"/>
                <a:gd name="T18" fmla="*/ 595 w 1318"/>
                <a:gd name="T19" fmla="*/ 165 h 883"/>
                <a:gd name="T20" fmla="*/ 200 w 1318"/>
                <a:gd name="T21" fmla="*/ 194 h 883"/>
                <a:gd name="T22" fmla="*/ 205 w 1318"/>
                <a:gd name="T23" fmla="*/ 619 h 883"/>
                <a:gd name="T24" fmla="*/ 579 w 1318"/>
                <a:gd name="T25" fmla="*/ 652 h 883"/>
                <a:gd name="T26" fmla="*/ 595 w 1318"/>
                <a:gd name="T27" fmla="*/ 165 h 883"/>
                <a:gd name="T28" fmla="*/ 675 w 1318"/>
                <a:gd name="T29" fmla="*/ 627 h 883"/>
                <a:gd name="T30" fmla="*/ 688 w 1318"/>
                <a:gd name="T31" fmla="*/ 197 h 883"/>
                <a:gd name="T32" fmla="*/ 675 w 1318"/>
                <a:gd name="T33" fmla="*/ 627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8" h="883">
                  <a:moveTo>
                    <a:pt x="663" y="107"/>
                  </a:moveTo>
                  <a:cubicBezTo>
                    <a:pt x="711" y="72"/>
                    <a:pt x="763" y="50"/>
                    <a:pt x="820" y="39"/>
                  </a:cubicBezTo>
                  <a:cubicBezTo>
                    <a:pt x="1019" y="0"/>
                    <a:pt x="1221" y="131"/>
                    <a:pt x="1267" y="328"/>
                  </a:cubicBezTo>
                  <a:cubicBezTo>
                    <a:pt x="1318" y="551"/>
                    <a:pt x="1172" y="769"/>
                    <a:pt x="947" y="803"/>
                  </a:cubicBezTo>
                  <a:cubicBezTo>
                    <a:pt x="842" y="818"/>
                    <a:pt x="745" y="794"/>
                    <a:pt x="659" y="729"/>
                  </a:cubicBezTo>
                  <a:cubicBezTo>
                    <a:pt x="647" y="720"/>
                    <a:pt x="640" y="720"/>
                    <a:pt x="627" y="728"/>
                  </a:cubicBezTo>
                  <a:cubicBezTo>
                    <a:pt x="393" y="883"/>
                    <a:pt x="74" y="741"/>
                    <a:pt x="32" y="464"/>
                  </a:cubicBezTo>
                  <a:cubicBezTo>
                    <a:pt x="0" y="254"/>
                    <a:pt x="145" y="55"/>
                    <a:pt x="355" y="23"/>
                  </a:cubicBezTo>
                  <a:cubicBezTo>
                    <a:pt x="469" y="6"/>
                    <a:pt x="571" y="34"/>
                    <a:pt x="663" y="107"/>
                  </a:cubicBezTo>
                  <a:close/>
                  <a:moveTo>
                    <a:pt x="595" y="165"/>
                  </a:moveTo>
                  <a:cubicBezTo>
                    <a:pt x="496" y="82"/>
                    <a:pt x="317" y="74"/>
                    <a:pt x="200" y="194"/>
                  </a:cubicBezTo>
                  <a:cubicBezTo>
                    <a:pt x="83" y="313"/>
                    <a:pt x="86" y="503"/>
                    <a:pt x="205" y="619"/>
                  </a:cubicBezTo>
                  <a:cubicBezTo>
                    <a:pt x="323" y="734"/>
                    <a:pt x="496" y="721"/>
                    <a:pt x="579" y="652"/>
                  </a:cubicBezTo>
                  <a:cubicBezTo>
                    <a:pt x="472" y="486"/>
                    <a:pt x="477" y="323"/>
                    <a:pt x="595" y="165"/>
                  </a:cubicBezTo>
                  <a:close/>
                  <a:moveTo>
                    <a:pt x="675" y="627"/>
                  </a:moveTo>
                  <a:cubicBezTo>
                    <a:pt x="789" y="499"/>
                    <a:pt x="780" y="307"/>
                    <a:pt x="688" y="197"/>
                  </a:cubicBezTo>
                  <a:cubicBezTo>
                    <a:pt x="559" y="309"/>
                    <a:pt x="559" y="515"/>
                    <a:pt x="675" y="6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NZ" dirty="0"/>
            </a:p>
          </p:txBody>
        </p:sp>
        <p:sp>
          <p:nvSpPr>
            <p:cNvPr id="35" name="Freeform 6"/>
            <p:cNvSpPr>
              <a:spLocks/>
            </p:cNvSpPr>
            <p:nvPr/>
          </p:nvSpPr>
          <p:spPr bwMode="auto">
            <a:xfrm>
              <a:off x="736600" y="3932238"/>
              <a:ext cx="428625" cy="552450"/>
            </a:xfrm>
            <a:custGeom>
              <a:avLst/>
              <a:gdLst>
                <a:gd name="T0" fmla="*/ 512 w 512"/>
                <a:gd name="T1" fmla="*/ 91 h 660"/>
                <a:gd name="T2" fmla="*/ 496 w 512"/>
                <a:gd name="T3" fmla="*/ 578 h 660"/>
                <a:gd name="T4" fmla="*/ 122 w 512"/>
                <a:gd name="T5" fmla="*/ 545 h 660"/>
                <a:gd name="T6" fmla="*/ 117 w 512"/>
                <a:gd name="T7" fmla="*/ 120 h 660"/>
                <a:gd name="T8" fmla="*/ 512 w 512"/>
                <a:gd name="T9" fmla="*/ 91 h 660"/>
              </a:gdLst>
              <a:ahLst/>
              <a:cxnLst>
                <a:cxn ang="0">
                  <a:pos x="T0" y="T1"/>
                </a:cxn>
                <a:cxn ang="0">
                  <a:pos x="T2" y="T3"/>
                </a:cxn>
                <a:cxn ang="0">
                  <a:pos x="T4" y="T5"/>
                </a:cxn>
                <a:cxn ang="0">
                  <a:pos x="T6" y="T7"/>
                </a:cxn>
                <a:cxn ang="0">
                  <a:pos x="T8" y="T9"/>
                </a:cxn>
              </a:cxnLst>
              <a:rect l="0" t="0" r="r" b="b"/>
              <a:pathLst>
                <a:path w="512" h="660">
                  <a:moveTo>
                    <a:pt x="512" y="91"/>
                  </a:moveTo>
                  <a:cubicBezTo>
                    <a:pt x="394" y="249"/>
                    <a:pt x="389" y="412"/>
                    <a:pt x="496" y="578"/>
                  </a:cubicBezTo>
                  <a:cubicBezTo>
                    <a:pt x="413" y="647"/>
                    <a:pt x="240" y="660"/>
                    <a:pt x="122" y="545"/>
                  </a:cubicBezTo>
                  <a:cubicBezTo>
                    <a:pt x="3" y="429"/>
                    <a:pt x="0" y="239"/>
                    <a:pt x="117" y="120"/>
                  </a:cubicBezTo>
                  <a:cubicBezTo>
                    <a:pt x="234" y="0"/>
                    <a:pt x="413" y="8"/>
                    <a:pt x="512"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6" name="Freeform 7"/>
            <p:cNvSpPr>
              <a:spLocks/>
            </p:cNvSpPr>
            <p:nvPr/>
          </p:nvSpPr>
          <p:spPr bwMode="auto">
            <a:xfrm>
              <a:off x="1135063" y="4035425"/>
              <a:ext cx="192088" cy="358775"/>
            </a:xfrm>
            <a:custGeom>
              <a:avLst/>
              <a:gdLst>
                <a:gd name="T0" fmla="*/ 116 w 230"/>
                <a:gd name="T1" fmla="*/ 430 h 430"/>
                <a:gd name="T2" fmla="*/ 129 w 230"/>
                <a:gd name="T3" fmla="*/ 0 h 430"/>
                <a:gd name="T4" fmla="*/ 116 w 230"/>
                <a:gd name="T5" fmla="*/ 430 h 430"/>
              </a:gdLst>
              <a:ahLst/>
              <a:cxnLst>
                <a:cxn ang="0">
                  <a:pos x="T0" y="T1"/>
                </a:cxn>
                <a:cxn ang="0">
                  <a:pos x="T2" y="T3"/>
                </a:cxn>
                <a:cxn ang="0">
                  <a:pos x="T4" y="T5"/>
                </a:cxn>
              </a:cxnLst>
              <a:rect l="0" t="0" r="r" b="b"/>
              <a:pathLst>
                <a:path w="230" h="430">
                  <a:moveTo>
                    <a:pt x="116" y="430"/>
                  </a:moveTo>
                  <a:cubicBezTo>
                    <a:pt x="0" y="318"/>
                    <a:pt x="0" y="112"/>
                    <a:pt x="129" y="0"/>
                  </a:cubicBezTo>
                  <a:cubicBezTo>
                    <a:pt x="221" y="110"/>
                    <a:pt x="230" y="302"/>
                    <a:pt x="116" y="430"/>
                  </a:cubicBezTo>
                  <a:close/>
                </a:path>
              </a:pathLst>
            </a:custGeom>
            <a:solidFill>
              <a:srgbClr val="075F8D">
                <a:alpha val="39000"/>
              </a:srgbClr>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67" name="Group 66"/>
          <p:cNvGrpSpPr/>
          <p:nvPr/>
        </p:nvGrpSpPr>
        <p:grpSpPr>
          <a:xfrm flipH="1">
            <a:off x="839175" y="5370260"/>
            <a:ext cx="739412" cy="605698"/>
            <a:chOff x="619125" y="5024438"/>
            <a:chExt cx="1325563" cy="1085850"/>
          </a:xfrm>
        </p:grpSpPr>
        <p:sp>
          <p:nvSpPr>
            <p:cNvPr id="42" name="Freeform 12"/>
            <p:cNvSpPr>
              <a:spLocks/>
            </p:cNvSpPr>
            <p:nvPr/>
          </p:nvSpPr>
          <p:spPr bwMode="auto">
            <a:xfrm>
              <a:off x="619125" y="5576888"/>
              <a:ext cx="1314450" cy="533400"/>
            </a:xfrm>
            <a:custGeom>
              <a:avLst/>
              <a:gdLst>
                <a:gd name="T0" fmla="*/ 838 w 1301"/>
                <a:gd name="T1" fmla="*/ 140 h 528"/>
                <a:gd name="T2" fmla="*/ 781 w 1301"/>
                <a:gd name="T3" fmla="*/ 200 h 528"/>
                <a:gd name="T4" fmla="*/ 732 w 1301"/>
                <a:gd name="T5" fmla="*/ 216 h 528"/>
                <a:gd name="T6" fmla="*/ 503 w 1301"/>
                <a:gd name="T7" fmla="*/ 198 h 528"/>
                <a:gd name="T8" fmla="*/ 420 w 1301"/>
                <a:gd name="T9" fmla="*/ 278 h 528"/>
                <a:gd name="T10" fmla="*/ 443 w 1301"/>
                <a:gd name="T11" fmla="*/ 318 h 528"/>
                <a:gd name="T12" fmla="*/ 474 w 1301"/>
                <a:gd name="T13" fmla="*/ 338 h 528"/>
                <a:gd name="T14" fmla="*/ 708 w 1301"/>
                <a:gd name="T15" fmla="*/ 402 h 528"/>
                <a:gd name="T16" fmla="*/ 818 w 1301"/>
                <a:gd name="T17" fmla="*/ 426 h 528"/>
                <a:gd name="T18" fmla="*/ 862 w 1301"/>
                <a:gd name="T19" fmla="*/ 439 h 528"/>
                <a:gd name="T20" fmla="*/ 887 w 1301"/>
                <a:gd name="T21" fmla="*/ 434 h 528"/>
                <a:gd name="T22" fmla="*/ 662 w 1301"/>
                <a:gd name="T23" fmla="*/ 382 h 528"/>
                <a:gd name="T24" fmla="*/ 636 w 1301"/>
                <a:gd name="T25" fmla="*/ 378 h 528"/>
                <a:gd name="T26" fmla="*/ 485 w 1301"/>
                <a:gd name="T27" fmla="*/ 326 h 528"/>
                <a:gd name="T28" fmla="*/ 451 w 1301"/>
                <a:gd name="T29" fmla="*/ 306 h 528"/>
                <a:gd name="T30" fmla="*/ 439 w 1301"/>
                <a:gd name="T31" fmla="*/ 246 h 528"/>
                <a:gd name="T32" fmla="*/ 486 w 1301"/>
                <a:gd name="T33" fmla="*/ 214 h 528"/>
                <a:gd name="T34" fmla="*/ 595 w 1301"/>
                <a:gd name="T35" fmla="*/ 223 h 528"/>
                <a:gd name="T36" fmla="*/ 747 w 1301"/>
                <a:gd name="T37" fmla="*/ 229 h 528"/>
                <a:gd name="T38" fmla="*/ 791 w 1301"/>
                <a:gd name="T39" fmla="*/ 208 h 528"/>
                <a:gd name="T40" fmla="*/ 928 w 1301"/>
                <a:gd name="T41" fmla="*/ 120 h 528"/>
                <a:gd name="T42" fmla="*/ 1145 w 1301"/>
                <a:gd name="T43" fmla="*/ 90 h 528"/>
                <a:gd name="T44" fmla="*/ 1289 w 1301"/>
                <a:gd name="T45" fmla="*/ 179 h 528"/>
                <a:gd name="T46" fmla="*/ 1301 w 1301"/>
                <a:gd name="T47" fmla="*/ 238 h 528"/>
                <a:gd name="T48" fmla="*/ 1290 w 1301"/>
                <a:gd name="T49" fmla="*/ 333 h 528"/>
                <a:gd name="T50" fmla="*/ 1166 w 1301"/>
                <a:gd name="T51" fmla="*/ 442 h 528"/>
                <a:gd name="T52" fmla="*/ 963 w 1301"/>
                <a:gd name="T53" fmla="*/ 484 h 528"/>
                <a:gd name="T54" fmla="*/ 741 w 1301"/>
                <a:gd name="T55" fmla="*/ 521 h 528"/>
                <a:gd name="T56" fmla="*/ 595 w 1301"/>
                <a:gd name="T57" fmla="*/ 484 h 528"/>
                <a:gd name="T58" fmla="*/ 283 w 1301"/>
                <a:gd name="T59" fmla="*/ 283 h 528"/>
                <a:gd name="T60" fmla="*/ 101 w 1301"/>
                <a:gd name="T61" fmla="*/ 169 h 528"/>
                <a:gd name="T62" fmla="*/ 19 w 1301"/>
                <a:gd name="T63" fmla="*/ 85 h 528"/>
                <a:gd name="T64" fmla="*/ 52 w 1301"/>
                <a:gd name="T65" fmla="*/ 22 h 528"/>
                <a:gd name="T66" fmla="*/ 129 w 1301"/>
                <a:gd name="T67" fmla="*/ 6 h 528"/>
                <a:gd name="T68" fmla="*/ 222 w 1301"/>
                <a:gd name="T69" fmla="*/ 30 h 528"/>
                <a:gd name="T70" fmla="*/ 287 w 1301"/>
                <a:gd name="T71" fmla="*/ 31 h 528"/>
                <a:gd name="T72" fmla="*/ 328 w 1301"/>
                <a:gd name="T73" fmla="*/ 25 h 528"/>
                <a:gd name="T74" fmla="*/ 531 w 1301"/>
                <a:gd name="T75" fmla="*/ 95 h 528"/>
                <a:gd name="T76" fmla="*/ 652 w 1301"/>
                <a:gd name="T77" fmla="*/ 131 h 528"/>
                <a:gd name="T78" fmla="*/ 691 w 1301"/>
                <a:gd name="T79" fmla="*/ 132 h 528"/>
                <a:gd name="T80" fmla="*/ 838 w 1301"/>
                <a:gd name="T81" fmla="*/ 14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1" h="528">
                  <a:moveTo>
                    <a:pt x="838" y="140"/>
                  </a:moveTo>
                  <a:cubicBezTo>
                    <a:pt x="818" y="161"/>
                    <a:pt x="800" y="180"/>
                    <a:pt x="781" y="200"/>
                  </a:cubicBezTo>
                  <a:cubicBezTo>
                    <a:pt x="768" y="215"/>
                    <a:pt x="750" y="217"/>
                    <a:pt x="732" y="216"/>
                  </a:cubicBezTo>
                  <a:cubicBezTo>
                    <a:pt x="656" y="210"/>
                    <a:pt x="580" y="204"/>
                    <a:pt x="503" y="198"/>
                  </a:cubicBezTo>
                  <a:cubicBezTo>
                    <a:pt x="449" y="194"/>
                    <a:pt x="412" y="228"/>
                    <a:pt x="420" y="278"/>
                  </a:cubicBezTo>
                  <a:cubicBezTo>
                    <a:pt x="423" y="292"/>
                    <a:pt x="433" y="307"/>
                    <a:pt x="443" y="318"/>
                  </a:cubicBezTo>
                  <a:cubicBezTo>
                    <a:pt x="450" y="327"/>
                    <a:pt x="463" y="334"/>
                    <a:pt x="474" y="338"/>
                  </a:cubicBezTo>
                  <a:cubicBezTo>
                    <a:pt x="551" y="365"/>
                    <a:pt x="625" y="396"/>
                    <a:pt x="708" y="402"/>
                  </a:cubicBezTo>
                  <a:cubicBezTo>
                    <a:pt x="745" y="405"/>
                    <a:pt x="781" y="417"/>
                    <a:pt x="818" y="426"/>
                  </a:cubicBezTo>
                  <a:cubicBezTo>
                    <a:pt x="833" y="430"/>
                    <a:pt x="847" y="436"/>
                    <a:pt x="862" y="439"/>
                  </a:cubicBezTo>
                  <a:cubicBezTo>
                    <a:pt x="868" y="441"/>
                    <a:pt x="876" y="437"/>
                    <a:pt x="887" y="434"/>
                  </a:cubicBezTo>
                  <a:cubicBezTo>
                    <a:pt x="811" y="404"/>
                    <a:pt x="738" y="383"/>
                    <a:pt x="662" y="382"/>
                  </a:cubicBezTo>
                  <a:cubicBezTo>
                    <a:pt x="653" y="381"/>
                    <a:pt x="644" y="380"/>
                    <a:pt x="636" y="378"/>
                  </a:cubicBezTo>
                  <a:cubicBezTo>
                    <a:pt x="586" y="361"/>
                    <a:pt x="535" y="344"/>
                    <a:pt x="485" y="326"/>
                  </a:cubicBezTo>
                  <a:cubicBezTo>
                    <a:pt x="473" y="322"/>
                    <a:pt x="461" y="314"/>
                    <a:pt x="451" y="306"/>
                  </a:cubicBezTo>
                  <a:cubicBezTo>
                    <a:pt x="433" y="291"/>
                    <a:pt x="430" y="270"/>
                    <a:pt x="439" y="246"/>
                  </a:cubicBezTo>
                  <a:cubicBezTo>
                    <a:pt x="448" y="223"/>
                    <a:pt x="462" y="212"/>
                    <a:pt x="486" y="214"/>
                  </a:cubicBezTo>
                  <a:cubicBezTo>
                    <a:pt x="523" y="216"/>
                    <a:pt x="559" y="221"/>
                    <a:pt x="595" y="223"/>
                  </a:cubicBezTo>
                  <a:cubicBezTo>
                    <a:pt x="646" y="226"/>
                    <a:pt x="696" y="229"/>
                    <a:pt x="747" y="229"/>
                  </a:cubicBezTo>
                  <a:cubicBezTo>
                    <a:pt x="762" y="229"/>
                    <a:pt x="783" y="220"/>
                    <a:pt x="791" y="208"/>
                  </a:cubicBezTo>
                  <a:cubicBezTo>
                    <a:pt x="827" y="161"/>
                    <a:pt x="874" y="135"/>
                    <a:pt x="928" y="120"/>
                  </a:cubicBezTo>
                  <a:cubicBezTo>
                    <a:pt x="999" y="100"/>
                    <a:pt x="1071" y="88"/>
                    <a:pt x="1145" y="90"/>
                  </a:cubicBezTo>
                  <a:cubicBezTo>
                    <a:pt x="1209" y="91"/>
                    <a:pt x="1261" y="118"/>
                    <a:pt x="1289" y="179"/>
                  </a:cubicBezTo>
                  <a:cubicBezTo>
                    <a:pt x="1297" y="197"/>
                    <a:pt x="1301" y="219"/>
                    <a:pt x="1301" y="238"/>
                  </a:cubicBezTo>
                  <a:cubicBezTo>
                    <a:pt x="1300" y="270"/>
                    <a:pt x="1297" y="302"/>
                    <a:pt x="1290" y="333"/>
                  </a:cubicBezTo>
                  <a:cubicBezTo>
                    <a:pt x="1274" y="397"/>
                    <a:pt x="1234" y="432"/>
                    <a:pt x="1166" y="442"/>
                  </a:cubicBezTo>
                  <a:cubicBezTo>
                    <a:pt x="1098" y="451"/>
                    <a:pt x="1031" y="471"/>
                    <a:pt x="963" y="484"/>
                  </a:cubicBezTo>
                  <a:cubicBezTo>
                    <a:pt x="890" y="498"/>
                    <a:pt x="816" y="510"/>
                    <a:pt x="741" y="521"/>
                  </a:cubicBezTo>
                  <a:cubicBezTo>
                    <a:pt x="688" y="528"/>
                    <a:pt x="642" y="506"/>
                    <a:pt x="595" y="484"/>
                  </a:cubicBezTo>
                  <a:cubicBezTo>
                    <a:pt x="483" y="430"/>
                    <a:pt x="386" y="352"/>
                    <a:pt x="283" y="283"/>
                  </a:cubicBezTo>
                  <a:cubicBezTo>
                    <a:pt x="223" y="244"/>
                    <a:pt x="159" y="210"/>
                    <a:pt x="101" y="169"/>
                  </a:cubicBezTo>
                  <a:cubicBezTo>
                    <a:pt x="69" y="147"/>
                    <a:pt x="44" y="115"/>
                    <a:pt x="19" y="85"/>
                  </a:cubicBezTo>
                  <a:cubicBezTo>
                    <a:pt x="0" y="60"/>
                    <a:pt x="19" y="27"/>
                    <a:pt x="52" y="22"/>
                  </a:cubicBezTo>
                  <a:cubicBezTo>
                    <a:pt x="78" y="17"/>
                    <a:pt x="103" y="11"/>
                    <a:pt x="129" y="6"/>
                  </a:cubicBezTo>
                  <a:cubicBezTo>
                    <a:pt x="164" y="0"/>
                    <a:pt x="195" y="12"/>
                    <a:pt x="222" y="30"/>
                  </a:cubicBezTo>
                  <a:cubicBezTo>
                    <a:pt x="245" y="45"/>
                    <a:pt x="263" y="48"/>
                    <a:pt x="287" y="31"/>
                  </a:cubicBezTo>
                  <a:cubicBezTo>
                    <a:pt x="297" y="24"/>
                    <a:pt x="316" y="21"/>
                    <a:pt x="328" y="25"/>
                  </a:cubicBezTo>
                  <a:cubicBezTo>
                    <a:pt x="396" y="47"/>
                    <a:pt x="464" y="72"/>
                    <a:pt x="531" y="95"/>
                  </a:cubicBezTo>
                  <a:cubicBezTo>
                    <a:pt x="571" y="108"/>
                    <a:pt x="611" y="120"/>
                    <a:pt x="652" y="131"/>
                  </a:cubicBezTo>
                  <a:cubicBezTo>
                    <a:pt x="664" y="134"/>
                    <a:pt x="678" y="133"/>
                    <a:pt x="691" y="132"/>
                  </a:cubicBezTo>
                  <a:cubicBezTo>
                    <a:pt x="741" y="131"/>
                    <a:pt x="791" y="131"/>
                    <a:pt x="838" y="140"/>
                  </a:cubicBezTo>
                  <a:close/>
                </a:path>
              </a:pathLst>
            </a:custGeom>
            <a:solidFill>
              <a:srgbClr val="075F8D"/>
            </a:solidFill>
            <a:ln>
              <a:noFill/>
            </a:ln>
          </p:spPr>
          <p:txBody>
            <a:bodyPr vert="horz" wrap="square" lIns="91440" tIns="45720" rIns="91440" bIns="45720" numCol="1" anchor="t" anchorCtr="0" compatLnSpc="1">
              <a:prstTxWarp prst="textNoShape">
                <a:avLst/>
              </a:prstTxWarp>
            </a:bodyPr>
            <a:lstStyle/>
            <a:p>
              <a:endParaRPr lang="en-NZ"/>
            </a:p>
          </p:txBody>
        </p:sp>
        <p:grpSp>
          <p:nvGrpSpPr>
            <p:cNvPr id="66" name="Group 65"/>
            <p:cNvGrpSpPr/>
            <p:nvPr/>
          </p:nvGrpSpPr>
          <p:grpSpPr>
            <a:xfrm>
              <a:off x="668338" y="5024438"/>
              <a:ext cx="1276350" cy="557536"/>
              <a:chOff x="668338" y="5024438"/>
              <a:chExt cx="1276350" cy="557536"/>
            </a:xfrm>
          </p:grpSpPr>
          <p:sp>
            <p:nvSpPr>
              <p:cNvPr id="43" name="Freeform 13"/>
              <p:cNvSpPr>
                <a:spLocks noEditPoints="1"/>
              </p:cNvSpPr>
              <p:nvPr/>
            </p:nvSpPr>
            <p:spPr bwMode="auto">
              <a:xfrm>
                <a:off x="668338" y="5126361"/>
                <a:ext cx="1276350" cy="455613"/>
              </a:xfrm>
              <a:custGeom>
                <a:avLst/>
                <a:gdLst>
                  <a:gd name="T0" fmla="*/ 1 w 1264"/>
                  <a:gd name="T1" fmla="*/ 423 h 450"/>
                  <a:gd name="T2" fmla="*/ 315 w 1264"/>
                  <a:gd name="T3" fmla="*/ 11 h 450"/>
                  <a:gd name="T4" fmla="*/ 830 w 1264"/>
                  <a:gd name="T5" fmla="*/ 0 h 450"/>
                  <a:gd name="T6" fmla="*/ 1260 w 1264"/>
                  <a:gd name="T7" fmla="*/ 245 h 450"/>
                  <a:gd name="T8" fmla="*/ 958 w 1264"/>
                  <a:gd name="T9" fmla="*/ 449 h 450"/>
                  <a:gd name="T10" fmla="*/ 630 w 1264"/>
                  <a:gd name="T11" fmla="*/ 185 h 450"/>
                  <a:gd name="T12" fmla="*/ 1187 w 1264"/>
                  <a:gd name="T13" fmla="*/ 39 h 450"/>
                  <a:gd name="T14" fmla="*/ 942 w 1264"/>
                  <a:gd name="T15" fmla="*/ 26 h 450"/>
                  <a:gd name="T16" fmla="*/ 619 w 1264"/>
                  <a:gd name="T17" fmla="*/ 183 h 450"/>
                  <a:gd name="T18" fmla="*/ 352 w 1264"/>
                  <a:gd name="T19" fmla="*/ 26 h 450"/>
                  <a:gd name="T20" fmla="*/ 67 w 1264"/>
                  <a:gd name="T21" fmla="*/ 185 h 450"/>
                  <a:gd name="T22" fmla="*/ 513 w 1264"/>
                  <a:gd name="T23" fmla="*/ 130 h 450"/>
                  <a:gd name="T24" fmla="*/ 457 w 1264"/>
                  <a:gd name="T25" fmla="*/ 215 h 450"/>
                  <a:gd name="T26" fmla="*/ 560 w 1264"/>
                  <a:gd name="T27" fmla="*/ 215 h 450"/>
                  <a:gd name="T28" fmla="*/ 712 w 1264"/>
                  <a:gd name="T29" fmla="*/ 26 h 450"/>
                  <a:gd name="T30" fmla="*/ 487 w 1264"/>
                  <a:gd name="T31" fmla="*/ 181 h 450"/>
                  <a:gd name="T32" fmla="*/ 693 w 1264"/>
                  <a:gd name="T33" fmla="*/ 97 h 450"/>
                  <a:gd name="T34" fmla="*/ 46 w 1264"/>
                  <a:gd name="T35" fmla="*/ 305 h 450"/>
                  <a:gd name="T36" fmla="*/ 430 w 1264"/>
                  <a:gd name="T37" fmla="*/ 295 h 450"/>
                  <a:gd name="T38" fmla="*/ 430 w 1264"/>
                  <a:gd name="T39" fmla="*/ 337 h 450"/>
                  <a:gd name="T40" fmla="*/ 118 w 1264"/>
                  <a:gd name="T41" fmla="*/ 330 h 450"/>
                  <a:gd name="T42" fmla="*/ 38 w 1264"/>
                  <a:gd name="T43" fmla="*/ 345 h 450"/>
                  <a:gd name="T44" fmla="*/ 413 w 1264"/>
                  <a:gd name="T45" fmla="*/ 345 h 450"/>
                  <a:gd name="T46" fmla="*/ 427 w 1264"/>
                  <a:gd name="T47" fmla="*/ 385 h 450"/>
                  <a:gd name="T48" fmla="*/ 33 w 1264"/>
                  <a:gd name="T49" fmla="*/ 374 h 450"/>
                  <a:gd name="T50" fmla="*/ 589 w 1264"/>
                  <a:gd name="T51" fmla="*/ 385 h 450"/>
                  <a:gd name="T52" fmla="*/ 959 w 1264"/>
                  <a:gd name="T53" fmla="*/ 370 h 450"/>
                  <a:gd name="T54" fmla="*/ 590 w 1264"/>
                  <a:gd name="T55" fmla="*/ 250 h 450"/>
                  <a:gd name="T56" fmla="*/ 944 w 1264"/>
                  <a:gd name="T57" fmla="*/ 265 h 450"/>
                  <a:gd name="T58" fmla="*/ 964 w 1264"/>
                  <a:gd name="T59" fmla="*/ 330 h 450"/>
                  <a:gd name="T60" fmla="*/ 588 w 1264"/>
                  <a:gd name="T61" fmla="*/ 337 h 450"/>
                  <a:gd name="T62" fmla="*/ 942 w 1264"/>
                  <a:gd name="T63" fmla="*/ 344 h 450"/>
                  <a:gd name="T64" fmla="*/ 588 w 1264"/>
                  <a:gd name="T65" fmla="*/ 289 h 450"/>
                  <a:gd name="T66" fmla="*/ 946 w 1264"/>
                  <a:gd name="T67" fmla="*/ 302 h 450"/>
                  <a:gd name="T68" fmla="*/ 588 w 1264"/>
                  <a:gd name="T69" fmla="*/ 289 h 450"/>
                  <a:gd name="T70" fmla="*/ 28 w 1264"/>
                  <a:gd name="T71" fmla="*/ 255 h 450"/>
                  <a:gd name="T72" fmla="*/ 428 w 1264"/>
                  <a:gd name="T73" fmla="*/ 256 h 450"/>
                  <a:gd name="T74" fmla="*/ 960 w 1264"/>
                  <a:gd name="T75" fmla="*/ 418 h 450"/>
                  <a:gd name="T76" fmla="*/ 598 w 1264"/>
                  <a:gd name="T77" fmla="*/ 410 h 450"/>
                  <a:gd name="T78" fmla="*/ 606 w 1264"/>
                  <a:gd name="T79" fmla="*/ 422 h 450"/>
                  <a:gd name="T80" fmla="*/ 960 w 1264"/>
                  <a:gd name="T81" fmla="*/ 418 h 450"/>
                  <a:gd name="T82" fmla="*/ 298 w 1264"/>
                  <a:gd name="T83" fmla="*/ 411 h 450"/>
                  <a:gd name="T84" fmla="*/ 29 w 1264"/>
                  <a:gd name="T85" fmla="*/ 421 h 450"/>
                  <a:gd name="T86" fmla="*/ 427 w 1264"/>
                  <a:gd name="T87" fmla="*/ 215 h 450"/>
                  <a:gd name="T88" fmla="*/ 427 w 1264"/>
                  <a:gd name="T89" fmla="*/ 220 h 450"/>
                  <a:gd name="T90" fmla="*/ 958 w 1264"/>
                  <a:gd name="T91" fmla="*/ 220 h 450"/>
                  <a:gd name="T92" fmla="*/ 985 w 1264"/>
                  <a:gd name="T93" fmla="*/ 365 h 450"/>
                  <a:gd name="T94" fmla="*/ 985 w 1264"/>
                  <a:gd name="T95" fmla="*/ 365 h 450"/>
                  <a:gd name="T96" fmla="*/ 1235 w 1264"/>
                  <a:gd name="T97" fmla="*/ 85 h 450"/>
                  <a:gd name="T98" fmla="*/ 1238 w 1264"/>
                  <a:gd name="T99" fmla="*/ 241 h 450"/>
                  <a:gd name="T100" fmla="*/ 999 w 1264"/>
                  <a:gd name="T101" fmla="*/ 403 h 450"/>
                  <a:gd name="T102" fmla="*/ 990 w 1264"/>
                  <a:gd name="T103" fmla="*/ 289 h 450"/>
                  <a:gd name="T104" fmla="*/ 987 w 1264"/>
                  <a:gd name="T105" fmla="*/ 285 h 450"/>
                  <a:gd name="T106" fmla="*/ 1056 w 1264"/>
                  <a:gd name="T107" fmla="*/ 159 h 450"/>
                  <a:gd name="T108" fmla="*/ 1135 w 1264"/>
                  <a:gd name="T109" fmla="*/ 229 h 450"/>
                  <a:gd name="T110" fmla="*/ 990 w 1264"/>
                  <a:gd name="T111" fmla="*/ 32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4" h="450">
                    <a:moveTo>
                      <a:pt x="492" y="449"/>
                    </a:moveTo>
                    <a:cubicBezTo>
                      <a:pt x="338" y="449"/>
                      <a:pt x="183" y="449"/>
                      <a:pt x="28" y="449"/>
                    </a:cubicBezTo>
                    <a:cubicBezTo>
                      <a:pt x="3" y="449"/>
                      <a:pt x="1" y="447"/>
                      <a:pt x="1" y="423"/>
                    </a:cubicBezTo>
                    <a:cubicBezTo>
                      <a:pt x="0" y="353"/>
                      <a:pt x="1" y="283"/>
                      <a:pt x="0" y="213"/>
                    </a:cubicBezTo>
                    <a:cubicBezTo>
                      <a:pt x="0" y="198"/>
                      <a:pt x="5" y="189"/>
                      <a:pt x="18" y="182"/>
                    </a:cubicBezTo>
                    <a:cubicBezTo>
                      <a:pt x="117" y="125"/>
                      <a:pt x="216" y="68"/>
                      <a:pt x="315" y="11"/>
                    </a:cubicBezTo>
                    <a:cubicBezTo>
                      <a:pt x="325" y="5"/>
                      <a:pt x="338" y="2"/>
                      <a:pt x="350" y="2"/>
                    </a:cubicBezTo>
                    <a:cubicBezTo>
                      <a:pt x="403" y="1"/>
                      <a:pt x="456" y="1"/>
                      <a:pt x="508" y="1"/>
                    </a:cubicBezTo>
                    <a:cubicBezTo>
                      <a:pt x="616" y="1"/>
                      <a:pt x="723" y="0"/>
                      <a:pt x="830" y="0"/>
                    </a:cubicBezTo>
                    <a:cubicBezTo>
                      <a:pt x="966" y="0"/>
                      <a:pt x="1102" y="1"/>
                      <a:pt x="1238" y="1"/>
                    </a:cubicBezTo>
                    <a:cubicBezTo>
                      <a:pt x="1263" y="1"/>
                      <a:pt x="1264" y="2"/>
                      <a:pt x="1263" y="27"/>
                    </a:cubicBezTo>
                    <a:cubicBezTo>
                      <a:pt x="1263" y="100"/>
                      <a:pt x="1262" y="172"/>
                      <a:pt x="1260" y="245"/>
                    </a:cubicBezTo>
                    <a:cubicBezTo>
                      <a:pt x="1260" y="253"/>
                      <a:pt x="1253" y="264"/>
                      <a:pt x="1246" y="268"/>
                    </a:cubicBezTo>
                    <a:cubicBezTo>
                      <a:pt x="1160" y="327"/>
                      <a:pt x="1073" y="385"/>
                      <a:pt x="986" y="442"/>
                    </a:cubicBezTo>
                    <a:cubicBezTo>
                      <a:pt x="978" y="447"/>
                      <a:pt x="967" y="449"/>
                      <a:pt x="958" y="449"/>
                    </a:cubicBezTo>
                    <a:cubicBezTo>
                      <a:pt x="803" y="450"/>
                      <a:pt x="647" y="449"/>
                      <a:pt x="492" y="449"/>
                    </a:cubicBezTo>
                    <a:close/>
                    <a:moveTo>
                      <a:pt x="619" y="183"/>
                    </a:moveTo>
                    <a:cubicBezTo>
                      <a:pt x="626" y="184"/>
                      <a:pt x="628" y="185"/>
                      <a:pt x="630" y="185"/>
                    </a:cubicBezTo>
                    <a:cubicBezTo>
                      <a:pt x="739" y="185"/>
                      <a:pt x="848" y="185"/>
                      <a:pt x="958" y="185"/>
                    </a:cubicBezTo>
                    <a:cubicBezTo>
                      <a:pt x="966" y="185"/>
                      <a:pt x="976" y="180"/>
                      <a:pt x="983" y="175"/>
                    </a:cubicBezTo>
                    <a:cubicBezTo>
                      <a:pt x="1051" y="130"/>
                      <a:pt x="1119" y="85"/>
                      <a:pt x="1187" y="39"/>
                    </a:cubicBezTo>
                    <a:cubicBezTo>
                      <a:pt x="1192" y="36"/>
                      <a:pt x="1196" y="33"/>
                      <a:pt x="1205" y="26"/>
                    </a:cubicBezTo>
                    <a:cubicBezTo>
                      <a:pt x="1193" y="26"/>
                      <a:pt x="1187" y="26"/>
                      <a:pt x="1180" y="26"/>
                    </a:cubicBezTo>
                    <a:cubicBezTo>
                      <a:pt x="1101" y="26"/>
                      <a:pt x="1022" y="26"/>
                      <a:pt x="942" y="26"/>
                    </a:cubicBezTo>
                    <a:cubicBezTo>
                      <a:pt x="908" y="26"/>
                      <a:pt x="871" y="19"/>
                      <a:pt x="839" y="29"/>
                    </a:cubicBezTo>
                    <a:cubicBezTo>
                      <a:pt x="808" y="39"/>
                      <a:pt x="783" y="66"/>
                      <a:pt x="755" y="86"/>
                    </a:cubicBezTo>
                    <a:cubicBezTo>
                      <a:pt x="711" y="117"/>
                      <a:pt x="667" y="149"/>
                      <a:pt x="619" y="183"/>
                    </a:cubicBezTo>
                    <a:close/>
                    <a:moveTo>
                      <a:pt x="648" y="29"/>
                    </a:moveTo>
                    <a:cubicBezTo>
                      <a:pt x="642" y="27"/>
                      <a:pt x="641" y="26"/>
                      <a:pt x="640" y="26"/>
                    </a:cubicBezTo>
                    <a:cubicBezTo>
                      <a:pt x="544" y="26"/>
                      <a:pt x="448" y="26"/>
                      <a:pt x="352" y="26"/>
                    </a:cubicBezTo>
                    <a:cubicBezTo>
                      <a:pt x="345" y="26"/>
                      <a:pt x="337" y="30"/>
                      <a:pt x="330" y="33"/>
                    </a:cubicBezTo>
                    <a:cubicBezTo>
                      <a:pt x="247" y="80"/>
                      <a:pt x="164" y="127"/>
                      <a:pt x="82" y="174"/>
                    </a:cubicBezTo>
                    <a:cubicBezTo>
                      <a:pt x="78" y="176"/>
                      <a:pt x="75" y="179"/>
                      <a:pt x="67" y="185"/>
                    </a:cubicBezTo>
                    <a:cubicBezTo>
                      <a:pt x="78" y="185"/>
                      <a:pt x="85" y="185"/>
                      <a:pt x="91" y="185"/>
                    </a:cubicBezTo>
                    <a:cubicBezTo>
                      <a:pt x="175" y="185"/>
                      <a:pt x="259" y="181"/>
                      <a:pt x="343" y="186"/>
                    </a:cubicBezTo>
                    <a:cubicBezTo>
                      <a:pt x="409" y="191"/>
                      <a:pt x="464" y="175"/>
                      <a:pt x="513" y="130"/>
                    </a:cubicBezTo>
                    <a:cubicBezTo>
                      <a:pt x="554" y="94"/>
                      <a:pt x="601" y="63"/>
                      <a:pt x="648" y="29"/>
                    </a:cubicBezTo>
                    <a:close/>
                    <a:moveTo>
                      <a:pt x="560" y="215"/>
                    </a:moveTo>
                    <a:cubicBezTo>
                      <a:pt x="525" y="215"/>
                      <a:pt x="491" y="215"/>
                      <a:pt x="457" y="215"/>
                    </a:cubicBezTo>
                    <a:cubicBezTo>
                      <a:pt x="457" y="285"/>
                      <a:pt x="457" y="353"/>
                      <a:pt x="457" y="422"/>
                    </a:cubicBezTo>
                    <a:cubicBezTo>
                      <a:pt x="491" y="422"/>
                      <a:pt x="525" y="422"/>
                      <a:pt x="560" y="422"/>
                    </a:cubicBezTo>
                    <a:cubicBezTo>
                      <a:pt x="560" y="353"/>
                      <a:pt x="560" y="284"/>
                      <a:pt x="560" y="215"/>
                    </a:cubicBezTo>
                    <a:close/>
                    <a:moveTo>
                      <a:pt x="786" y="30"/>
                    </a:moveTo>
                    <a:cubicBezTo>
                      <a:pt x="785" y="29"/>
                      <a:pt x="785" y="27"/>
                      <a:pt x="784" y="26"/>
                    </a:cubicBezTo>
                    <a:cubicBezTo>
                      <a:pt x="760" y="26"/>
                      <a:pt x="736" y="25"/>
                      <a:pt x="712" y="26"/>
                    </a:cubicBezTo>
                    <a:cubicBezTo>
                      <a:pt x="702" y="27"/>
                      <a:pt x="690" y="31"/>
                      <a:pt x="681" y="37"/>
                    </a:cubicBezTo>
                    <a:cubicBezTo>
                      <a:pt x="636" y="69"/>
                      <a:pt x="591" y="103"/>
                      <a:pt x="547" y="136"/>
                    </a:cubicBezTo>
                    <a:cubicBezTo>
                      <a:pt x="527" y="151"/>
                      <a:pt x="507" y="166"/>
                      <a:pt x="487" y="181"/>
                    </a:cubicBezTo>
                    <a:cubicBezTo>
                      <a:pt x="507" y="185"/>
                      <a:pt x="526" y="184"/>
                      <a:pt x="545" y="185"/>
                    </a:cubicBezTo>
                    <a:cubicBezTo>
                      <a:pt x="563" y="187"/>
                      <a:pt x="577" y="181"/>
                      <a:pt x="591" y="171"/>
                    </a:cubicBezTo>
                    <a:cubicBezTo>
                      <a:pt x="624" y="145"/>
                      <a:pt x="659" y="122"/>
                      <a:pt x="693" y="97"/>
                    </a:cubicBezTo>
                    <a:cubicBezTo>
                      <a:pt x="724" y="75"/>
                      <a:pt x="755" y="53"/>
                      <a:pt x="786" y="30"/>
                    </a:cubicBezTo>
                    <a:close/>
                    <a:moveTo>
                      <a:pt x="29" y="290"/>
                    </a:moveTo>
                    <a:cubicBezTo>
                      <a:pt x="25" y="308"/>
                      <a:pt x="37" y="305"/>
                      <a:pt x="46" y="305"/>
                    </a:cubicBezTo>
                    <a:cubicBezTo>
                      <a:pt x="167" y="305"/>
                      <a:pt x="289" y="305"/>
                      <a:pt x="410" y="305"/>
                    </a:cubicBezTo>
                    <a:cubicBezTo>
                      <a:pt x="412" y="305"/>
                      <a:pt x="416" y="306"/>
                      <a:pt x="418" y="305"/>
                    </a:cubicBezTo>
                    <a:cubicBezTo>
                      <a:pt x="422" y="302"/>
                      <a:pt x="426" y="298"/>
                      <a:pt x="430" y="295"/>
                    </a:cubicBezTo>
                    <a:cubicBezTo>
                      <a:pt x="429" y="293"/>
                      <a:pt x="427" y="292"/>
                      <a:pt x="426" y="290"/>
                    </a:cubicBezTo>
                    <a:cubicBezTo>
                      <a:pt x="294" y="290"/>
                      <a:pt x="162" y="290"/>
                      <a:pt x="29" y="290"/>
                    </a:cubicBezTo>
                    <a:close/>
                    <a:moveTo>
                      <a:pt x="430" y="337"/>
                    </a:moveTo>
                    <a:cubicBezTo>
                      <a:pt x="428" y="334"/>
                      <a:pt x="427" y="332"/>
                      <a:pt x="425" y="329"/>
                    </a:cubicBezTo>
                    <a:cubicBezTo>
                      <a:pt x="421" y="329"/>
                      <a:pt x="416" y="329"/>
                      <a:pt x="412" y="329"/>
                    </a:cubicBezTo>
                    <a:cubicBezTo>
                      <a:pt x="314" y="329"/>
                      <a:pt x="216" y="329"/>
                      <a:pt x="118" y="330"/>
                    </a:cubicBezTo>
                    <a:cubicBezTo>
                      <a:pt x="92" y="330"/>
                      <a:pt x="65" y="330"/>
                      <a:pt x="38" y="330"/>
                    </a:cubicBezTo>
                    <a:cubicBezTo>
                      <a:pt x="35" y="331"/>
                      <a:pt x="31" y="336"/>
                      <a:pt x="28" y="338"/>
                    </a:cubicBezTo>
                    <a:cubicBezTo>
                      <a:pt x="31" y="341"/>
                      <a:pt x="34" y="344"/>
                      <a:pt x="38" y="345"/>
                    </a:cubicBezTo>
                    <a:cubicBezTo>
                      <a:pt x="42" y="346"/>
                      <a:pt x="47" y="345"/>
                      <a:pt x="52" y="345"/>
                    </a:cubicBezTo>
                    <a:cubicBezTo>
                      <a:pt x="142" y="345"/>
                      <a:pt x="231" y="345"/>
                      <a:pt x="321" y="345"/>
                    </a:cubicBezTo>
                    <a:cubicBezTo>
                      <a:pt x="352" y="345"/>
                      <a:pt x="382" y="346"/>
                      <a:pt x="413" y="345"/>
                    </a:cubicBezTo>
                    <a:cubicBezTo>
                      <a:pt x="419" y="345"/>
                      <a:pt x="424" y="340"/>
                      <a:pt x="430" y="337"/>
                    </a:cubicBezTo>
                    <a:close/>
                    <a:moveTo>
                      <a:pt x="25" y="385"/>
                    </a:moveTo>
                    <a:cubicBezTo>
                      <a:pt x="161" y="385"/>
                      <a:pt x="294" y="385"/>
                      <a:pt x="427" y="385"/>
                    </a:cubicBezTo>
                    <a:cubicBezTo>
                      <a:pt x="431" y="367"/>
                      <a:pt x="420" y="370"/>
                      <a:pt x="411" y="370"/>
                    </a:cubicBezTo>
                    <a:cubicBezTo>
                      <a:pt x="292" y="370"/>
                      <a:pt x="172" y="371"/>
                      <a:pt x="53" y="372"/>
                    </a:cubicBezTo>
                    <a:cubicBezTo>
                      <a:pt x="47" y="372"/>
                      <a:pt x="40" y="372"/>
                      <a:pt x="33" y="374"/>
                    </a:cubicBezTo>
                    <a:cubicBezTo>
                      <a:pt x="31" y="374"/>
                      <a:pt x="29" y="379"/>
                      <a:pt x="25" y="385"/>
                    </a:cubicBezTo>
                    <a:close/>
                    <a:moveTo>
                      <a:pt x="585" y="379"/>
                    </a:moveTo>
                    <a:cubicBezTo>
                      <a:pt x="586" y="381"/>
                      <a:pt x="587" y="383"/>
                      <a:pt x="589" y="385"/>
                    </a:cubicBezTo>
                    <a:cubicBezTo>
                      <a:pt x="638" y="385"/>
                      <a:pt x="688" y="385"/>
                      <a:pt x="738" y="385"/>
                    </a:cubicBezTo>
                    <a:cubicBezTo>
                      <a:pt x="806" y="385"/>
                      <a:pt x="874" y="384"/>
                      <a:pt x="941" y="384"/>
                    </a:cubicBezTo>
                    <a:cubicBezTo>
                      <a:pt x="950" y="384"/>
                      <a:pt x="961" y="386"/>
                      <a:pt x="959" y="370"/>
                    </a:cubicBezTo>
                    <a:cubicBezTo>
                      <a:pt x="837" y="370"/>
                      <a:pt x="717" y="370"/>
                      <a:pt x="597" y="370"/>
                    </a:cubicBezTo>
                    <a:cubicBezTo>
                      <a:pt x="593" y="370"/>
                      <a:pt x="589" y="376"/>
                      <a:pt x="585" y="379"/>
                    </a:cubicBezTo>
                    <a:close/>
                    <a:moveTo>
                      <a:pt x="590" y="250"/>
                    </a:moveTo>
                    <a:cubicBezTo>
                      <a:pt x="584" y="267"/>
                      <a:pt x="595" y="265"/>
                      <a:pt x="604" y="265"/>
                    </a:cubicBezTo>
                    <a:cubicBezTo>
                      <a:pt x="661" y="265"/>
                      <a:pt x="719" y="265"/>
                      <a:pt x="776" y="265"/>
                    </a:cubicBezTo>
                    <a:cubicBezTo>
                      <a:pt x="832" y="265"/>
                      <a:pt x="888" y="265"/>
                      <a:pt x="944" y="265"/>
                    </a:cubicBezTo>
                    <a:cubicBezTo>
                      <a:pt x="958" y="265"/>
                      <a:pt x="958" y="265"/>
                      <a:pt x="957" y="250"/>
                    </a:cubicBezTo>
                    <a:cubicBezTo>
                      <a:pt x="834" y="250"/>
                      <a:pt x="712" y="250"/>
                      <a:pt x="590" y="250"/>
                    </a:cubicBezTo>
                    <a:close/>
                    <a:moveTo>
                      <a:pt x="964" y="330"/>
                    </a:moveTo>
                    <a:cubicBezTo>
                      <a:pt x="860" y="330"/>
                      <a:pt x="763" y="330"/>
                      <a:pt x="666" y="330"/>
                    </a:cubicBezTo>
                    <a:cubicBezTo>
                      <a:pt x="644" y="330"/>
                      <a:pt x="622" y="330"/>
                      <a:pt x="600" y="330"/>
                    </a:cubicBezTo>
                    <a:cubicBezTo>
                      <a:pt x="596" y="330"/>
                      <a:pt x="592" y="334"/>
                      <a:pt x="588" y="337"/>
                    </a:cubicBezTo>
                    <a:cubicBezTo>
                      <a:pt x="592" y="340"/>
                      <a:pt x="596" y="343"/>
                      <a:pt x="600" y="345"/>
                    </a:cubicBezTo>
                    <a:cubicBezTo>
                      <a:pt x="603" y="346"/>
                      <a:pt x="606" y="345"/>
                      <a:pt x="608" y="345"/>
                    </a:cubicBezTo>
                    <a:cubicBezTo>
                      <a:pt x="719" y="345"/>
                      <a:pt x="831" y="344"/>
                      <a:pt x="942" y="344"/>
                    </a:cubicBezTo>
                    <a:cubicBezTo>
                      <a:pt x="946" y="344"/>
                      <a:pt x="950" y="345"/>
                      <a:pt x="953" y="343"/>
                    </a:cubicBezTo>
                    <a:cubicBezTo>
                      <a:pt x="957" y="341"/>
                      <a:pt x="959" y="336"/>
                      <a:pt x="964" y="330"/>
                    </a:cubicBezTo>
                    <a:close/>
                    <a:moveTo>
                      <a:pt x="588" y="289"/>
                    </a:moveTo>
                    <a:cubicBezTo>
                      <a:pt x="584" y="307"/>
                      <a:pt x="595" y="305"/>
                      <a:pt x="604" y="305"/>
                    </a:cubicBezTo>
                    <a:cubicBezTo>
                      <a:pt x="713" y="305"/>
                      <a:pt x="822" y="304"/>
                      <a:pt x="931" y="304"/>
                    </a:cubicBezTo>
                    <a:cubicBezTo>
                      <a:pt x="936" y="304"/>
                      <a:pt x="942" y="304"/>
                      <a:pt x="946" y="302"/>
                    </a:cubicBezTo>
                    <a:cubicBezTo>
                      <a:pt x="951" y="301"/>
                      <a:pt x="954" y="297"/>
                      <a:pt x="957" y="294"/>
                    </a:cubicBezTo>
                    <a:cubicBezTo>
                      <a:pt x="954" y="293"/>
                      <a:pt x="950" y="290"/>
                      <a:pt x="946" y="290"/>
                    </a:cubicBezTo>
                    <a:cubicBezTo>
                      <a:pt x="827" y="289"/>
                      <a:pt x="708" y="289"/>
                      <a:pt x="588" y="289"/>
                    </a:cubicBezTo>
                    <a:close/>
                    <a:moveTo>
                      <a:pt x="230" y="249"/>
                    </a:moveTo>
                    <a:cubicBezTo>
                      <a:pt x="168" y="249"/>
                      <a:pt x="106" y="249"/>
                      <a:pt x="44" y="249"/>
                    </a:cubicBezTo>
                    <a:cubicBezTo>
                      <a:pt x="39" y="249"/>
                      <a:pt x="33" y="253"/>
                      <a:pt x="28" y="255"/>
                    </a:cubicBezTo>
                    <a:cubicBezTo>
                      <a:pt x="33" y="258"/>
                      <a:pt x="38" y="262"/>
                      <a:pt x="44" y="262"/>
                    </a:cubicBezTo>
                    <a:cubicBezTo>
                      <a:pt x="166" y="262"/>
                      <a:pt x="289" y="262"/>
                      <a:pt x="412" y="262"/>
                    </a:cubicBezTo>
                    <a:cubicBezTo>
                      <a:pt x="417" y="262"/>
                      <a:pt x="422" y="258"/>
                      <a:pt x="428" y="256"/>
                    </a:cubicBezTo>
                    <a:cubicBezTo>
                      <a:pt x="423" y="253"/>
                      <a:pt x="417" y="249"/>
                      <a:pt x="412" y="249"/>
                    </a:cubicBezTo>
                    <a:cubicBezTo>
                      <a:pt x="351" y="249"/>
                      <a:pt x="291" y="249"/>
                      <a:pt x="230" y="249"/>
                    </a:cubicBezTo>
                    <a:close/>
                    <a:moveTo>
                      <a:pt x="960" y="418"/>
                    </a:moveTo>
                    <a:cubicBezTo>
                      <a:pt x="960" y="416"/>
                      <a:pt x="959" y="414"/>
                      <a:pt x="959" y="412"/>
                    </a:cubicBezTo>
                    <a:cubicBezTo>
                      <a:pt x="957" y="411"/>
                      <a:pt x="954" y="410"/>
                      <a:pt x="952" y="410"/>
                    </a:cubicBezTo>
                    <a:cubicBezTo>
                      <a:pt x="834" y="410"/>
                      <a:pt x="716" y="410"/>
                      <a:pt x="598" y="410"/>
                    </a:cubicBezTo>
                    <a:cubicBezTo>
                      <a:pt x="594" y="410"/>
                      <a:pt x="590" y="414"/>
                      <a:pt x="586" y="416"/>
                    </a:cubicBezTo>
                    <a:cubicBezTo>
                      <a:pt x="586" y="418"/>
                      <a:pt x="587" y="420"/>
                      <a:pt x="587" y="422"/>
                    </a:cubicBezTo>
                    <a:cubicBezTo>
                      <a:pt x="593" y="422"/>
                      <a:pt x="600" y="422"/>
                      <a:pt x="606" y="422"/>
                    </a:cubicBezTo>
                    <a:cubicBezTo>
                      <a:pt x="654" y="422"/>
                      <a:pt x="701" y="422"/>
                      <a:pt x="748" y="422"/>
                    </a:cubicBezTo>
                    <a:cubicBezTo>
                      <a:pt x="813" y="422"/>
                      <a:pt x="877" y="422"/>
                      <a:pt x="942" y="422"/>
                    </a:cubicBezTo>
                    <a:cubicBezTo>
                      <a:pt x="948" y="422"/>
                      <a:pt x="954" y="419"/>
                      <a:pt x="960" y="418"/>
                    </a:cubicBezTo>
                    <a:close/>
                    <a:moveTo>
                      <a:pt x="426" y="421"/>
                    </a:moveTo>
                    <a:cubicBezTo>
                      <a:pt x="427" y="417"/>
                      <a:pt x="427" y="414"/>
                      <a:pt x="428" y="411"/>
                    </a:cubicBezTo>
                    <a:cubicBezTo>
                      <a:pt x="384" y="412"/>
                      <a:pt x="341" y="411"/>
                      <a:pt x="298" y="411"/>
                    </a:cubicBezTo>
                    <a:cubicBezTo>
                      <a:pt x="252" y="411"/>
                      <a:pt x="206" y="411"/>
                      <a:pt x="160" y="412"/>
                    </a:cubicBezTo>
                    <a:cubicBezTo>
                      <a:pt x="116" y="412"/>
                      <a:pt x="72" y="413"/>
                      <a:pt x="28" y="414"/>
                    </a:cubicBezTo>
                    <a:cubicBezTo>
                      <a:pt x="28" y="416"/>
                      <a:pt x="29" y="418"/>
                      <a:pt x="29" y="421"/>
                    </a:cubicBezTo>
                    <a:cubicBezTo>
                      <a:pt x="161" y="421"/>
                      <a:pt x="294" y="421"/>
                      <a:pt x="426" y="421"/>
                    </a:cubicBezTo>
                    <a:close/>
                    <a:moveTo>
                      <a:pt x="427" y="220"/>
                    </a:moveTo>
                    <a:cubicBezTo>
                      <a:pt x="427" y="218"/>
                      <a:pt x="427" y="217"/>
                      <a:pt x="427" y="215"/>
                    </a:cubicBezTo>
                    <a:cubicBezTo>
                      <a:pt x="294" y="215"/>
                      <a:pt x="161" y="215"/>
                      <a:pt x="29" y="215"/>
                    </a:cubicBezTo>
                    <a:cubicBezTo>
                      <a:pt x="29" y="217"/>
                      <a:pt x="29" y="218"/>
                      <a:pt x="29" y="220"/>
                    </a:cubicBezTo>
                    <a:cubicBezTo>
                      <a:pt x="161" y="220"/>
                      <a:pt x="294" y="220"/>
                      <a:pt x="427" y="220"/>
                    </a:cubicBezTo>
                    <a:close/>
                    <a:moveTo>
                      <a:pt x="589" y="215"/>
                    </a:moveTo>
                    <a:cubicBezTo>
                      <a:pt x="589" y="217"/>
                      <a:pt x="589" y="218"/>
                      <a:pt x="589" y="220"/>
                    </a:cubicBezTo>
                    <a:cubicBezTo>
                      <a:pt x="712" y="220"/>
                      <a:pt x="835" y="220"/>
                      <a:pt x="958" y="220"/>
                    </a:cubicBezTo>
                    <a:cubicBezTo>
                      <a:pt x="958" y="218"/>
                      <a:pt x="958" y="217"/>
                      <a:pt x="958" y="215"/>
                    </a:cubicBezTo>
                    <a:cubicBezTo>
                      <a:pt x="835" y="215"/>
                      <a:pt x="712" y="215"/>
                      <a:pt x="589" y="215"/>
                    </a:cubicBezTo>
                    <a:close/>
                    <a:moveTo>
                      <a:pt x="985" y="365"/>
                    </a:moveTo>
                    <a:cubicBezTo>
                      <a:pt x="986" y="366"/>
                      <a:pt x="987" y="368"/>
                      <a:pt x="989" y="370"/>
                    </a:cubicBezTo>
                    <a:cubicBezTo>
                      <a:pt x="1033" y="349"/>
                      <a:pt x="1232" y="207"/>
                      <a:pt x="1235" y="192"/>
                    </a:cubicBezTo>
                    <a:cubicBezTo>
                      <a:pt x="1151" y="250"/>
                      <a:pt x="1068" y="307"/>
                      <a:pt x="985" y="365"/>
                    </a:cubicBezTo>
                    <a:close/>
                    <a:moveTo>
                      <a:pt x="984" y="244"/>
                    </a:moveTo>
                    <a:cubicBezTo>
                      <a:pt x="986" y="247"/>
                      <a:pt x="988" y="249"/>
                      <a:pt x="989" y="252"/>
                    </a:cubicBezTo>
                    <a:cubicBezTo>
                      <a:pt x="1071" y="196"/>
                      <a:pt x="1153" y="141"/>
                      <a:pt x="1235" y="85"/>
                    </a:cubicBezTo>
                    <a:cubicBezTo>
                      <a:pt x="1234" y="84"/>
                      <a:pt x="1233" y="82"/>
                      <a:pt x="1233" y="81"/>
                    </a:cubicBezTo>
                    <a:cubicBezTo>
                      <a:pt x="1150" y="136"/>
                      <a:pt x="1065" y="188"/>
                      <a:pt x="984" y="244"/>
                    </a:cubicBezTo>
                    <a:close/>
                    <a:moveTo>
                      <a:pt x="1238" y="241"/>
                    </a:moveTo>
                    <a:cubicBezTo>
                      <a:pt x="1237" y="239"/>
                      <a:pt x="1235" y="237"/>
                      <a:pt x="1234" y="235"/>
                    </a:cubicBezTo>
                    <a:cubicBezTo>
                      <a:pt x="1155" y="289"/>
                      <a:pt x="1075" y="344"/>
                      <a:pt x="996" y="399"/>
                    </a:cubicBezTo>
                    <a:cubicBezTo>
                      <a:pt x="997" y="400"/>
                      <a:pt x="998" y="401"/>
                      <a:pt x="999" y="403"/>
                    </a:cubicBezTo>
                    <a:cubicBezTo>
                      <a:pt x="1079" y="349"/>
                      <a:pt x="1159" y="295"/>
                      <a:pt x="1238" y="241"/>
                    </a:cubicBezTo>
                    <a:close/>
                    <a:moveTo>
                      <a:pt x="987" y="285"/>
                    </a:moveTo>
                    <a:cubicBezTo>
                      <a:pt x="988" y="286"/>
                      <a:pt x="989" y="288"/>
                      <a:pt x="990" y="289"/>
                    </a:cubicBezTo>
                    <a:cubicBezTo>
                      <a:pt x="1072" y="234"/>
                      <a:pt x="1154" y="180"/>
                      <a:pt x="1236" y="125"/>
                    </a:cubicBezTo>
                    <a:cubicBezTo>
                      <a:pt x="1235" y="123"/>
                      <a:pt x="1234" y="122"/>
                      <a:pt x="1233" y="120"/>
                    </a:cubicBezTo>
                    <a:cubicBezTo>
                      <a:pt x="1151" y="175"/>
                      <a:pt x="1069" y="230"/>
                      <a:pt x="987" y="285"/>
                    </a:cubicBezTo>
                    <a:close/>
                    <a:moveTo>
                      <a:pt x="1238" y="47"/>
                    </a:moveTo>
                    <a:cubicBezTo>
                      <a:pt x="1236" y="45"/>
                      <a:pt x="1235" y="43"/>
                      <a:pt x="1233" y="40"/>
                    </a:cubicBezTo>
                    <a:cubicBezTo>
                      <a:pt x="1174" y="80"/>
                      <a:pt x="1115" y="119"/>
                      <a:pt x="1056" y="159"/>
                    </a:cubicBezTo>
                    <a:cubicBezTo>
                      <a:pt x="1057" y="160"/>
                      <a:pt x="1058" y="161"/>
                      <a:pt x="1059" y="163"/>
                    </a:cubicBezTo>
                    <a:cubicBezTo>
                      <a:pt x="1119" y="124"/>
                      <a:pt x="1178" y="86"/>
                      <a:pt x="1238" y="47"/>
                    </a:cubicBezTo>
                    <a:close/>
                    <a:moveTo>
                      <a:pt x="1135" y="229"/>
                    </a:moveTo>
                    <a:cubicBezTo>
                      <a:pt x="1134" y="228"/>
                      <a:pt x="1133" y="227"/>
                      <a:pt x="1132" y="226"/>
                    </a:cubicBezTo>
                    <a:cubicBezTo>
                      <a:pt x="1084" y="258"/>
                      <a:pt x="1035" y="291"/>
                      <a:pt x="986" y="324"/>
                    </a:cubicBezTo>
                    <a:cubicBezTo>
                      <a:pt x="987" y="326"/>
                      <a:pt x="988" y="328"/>
                      <a:pt x="990" y="329"/>
                    </a:cubicBezTo>
                    <a:cubicBezTo>
                      <a:pt x="1038" y="296"/>
                      <a:pt x="1087" y="263"/>
                      <a:pt x="1135" y="229"/>
                    </a:cubicBezTo>
                    <a:close/>
                  </a:path>
                </a:pathLst>
              </a:custGeom>
              <a:solidFill>
                <a:srgbClr val="075F8D"/>
              </a:solidFill>
              <a:ln>
                <a:noFill/>
              </a:ln>
            </p:spPr>
            <p:txBody>
              <a:bodyPr vert="horz" wrap="square" lIns="91440" tIns="45720" rIns="91440" bIns="45720" numCol="1" anchor="t" anchorCtr="0" compatLnSpc="1">
                <a:prstTxWarp prst="textNoShape">
                  <a:avLst/>
                </a:prstTxWarp>
              </a:bodyPr>
              <a:lstStyle/>
              <a:p>
                <a:endParaRPr lang="en-NZ" dirty="0"/>
              </a:p>
            </p:txBody>
          </p:sp>
          <p:sp>
            <p:nvSpPr>
              <p:cNvPr id="46" name="Freeform 16"/>
              <p:cNvSpPr>
                <a:spLocks/>
              </p:cNvSpPr>
              <p:nvPr/>
            </p:nvSpPr>
            <p:spPr bwMode="auto">
              <a:xfrm>
                <a:off x="1128713" y="5216525"/>
                <a:ext cx="104775" cy="209550"/>
              </a:xfrm>
              <a:custGeom>
                <a:avLst/>
                <a:gdLst>
                  <a:gd name="T0" fmla="*/ 103 w 103"/>
                  <a:gd name="T1" fmla="*/ 0 h 207"/>
                  <a:gd name="T2" fmla="*/ 103 w 103"/>
                  <a:gd name="T3" fmla="*/ 207 h 207"/>
                  <a:gd name="T4" fmla="*/ 0 w 103"/>
                  <a:gd name="T5" fmla="*/ 207 h 207"/>
                  <a:gd name="T6" fmla="*/ 0 w 103"/>
                  <a:gd name="T7" fmla="*/ 0 h 207"/>
                  <a:gd name="T8" fmla="*/ 103 w 103"/>
                  <a:gd name="T9" fmla="*/ 0 h 207"/>
                </a:gdLst>
                <a:ahLst/>
                <a:cxnLst>
                  <a:cxn ang="0">
                    <a:pos x="T0" y="T1"/>
                  </a:cxn>
                  <a:cxn ang="0">
                    <a:pos x="T2" y="T3"/>
                  </a:cxn>
                  <a:cxn ang="0">
                    <a:pos x="T4" y="T5"/>
                  </a:cxn>
                  <a:cxn ang="0">
                    <a:pos x="T6" y="T7"/>
                  </a:cxn>
                  <a:cxn ang="0">
                    <a:pos x="T8" y="T9"/>
                  </a:cxn>
                </a:cxnLst>
                <a:rect l="0" t="0" r="r" b="b"/>
                <a:pathLst>
                  <a:path w="103" h="207">
                    <a:moveTo>
                      <a:pt x="103" y="0"/>
                    </a:moveTo>
                    <a:cubicBezTo>
                      <a:pt x="103" y="69"/>
                      <a:pt x="103" y="138"/>
                      <a:pt x="103" y="207"/>
                    </a:cubicBezTo>
                    <a:cubicBezTo>
                      <a:pt x="68" y="207"/>
                      <a:pt x="34" y="207"/>
                      <a:pt x="0" y="207"/>
                    </a:cubicBezTo>
                    <a:cubicBezTo>
                      <a:pt x="0" y="138"/>
                      <a:pt x="0" y="70"/>
                      <a:pt x="0" y="0"/>
                    </a:cubicBezTo>
                    <a:cubicBezTo>
                      <a:pt x="34" y="0"/>
                      <a:pt x="68" y="0"/>
                      <a:pt x="103" y="0"/>
                    </a:cubicBezTo>
                    <a:close/>
                  </a:path>
                </a:pathLst>
              </a:custGeom>
              <a:solidFill>
                <a:srgbClr val="075F8D"/>
              </a:solidFill>
              <a:ln>
                <a:noFill/>
              </a:ln>
            </p:spPr>
            <p:txBody>
              <a:bodyPr vert="horz" wrap="square" lIns="91440" tIns="45720" rIns="91440" bIns="45720" numCol="1" anchor="t" anchorCtr="0" compatLnSpc="1">
                <a:prstTxWarp prst="textNoShape">
                  <a:avLst/>
                </a:prstTxWarp>
              </a:bodyPr>
              <a:lstStyle/>
              <a:p>
                <a:endParaRPr lang="en-NZ"/>
              </a:p>
            </p:txBody>
          </p:sp>
          <p:sp>
            <p:nvSpPr>
              <p:cNvPr id="47" name="Freeform 17"/>
              <p:cNvSpPr>
                <a:spLocks/>
              </p:cNvSpPr>
              <p:nvPr/>
            </p:nvSpPr>
            <p:spPr bwMode="auto">
              <a:xfrm>
                <a:off x="1158875" y="5024438"/>
                <a:ext cx="303213" cy="163513"/>
              </a:xfrm>
              <a:custGeom>
                <a:avLst/>
                <a:gdLst>
                  <a:gd name="T0" fmla="*/ 299 w 299"/>
                  <a:gd name="T1" fmla="*/ 5 h 162"/>
                  <a:gd name="T2" fmla="*/ 206 w 299"/>
                  <a:gd name="T3" fmla="*/ 72 h 162"/>
                  <a:gd name="T4" fmla="*/ 104 w 299"/>
                  <a:gd name="T5" fmla="*/ 146 h 162"/>
                  <a:gd name="T6" fmla="*/ 58 w 299"/>
                  <a:gd name="T7" fmla="*/ 160 h 162"/>
                  <a:gd name="T8" fmla="*/ 0 w 299"/>
                  <a:gd name="T9" fmla="*/ 156 h 162"/>
                  <a:gd name="T10" fmla="*/ 60 w 299"/>
                  <a:gd name="T11" fmla="*/ 111 h 162"/>
                  <a:gd name="T12" fmla="*/ 194 w 299"/>
                  <a:gd name="T13" fmla="*/ 12 h 162"/>
                  <a:gd name="T14" fmla="*/ 225 w 299"/>
                  <a:gd name="T15" fmla="*/ 1 h 162"/>
                  <a:gd name="T16" fmla="*/ 297 w 299"/>
                  <a:gd name="T17" fmla="*/ 1 h 162"/>
                  <a:gd name="T18" fmla="*/ 299 w 299"/>
                  <a:gd name="T19" fmla="*/ 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162">
                    <a:moveTo>
                      <a:pt x="299" y="5"/>
                    </a:moveTo>
                    <a:cubicBezTo>
                      <a:pt x="268" y="28"/>
                      <a:pt x="237" y="50"/>
                      <a:pt x="206" y="72"/>
                    </a:cubicBezTo>
                    <a:cubicBezTo>
                      <a:pt x="172" y="97"/>
                      <a:pt x="137" y="120"/>
                      <a:pt x="104" y="146"/>
                    </a:cubicBezTo>
                    <a:cubicBezTo>
                      <a:pt x="90" y="156"/>
                      <a:pt x="76" y="162"/>
                      <a:pt x="58" y="160"/>
                    </a:cubicBezTo>
                    <a:cubicBezTo>
                      <a:pt x="39" y="159"/>
                      <a:pt x="20" y="160"/>
                      <a:pt x="0" y="156"/>
                    </a:cubicBezTo>
                    <a:cubicBezTo>
                      <a:pt x="20" y="141"/>
                      <a:pt x="40" y="126"/>
                      <a:pt x="60" y="111"/>
                    </a:cubicBezTo>
                    <a:cubicBezTo>
                      <a:pt x="104" y="78"/>
                      <a:pt x="149" y="44"/>
                      <a:pt x="194" y="12"/>
                    </a:cubicBezTo>
                    <a:cubicBezTo>
                      <a:pt x="203" y="6"/>
                      <a:pt x="215" y="2"/>
                      <a:pt x="225" y="1"/>
                    </a:cubicBezTo>
                    <a:cubicBezTo>
                      <a:pt x="249" y="0"/>
                      <a:pt x="273" y="1"/>
                      <a:pt x="297" y="1"/>
                    </a:cubicBezTo>
                    <a:cubicBezTo>
                      <a:pt x="298" y="2"/>
                      <a:pt x="298" y="4"/>
                      <a:pt x="299" y="5"/>
                    </a:cubicBezTo>
                    <a:close/>
                  </a:path>
                </a:pathLst>
              </a:custGeom>
              <a:solidFill>
                <a:srgbClr val="075F8D"/>
              </a:solidFill>
              <a:ln>
                <a:noFill/>
              </a:ln>
            </p:spPr>
            <p:txBody>
              <a:bodyPr vert="horz" wrap="square" lIns="91440" tIns="45720" rIns="91440" bIns="45720" numCol="1" anchor="t" anchorCtr="0" compatLnSpc="1">
                <a:prstTxWarp prst="textNoShape">
                  <a:avLst/>
                </a:prstTxWarp>
              </a:bodyPr>
              <a:lstStyle/>
              <a:p>
                <a:endParaRPr lang="en-NZ"/>
              </a:p>
            </p:txBody>
          </p:sp>
        </p:grpSp>
      </p:grpSp>
      <p:cxnSp>
        <p:nvCxnSpPr>
          <p:cNvPr id="77" name="Straight Connector 76"/>
          <p:cNvCxnSpPr/>
          <p:nvPr/>
        </p:nvCxnSpPr>
        <p:spPr>
          <a:xfrm>
            <a:off x="5930875" y="1445115"/>
            <a:ext cx="0" cy="4841965"/>
          </a:xfrm>
          <a:prstGeom prst="line">
            <a:avLst/>
          </a:prstGeom>
          <a:ln w="0">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4" name="Group 43"/>
          <p:cNvGrpSpPr>
            <a:grpSpLocks noChangeAspect="1"/>
          </p:cNvGrpSpPr>
          <p:nvPr/>
        </p:nvGrpSpPr>
        <p:grpSpPr>
          <a:xfrm>
            <a:off x="896434" y="2678269"/>
            <a:ext cx="669757" cy="504000"/>
            <a:chOff x="6413977" y="2705535"/>
            <a:chExt cx="382717" cy="288000"/>
          </a:xfrm>
        </p:grpSpPr>
        <p:sp>
          <p:nvSpPr>
            <p:cNvPr id="48" name="Freeform 47"/>
            <p:cNvSpPr>
              <a:spLocks noChangeAspect="1"/>
            </p:cNvSpPr>
            <p:nvPr/>
          </p:nvSpPr>
          <p:spPr bwMode="auto">
            <a:xfrm>
              <a:off x="6413977" y="2969663"/>
              <a:ext cx="382717" cy="23872"/>
            </a:xfrm>
            <a:custGeom>
              <a:avLst/>
              <a:gdLst>
                <a:gd name="T0" fmla="*/ 3033 w 3033"/>
                <a:gd name="T1" fmla="*/ 94 h 188"/>
                <a:gd name="T2" fmla="*/ 2915 w 3033"/>
                <a:gd name="T3" fmla="*/ 188 h 188"/>
                <a:gd name="T4" fmla="*/ 118 w 3033"/>
                <a:gd name="T5" fmla="*/ 188 h 188"/>
                <a:gd name="T6" fmla="*/ 0 w 3033"/>
                <a:gd name="T7" fmla="*/ 94 h 188"/>
                <a:gd name="T8" fmla="*/ 0 w 3033"/>
                <a:gd name="T9" fmla="*/ 94 h 188"/>
                <a:gd name="T10" fmla="*/ 118 w 3033"/>
                <a:gd name="T11" fmla="*/ 0 h 188"/>
                <a:gd name="T12" fmla="*/ 2915 w 3033"/>
                <a:gd name="T13" fmla="*/ 0 h 188"/>
                <a:gd name="T14" fmla="*/ 3033 w 3033"/>
                <a:gd name="T15" fmla="*/ 94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3" h="188">
                  <a:moveTo>
                    <a:pt x="3033" y="94"/>
                  </a:moveTo>
                  <a:cubicBezTo>
                    <a:pt x="3033" y="146"/>
                    <a:pt x="2980" y="188"/>
                    <a:pt x="2915" y="188"/>
                  </a:cubicBezTo>
                  <a:cubicBezTo>
                    <a:pt x="118" y="188"/>
                    <a:pt x="118" y="188"/>
                    <a:pt x="118" y="188"/>
                  </a:cubicBezTo>
                  <a:cubicBezTo>
                    <a:pt x="53" y="188"/>
                    <a:pt x="0" y="146"/>
                    <a:pt x="0" y="94"/>
                  </a:cubicBezTo>
                  <a:cubicBezTo>
                    <a:pt x="0" y="94"/>
                    <a:pt x="0" y="94"/>
                    <a:pt x="0" y="94"/>
                  </a:cubicBezTo>
                  <a:cubicBezTo>
                    <a:pt x="0" y="42"/>
                    <a:pt x="53" y="0"/>
                    <a:pt x="118" y="0"/>
                  </a:cubicBezTo>
                  <a:cubicBezTo>
                    <a:pt x="2915" y="0"/>
                    <a:pt x="2915" y="0"/>
                    <a:pt x="2915" y="0"/>
                  </a:cubicBezTo>
                  <a:cubicBezTo>
                    <a:pt x="2980" y="0"/>
                    <a:pt x="3033" y="42"/>
                    <a:pt x="3033" y="94"/>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49" name="Freeform 48"/>
            <p:cNvSpPr>
              <a:spLocks noChangeAspect="1"/>
            </p:cNvSpPr>
            <p:nvPr/>
          </p:nvSpPr>
          <p:spPr bwMode="auto">
            <a:xfrm>
              <a:off x="6598405" y="2732487"/>
              <a:ext cx="18096" cy="76620"/>
            </a:xfrm>
            <a:custGeom>
              <a:avLst/>
              <a:gdLst>
                <a:gd name="T0" fmla="*/ 143 w 143"/>
                <a:gd name="T1" fmla="*/ 33 h 606"/>
                <a:gd name="T2" fmla="*/ 71 w 143"/>
                <a:gd name="T3" fmla="*/ 0 h 606"/>
                <a:gd name="T4" fmla="*/ 0 w 143"/>
                <a:gd name="T5" fmla="*/ 33 h 606"/>
                <a:gd name="T6" fmla="*/ 0 w 143"/>
                <a:gd name="T7" fmla="*/ 581 h 606"/>
                <a:gd name="T8" fmla="*/ 0 w 143"/>
                <a:gd name="T9" fmla="*/ 582 h 606"/>
                <a:gd name="T10" fmla="*/ 69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1" y="0"/>
                  </a:cubicBezTo>
                  <a:cubicBezTo>
                    <a:pt x="26" y="0"/>
                    <a:pt x="0" y="15"/>
                    <a:pt x="0" y="33"/>
                  </a:cubicBezTo>
                  <a:cubicBezTo>
                    <a:pt x="0" y="36"/>
                    <a:pt x="0" y="581"/>
                    <a:pt x="0" y="581"/>
                  </a:cubicBezTo>
                  <a:cubicBezTo>
                    <a:pt x="0" y="582"/>
                    <a:pt x="0" y="582"/>
                    <a:pt x="0" y="582"/>
                  </a:cubicBezTo>
                  <a:cubicBezTo>
                    <a:pt x="1" y="589"/>
                    <a:pt x="34" y="605"/>
                    <a:pt x="69" y="605"/>
                  </a:cubicBezTo>
                  <a:cubicBezTo>
                    <a:pt x="105" y="606"/>
                    <a:pt x="143" y="589"/>
                    <a:pt x="143" y="581"/>
                  </a:cubicBezTo>
                  <a:cubicBezTo>
                    <a:pt x="143" y="581"/>
                    <a:pt x="143" y="35"/>
                    <a:pt x="143" y="33"/>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0" name="Freeform 49"/>
            <p:cNvSpPr>
              <a:spLocks noChangeAspect="1"/>
            </p:cNvSpPr>
            <p:nvPr/>
          </p:nvSpPr>
          <p:spPr bwMode="auto">
            <a:xfrm>
              <a:off x="6602255" y="2705535"/>
              <a:ext cx="10396" cy="26182"/>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1" name="Freeform 50"/>
            <p:cNvSpPr>
              <a:spLocks noChangeAspect="1"/>
            </p:cNvSpPr>
            <p:nvPr/>
          </p:nvSpPr>
          <p:spPr bwMode="auto">
            <a:xfrm>
              <a:off x="6605335" y="2716701"/>
              <a:ext cx="5005" cy="13861"/>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2" name="Freeform 51"/>
            <p:cNvSpPr>
              <a:spLocks noChangeAspect="1"/>
            </p:cNvSpPr>
            <p:nvPr/>
          </p:nvSpPr>
          <p:spPr bwMode="auto">
            <a:xfrm>
              <a:off x="6606490" y="2727482"/>
              <a:ext cx="1925" cy="5776"/>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3" name="Freeform 52"/>
            <p:cNvSpPr>
              <a:spLocks noChangeAspect="1"/>
            </p:cNvSpPr>
            <p:nvPr/>
          </p:nvSpPr>
          <p:spPr bwMode="auto">
            <a:xfrm>
              <a:off x="6570683" y="2739803"/>
              <a:ext cx="18096" cy="76620"/>
            </a:xfrm>
            <a:custGeom>
              <a:avLst/>
              <a:gdLst>
                <a:gd name="T0" fmla="*/ 143 w 143"/>
                <a:gd name="T1" fmla="*/ 33 h 606"/>
                <a:gd name="T2" fmla="*/ 71 w 143"/>
                <a:gd name="T3" fmla="*/ 0 h 606"/>
                <a:gd name="T4" fmla="*/ 0 w 143"/>
                <a:gd name="T5" fmla="*/ 33 h 606"/>
                <a:gd name="T6" fmla="*/ 0 w 143"/>
                <a:gd name="T7" fmla="*/ 581 h 606"/>
                <a:gd name="T8" fmla="*/ 0 w 143"/>
                <a:gd name="T9" fmla="*/ 582 h 606"/>
                <a:gd name="T10" fmla="*/ 69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1" y="0"/>
                  </a:cubicBezTo>
                  <a:cubicBezTo>
                    <a:pt x="26" y="0"/>
                    <a:pt x="0" y="15"/>
                    <a:pt x="0" y="33"/>
                  </a:cubicBezTo>
                  <a:cubicBezTo>
                    <a:pt x="0" y="36"/>
                    <a:pt x="0" y="581"/>
                    <a:pt x="0" y="581"/>
                  </a:cubicBezTo>
                  <a:cubicBezTo>
                    <a:pt x="0" y="582"/>
                    <a:pt x="0" y="582"/>
                    <a:pt x="0" y="582"/>
                  </a:cubicBezTo>
                  <a:cubicBezTo>
                    <a:pt x="1" y="589"/>
                    <a:pt x="34" y="605"/>
                    <a:pt x="69" y="605"/>
                  </a:cubicBezTo>
                  <a:cubicBezTo>
                    <a:pt x="105" y="606"/>
                    <a:pt x="143" y="589"/>
                    <a:pt x="143" y="581"/>
                  </a:cubicBezTo>
                  <a:cubicBezTo>
                    <a:pt x="143" y="581"/>
                    <a:pt x="143" y="35"/>
                    <a:pt x="143" y="33"/>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4" name="Freeform 53"/>
            <p:cNvSpPr>
              <a:spLocks noChangeAspect="1"/>
            </p:cNvSpPr>
            <p:nvPr/>
          </p:nvSpPr>
          <p:spPr bwMode="auto">
            <a:xfrm>
              <a:off x="6574533" y="2713235"/>
              <a:ext cx="10396" cy="25797"/>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5" name="Freeform 54"/>
            <p:cNvSpPr>
              <a:spLocks noChangeAspect="1"/>
            </p:cNvSpPr>
            <p:nvPr/>
          </p:nvSpPr>
          <p:spPr bwMode="auto">
            <a:xfrm>
              <a:off x="6577613" y="2724016"/>
              <a:ext cx="5005" cy="14246"/>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6" name="Freeform 55"/>
            <p:cNvSpPr>
              <a:spLocks noChangeAspect="1"/>
            </p:cNvSpPr>
            <p:nvPr/>
          </p:nvSpPr>
          <p:spPr bwMode="auto">
            <a:xfrm>
              <a:off x="6578768" y="2735182"/>
              <a:ext cx="1925" cy="5391"/>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7" name="Freeform 56"/>
            <p:cNvSpPr>
              <a:spLocks noChangeAspect="1"/>
            </p:cNvSpPr>
            <p:nvPr/>
          </p:nvSpPr>
          <p:spPr bwMode="auto">
            <a:xfrm>
              <a:off x="6542576" y="2753278"/>
              <a:ext cx="17711" cy="76236"/>
            </a:xfrm>
            <a:custGeom>
              <a:avLst/>
              <a:gdLst>
                <a:gd name="T0" fmla="*/ 143 w 143"/>
                <a:gd name="T1" fmla="*/ 32 h 605"/>
                <a:gd name="T2" fmla="*/ 72 w 143"/>
                <a:gd name="T3" fmla="*/ 0 h 605"/>
                <a:gd name="T4" fmla="*/ 0 w 143"/>
                <a:gd name="T5" fmla="*/ 32 h 605"/>
                <a:gd name="T6" fmla="*/ 0 w 143"/>
                <a:gd name="T7" fmla="*/ 581 h 605"/>
                <a:gd name="T8" fmla="*/ 0 w 143"/>
                <a:gd name="T9" fmla="*/ 581 h 605"/>
                <a:gd name="T10" fmla="*/ 70 w 143"/>
                <a:gd name="T11" fmla="*/ 605 h 605"/>
                <a:gd name="T12" fmla="*/ 143 w 143"/>
                <a:gd name="T13" fmla="*/ 581 h 605"/>
                <a:gd name="T14" fmla="*/ 143 w 143"/>
                <a:gd name="T15" fmla="*/ 32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5">
                  <a:moveTo>
                    <a:pt x="143" y="32"/>
                  </a:moveTo>
                  <a:cubicBezTo>
                    <a:pt x="142" y="9"/>
                    <a:pt x="111" y="0"/>
                    <a:pt x="72" y="0"/>
                  </a:cubicBezTo>
                  <a:cubicBezTo>
                    <a:pt x="27" y="0"/>
                    <a:pt x="0" y="15"/>
                    <a:pt x="0" y="32"/>
                  </a:cubicBezTo>
                  <a:cubicBezTo>
                    <a:pt x="0" y="35"/>
                    <a:pt x="0" y="581"/>
                    <a:pt x="0" y="581"/>
                  </a:cubicBezTo>
                  <a:cubicBezTo>
                    <a:pt x="0" y="581"/>
                    <a:pt x="0" y="581"/>
                    <a:pt x="0" y="581"/>
                  </a:cubicBezTo>
                  <a:cubicBezTo>
                    <a:pt x="2" y="589"/>
                    <a:pt x="35" y="605"/>
                    <a:pt x="70" y="605"/>
                  </a:cubicBezTo>
                  <a:cubicBezTo>
                    <a:pt x="105" y="605"/>
                    <a:pt x="143" y="589"/>
                    <a:pt x="143" y="581"/>
                  </a:cubicBezTo>
                  <a:cubicBezTo>
                    <a:pt x="143" y="581"/>
                    <a:pt x="143" y="35"/>
                    <a:pt x="143" y="32"/>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8" name="Freeform 57"/>
            <p:cNvSpPr>
              <a:spLocks noChangeAspect="1"/>
            </p:cNvSpPr>
            <p:nvPr/>
          </p:nvSpPr>
          <p:spPr bwMode="auto">
            <a:xfrm>
              <a:off x="6546041" y="2726712"/>
              <a:ext cx="10780" cy="25797"/>
            </a:xfrm>
            <a:custGeom>
              <a:avLst/>
              <a:gdLst>
                <a:gd name="T0" fmla="*/ 37 w 83"/>
                <a:gd name="T1" fmla="*/ 202 h 205"/>
                <a:gd name="T2" fmla="*/ 12 w 83"/>
                <a:gd name="T3" fmla="*/ 137 h 205"/>
                <a:gd name="T4" fmla="*/ 19 w 83"/>
                <a:gd name="T5" fmla="*/ 0 h 205"/>
                <a:gd name="T6" fmla="*/ 80 w 83"/>
                <a:gd name="T7" fmla="*/ 125 h 205"/>
                <a:gd name="T8" fmla="*/ 37 w 83"/>
                <a:gd name="T9" fmla="*/ 202 h 205"/>
              </a:gdLst>
              <a:ahLst/>
              <a:cxnLst>
                <a:cxn ang="0">
                  <a:pos x="T0" y="T1"/>
                </a:cxn>
                <a:cxn ang="0">
                  <a:pos x="T2" y="T3"/>
                </a:cxn>
                <a:cxn ang="0">
                  <a:pos x="T4" y="T5"/>
                </a:cxn>
                <a:cxn ang="0">
                  <a:pos x="T6" y="T7"/>
                </a:cxn>
                <a:cxn ang="0">
                  <a:pos x="T8" y="T9"/>
                </a:cxn>
              </a:cxnLst>
              <a:rect l="0" t="0" r="r" b="b"/>
              <a:pathLst>
                <a:path w="83" h="205">
                  <a:moveTo>
                    <a:pt x="37" y="202"/>
                  </a:moveTo>
                  <a:cubicBezTo>
                    <a:pt x="14" y="199"/>
                    <a:pt x="0" y="168"/>
                    <a:pt x="12" y="137"/>
                  </a:cubicBezTo>
                  <a:cubicBezTo>
                    <a:pt x="30" y="92"/>
                    <a:pt x="45" y="66"/>
                    <a:pt x="19" y="0"/>
                  </a:cubicBezTo>
                  <a:cubicBezTo>
                    <a:pt x="59" y="19"/>
                    <a:pt x="76" y="61"/>
                    <a:pt x="80" y="125"/>
                  </a:cubicBezTo>
                  <a:cubicBezTo>
                    <a:pt x="83" y="170"/>
                    <a:pt x="74" y="205"/>
                    <a:pt x="37" y="202"/>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9" name="Freeform 58"/>
            <p:cNvSpPr>
              <a:spLocks noChangeAspect="1"/>
            </p:cNvSpPr>
            <p:nvPr/>
          </p:nvSpPr>
          <p:spPr bwMode="auto">
            <a:xfrm>
              <a:off x="6549507" y="2737492"/>
              <a:ext cx="5005" cy="13861"/>
            </a:xfrm>
            <a:custGeom>
              <a:avLst/>
              <a:gdLst>
                <a:gd name="T0" fmla="*/ 15 w 40"/>
                <a:gd name="T1" fmla="*/ 111 h 111"/>
                <a:gd name="T2" fmla="*/ 2 w 40"/>
                <a:gd name="T3" fmla="*/ 76 h 111"/>
                <a:gd name="T4" fmla="*/ 20 w 40"/>
                <a:gd name="T5" fmla="*/ 0 h 111"/>
                <a:gd name="T6" fmla="*/ 39 w 40"/>
                <a:gd name="T7" fmla="*/ 74 h 111"/>
                <a:gd name="T8" fmla="*/ 15 w 40"/>
                <a:gd name="T9" fmla="*/ 111 h 111"/>
              </a:gdLst>
              <a:ahLst/>
              <a:cxnLst>
                <a:cxn ang="0">
                  <a:pos x="T0" y="T1"/>
                </a:cxn>
                <a:cxn ang="0">
                  <a:pos x="T2" y="T3"/>
                </a:cxn>
                <a:cxn ang="0">
                  <a:pos x="T4" y="T5"/>
                </a:cxn>
                <a:cxn ang="0">
                  <a:pos x="T6" y="T7"/>
                </a:cxn>
                <a:cxn ang="0">
                  <a:pos x="T8" y="T9"/>
                </a:cxn>
              </a:cxnLst>
              <a:rect l="0" t="0" r="r" b="b"/>
              <a:pathLst>
                <a:path w="40" h="111">
                  <a:moveTo>
                    <a:pt x="15" y="111"/>
                  </a:moveTo>
                  <a:cubicBezTo>
                    <a:pt x="1" y="111"/>
                    <a:pt x="0" y="84"/>
                    <a:pt x="2" y="76"/>
                  </a:cubicBezTo>
                  <a:cubicBezTo>
                    <a:pt x="8" y="50"/>
                    <a:pt x="28" y="29"/>
                    <a:pt x="20" y="0"/>
                  </a:cubicBezTo>
                  <a:cubicBezTo>
                    <a:pt x="36" y="14"/>
                    <a:pt x="40" y="51"/>
                    <a:pt x="39" y="74"/>
                  </a:cubicBezTo>
                  <a:cubicBezTo>
                    <a:pt x="38" y="92"/>
                    <a:pt x="35" y="109"/>
                    <a:pt x="15" y="111"/>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60" name="Freeform 59"/>
            <p:cNvSpPr>
              <a:spLocks noChangeAspect="1"/>
            </p:cNvSpPr>
            <p:nvPr/>
          </p:nvSpPr>
          <p:spPr bwMode="auto">
            <a:xfrm>
              <a:off x="6550662" y="2748273"/>
              <a:ext cx="1540" cy="5776"/>
            </a:xfrm>
            <a:custGeom>
              <a:avLst/>
              <a:gdLst>
                <a:gd name="T0" fmla="*/ 6 w 14"/>
                <a:gd name="T1" fmla="*/ 44 h 45"/>
                <a:gd name="T2" fmla="*/ 6 w 14"/>
                <a:gd name="T3" fmla="*/ 25 h 45"/>
                <a:gd name="T4" fmla="*/ 9 w 14"/>
                <a:gd name="T5" fmla="*/ 0 h 45"/>
                <a:gd name="T6" fmla="*/ 12 w 14"/>
                <a:gd name="T7" fmla="*/ 2 h 45"/>
                <a:gd name="T8" fmla="*/ 9 w 14"/>
                <a:gd name="T9" fmla="*/ 24 h 45"/>
                <a:gd name="T10" fmla="*/ 8 w 14"/>
                <a:gd name="T11" fmla="*/ 45 h 45"/>
                <a:gd name="T12" fmla="*/ 6 w 14"/>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4" h="45">
                  <a:moveTo>
                    <a:pt x="6" y="44"/>
                  </a:moveTo>
                  <a:cubicBezTo>
                    <a:pt x="9" y="40"/>
                    <a:pt x="7" y="29"/>
                    <a:pt x="6" y="25"/>
                  </a:cubicBezTo>
                  <a:cubicBezTo>
                    <a:pt x="4" y="17"/>
                    <a:pt x="0" y="4"/>
                    <a:pt x="9" y="0"/>
                  </a:cubicBezTo>
                  <a:cubicBezTo>
                    <a:pt x="9" y="0"/>
                    <a:pt x="11" y="1"/>
                    <a:pt x="12" y="2"/>
                  </a:cubicBezTo>
                  <a:cubicBezTo>
                    <a:pt x="3" y="6"/>
                    <a:pt x="8" y="16"/>
                    <a:pt x="9" y="24"/>
                  </a:cubicBezTo>
                  <a:cubicBezTo>
                    <a:pt x="11" y="33"/>
                    <a:pt x="14" y="38"/>
                    <a:pt x="8" y="45"/>
                  </a:cubicBezTo>
                  <a:lnTo>
                    <a:pt x="6" y="44"/>
                  </a:ln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61" name="Freeform 60"/>
            <p:cNvSpPr>
              <a:spLocks noChangeAspect="1"/>
            </p:cNvSpPr>
            <p:nvPr/>
          </p:nvSpPr>
          <p:spPr bwMode="auto">
            <a:xfrm>
              <a:off x="6649999" y="2753278"/>
              <a:ext cx="18096" cy="76236"/>
            </a:xfrm>
            <a:custGeom>
              <a:avLst/>
              <a:gdLst>
                <a:gd name="T0" fmla="*/ 143 w 143"/>
                <a:gd name="T1" fmla="*/ 32 h 605"/>
                <a:gd name="T2" fmla="*/ 71 w 143"/>
                <a:gd name="T3" fmla="*/ 0 h 605"/>
                <a:gd name="T4" fmla="*/ 0 w 143"/>
                <a:gd name="T5" fmla="*/ 32 h 605"/>
                <a:gd name="T6" fmla="*/ 0 w 143"/>
                <a:gd name="T7" fmla="*/ 581 h 605"/>
                <a:gd name="T8" fmla="*/ 0 w 143"/>
                <a:gd name="T9" fmla="*/ 581 h 605"/>
                <a:gd name="T10" fmla="*/ 69 w 143"/>
                <a:gd name="T11" fmla="*/ 605 h 605"/>
                <a:gd name="T12" fmla="*/ 143 w 143"/>
                <a:gd name="T13" fmla="*/ 581 h 605"/>
                <a:gd name="T14" fmla="*/ 143 w 143"/>
                <a:gd name="T15" fmla="*/ 32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5">
                  <a:moveTo>
                    <a:pt x="143" y="32"/>
                  </a:moveTo>
                  <a:cubicBezTo>
                    <a:pt x="142" y="9"/>
                    <a:pt x="111" y="0"/>
                    <a:pt x="71" y="0"/>
                  </a:cubicBezTo>
                  <a:cubicBezTo>
                    <a:pt x="26" y="0"/>
                    <a:pt x="0" y="15"/>
                    <a:pt x="0" y="32"/>
                  </a:cubicBezTo>
                  <a:cubicBezTo>
                    <a:pt x="0" y="35"/>
                    <a:pt x="0" y="581"/>
                    <a:pt x="0" y="581"/>
                  </a:cubicBezTo>
                  <a:cubicBezTo>
                    <a:pt x="0" y="581"/>
                    <a:pt x="0" y="581"/>
                    <a:pt x="0" y="581"/>
                  </a:cubicBezTo>
                  <a:cubicBezTo>
                    <a:pt x="1" y="589"/>
                    <a:pt x="34" y="605"/>
                    <a:pt x="69" y="605"/>
                  </a:cubicBezTo>
                  <a:cubicBezTo>
                    <a:pt x="105" y="605"/>
                    <a:pt x="143" y="589"/>
                    <a:pt x="143" y="581"/>
                  </a:cubicBezTo>
                  <a:cubicBezTo>
                    <a:pt x="143" y="581"/>
                    <a:pt x="143" y="35"/>
                    <a:pt x="143" y="32"/>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62" name="Freeform 61"/>
            <p:cNvSpPr>
              <a:spLocks noChangeAspect="1"/>
            </p:cNvSpPr>
            <p:nvPr/>
          </p:nvSpPr>
          <p:spPr bwMode="auto">
            <a:xfrm>
              <a:off x="6653849" y="2726712"/>
              <a:ext cx="10396" cy="25797"/>
            </a:xfrm>
            <a:custGeom>
              <a:avLst/>
              <a:gdLst>
                <a:gd name="T0" fmla="*/ 37 w 83"/>
                <a:gd name="T1" fmla="*/ 202 h 205"/>
                <a:gd name="T2" fmla="*/ 12 w 83"/>
                <a:gd name="T3" fmla="*/ 137 h 205"/>
                <a:gd name="T4" fmla="*/ 19 w 83"/>
                <a:gd name="T5" fmla="*/ 0 h 205"/>
                <a:gd name="T6" fmla="*/ 80 w 83"/>
                <a:gd name="T7" fmla="*/ 125 h 205"/>
                <a:gd name="T8" fmla="*/ 37 w 83"/>
                <a:gd name="T9" fmla="*/ 202 h 205"/>
              </a:gdLst>
              <a:ahLst/>
              <a:cxnLst>
                <a:cxn ang="0">
                  <a:pos x="T0" y="T1"/>
                </a:cxn>
                <a:cxn ang="0">
                  <a:pos x="T2" y="T3"/>
                </a:cxn>
                <a:cxn ang="0">
                  <a:pos x="T4" y="T5"/>
                </a:cxn>
                <a:cxn ang="0">
                  <a:pos x="T6" y="T7"/>
                </a:cxn>
                <a:cxn ang="0">
                  <a:pos x="T8" y="T9"/>
                </a:cxn>
              </a:cxnLst>
              <a:rect l="0" t="0" r="r" b="b"/>
              <a:pathLst>
                <a:path w="83" h="205">
                  <a:moveTo>
                    <a:pt x="37" y="202"/>
                  </a:moveTo>
                  <a:cubicBezTo>
                    <a:pt x="14" y="199"/>
                    <a:pt x="0" y="168"/>
                    <a:pt x="12" y="137"/>
                  </a:cubicBezTo>
                  <a:cubicBezTo>
                    <a:pt x="29" y="92"/>
                    <a:pt x="45" y="66"/>
                    <a:pt x="19" y="0"/>
                  </a:cubicBezTo>
                  <a:cubicBezTo>
                    <a:pt x="58" y="19"/>
                    <a:pt x="76" y="61"/>
                    <a:pt x="80" y="125"/>
                  </a:cubicBezTo>
                  <a:cubicBezTo>
                    <a:pt x="83" y="170"/>
                    <a:pt x="74" y="205"/>
                    <a:pt x="37" y="202"/>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63" name="Freeform 62"/>
            <p:cNvSpPr>
              <a:spLocks noChangeAspect="1"/>
            </p:cNvSpPr>
            <p:nvPr/>
          </p:nvSpPr>
          <p:spPr bwMode="auto">
            <a:xfrm>
              <a:off x="6656929" y="2737492"/>
              <a:ext cx="5005" cy="13861"/>
            </a:xfrm>
            <a:custGeom>
              <a:avLst/>
              <a:gdLst>
                <a:gd name="T0" fmla="*/ 14 w 39"/>
                <a:gd name="T1" fmla="*/ 111 h 111"/>
                <a:gd name="T2" fmla="*/ 1 w 39"/>
                <a:gd name="T3" fmla="*/ 76 h 111"/>
                <a:gd name="T4" fmla="*/ 19 w 39"/>
                <a:gd name="T5" fmla="*/ 0 h 111"/>
                <a:gd name="T6" fmla="*/ 38 w 39"/>
                <a:gd name="T7" fmla="*/ 74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4"/>
                    <a:pt x="1" y="76"/>
                  </a:cubicBezTo>
                  <a:cubicBezTo>
                    <a:pt x="8" y="50"/>
                    <a:pt x="27" y="29"/>
                    <a:pt x="19" y="0"/>
                  </a:cubicBezTo>
                  <a:cubicBezTo>
                    <a:pt x="36" y="14"/>
                    <a:pt x="39" y="51"/>
                    <a:pt x="38" y="74"/>
                  </a:cubicBezTo>
                  <a:cubicBezTo>
                    <a:pt x="38" y="92"/>
                    <a:pt x="34" y="109"/>
                    <a:pt x="14" y="111"/>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64" name="Freeform 63"/>
            <p:cNvSpPr>
              <a:spLocks noChangeAspect="1"/>
            </p:cNvSpPr>
            <p:nvPr/>
          </p:nvSpPr>
          <p:spPr bwMode="auto">
            <a:xfrm>
              <a:off x="6658084" y="2748273"/>
              <a:ext cx="1925" cy="5776"/>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29"/>
                    <a:pt x="6" y="25"/>
                  </a:cubicBezTo>
                  <a:cubicBezTo>
                    <a:pt x="5" y="17"/>
                    <a:pt x="0" y="4"/>
                    <a:pt x="10" y="0"/>
                  </a:cubicBezTo>
                  <a:cubicBezTo>
                    <a:pt x="10" y="0"/>
                    <a:pt x="11" y="1"/>
                    <a:pt x="12" y="2"/>
                  </a:cubicBezTo>
                  <a:cubicBezTo>
                    <a:pt x="4" y="6"/>
                    <a:pt x="9" y="16"/>
                    <a:pt x="10" y="24"/>
                  </a:cubicBezTo>
                  <a:cubicBezTo>
                    <a:pt x="11" y="33"/>
                    <a:pt x="15" y="38"/>
                    <a:pt x="9" y="45"/>
                  </a:cubicBezTo>
                  <a:lnTo>
                    <a:pt x="6" y="44"/>
                  </a:ln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65" name="Freeform 64"/>
            <p:cNvSpPr>
              <a:spLocks noChangeAspect="1"/>
            </p:cNvSpPr>
            <p:nvPr/>
          </p:nvSpPr>
          <p:spPr bwMode="auto">
            <a:xfrm>
              <a:off x="6624972" y="2739803"/>
              <a:ext cx="18096" cy="76620"/>
            </a:xfrm>
            <a:custGeom>
              <a:avLst/>
              <a:gdLst>
                <a:gd name="T0" fmla="*/ 143 w 143"/>
                <a:gd name="T1" fmla="*/ 33 h 606"/>
                <a:gd name="T2" fmla="*/ 72 w 143"/>
                <a:gd name="T3" fmla="*/ 0 h 606"/>
                <a:gd name="T4" fmla="*/ 0 w 143"/>
                <a:gd name="T5" fmla="*/ 33 h 606"/>
                <a:gd name="T6" fmla="*/ 0 w 143"/>
                <a:gd name="T7" fmla="*/ 581 h 606"/>
                <a:gd name="T8" fmla="*/ 0 w 143"/>
                <a:gd name="T9" fmla="*/ 582 h 606"/>
                <a:gd name="T10" fmla="*/ 70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2" y="0"/>
                  </a:cubicBezTo>
                  <a:cubicBezTo>
                    <a:pt x="27" y="0"/>
                    <a:pt x="0" y="15"/>
                    <a:pt x="0" y="33"/>
                  </a:cubicBezTo>
                  <a:cubicBezTo>
                    <a:pt x="0" y="36"/>
                    <a:pt x="0" y="581"/>
                    <a:pt x="0" y="581"/>
                  </a:cubicBezTo>
                  <a:cubicBezTo>
                    <a:pt x="0" y="582"/>
                    <a:pt x="0" y="582"/>
                    <a:pt x="0" y="582"/>
                  </a:cubicBezTo>
                  <a:cubicBezTo>
                    <a:pt x="2" y="589"/>
                    <a:pt x="35" y="605"/>
                    <a:pt x="70" y="605"/>
                  </a:cubicBezTo>
                  <a:cubicBezTo>
                    <a:pt x="105" y="606"/>
                    <a:pt x="143" y="589"/>
                    <a:pt x="143" y="581"/>
                  </a:cubicBezTo>
                  <a:cubicBezTo>
                    <a:pt x="143" y="581"/>
                    <a:pt x="143" y="35"/>
                    <a:pt x="143" y="33"/>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68" name="Freeform 67"/>
            <p:cNvSpPr>
              <a:spLocks noChangeAspect="1"/>
            </p:cNvSpPr>
            <p:nvPr/>
          </p:nvSpPr>
          <p:spPr bwMode="auto">
            <a:xfrm>
              <a:off x="6628822" y="2713235"/>
              <a:ext cx="10396" cy="25797"/>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70" name="Freeform 69"/>
            <p:cNvSpPr>
              <a:spLocks noChangeAspect="1"/>
            </p:cNvSpPr>
            <p:nvPr/>
          </p:nvSpPr>
          <p:spPr bwMode="auto">
            <a:xfrm>
              <a:off x="6631903" y="2724016"/>
              <a:ext cx="5005" cy="14246"/>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71" name="Freeform 70"/>
            <p:cNvSpPr>
              <a:spLocks noChangeAspect="1"/>
            </p:cNvSpPr>
            <p:nvPr/>
          </p:nvSpPr>
          <p:spPr bwMode="auto">
            <a:xfrm>
              <a:off x="6633057" y="2735182"/>
              <a:ext cx="1925" cy="5391"/>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73" name="Freeform 72"/>
            <p:cNvSpPr>
              <a:spLocks noChangeAspect="1"/>
            </p:cNvSpPr>
            <p:nvPr/>
          </p:nvSpPr>
          <p:spPr bwMode="auto">
            <a:xfrm>
              <a:off x="6444394" y="2804102"/>
              <a:ext cx="321883" cy="160557"/>
            </a:xfrm>
            <a:custGeom>
              <a:avLst/>
              <a:gdLst>
                <a:gd name="T0" fmla="*/ 2553 w 2553"/>
                <a:gd name="T1" fmla="*/ 1247 h 1272"/>
                <a:gd name="T2" fmla="*/ 2553 w 2553"/>
                <a:gd name="T3" fmla="*/ 229 h 1272"/>
                <a:gd name="T4" fmla="*/ 1276 w 2553"/>
                <a:gd name="T5" fmla="*/ 3 h 1272"/>
                <a:gd name="T6" fmla="*/ 0 w 2553"/>
                <a:gd name="T7" fmla="*/ 229 h 1272"/>
                <a:gd name="T8" fmla="*/ 0 w 2553"/>
                <a:gd name="T9" fmla="*/ 1247 h 1272"/>
                <a:gd name="T10" fmla="*/ 0 w 2553"/>
                <a:gd name="T11" fmla="*/ 1272 h 1272"/>
                <a:gd name="T12" fmla="*/ 2552 w 2553"/>
                <a:gd name="T13" fmla="*/ 1272 h 1272"/>
                <a:gd name="T14" fmla="*/ 2553 w 2553"/>
                <a:gd name="T15" fmla="*/ 1247 h 1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3" h="1272">
                  <a:moveTo>
                    <a:pt x="2553" y="1247"/>
                  </a:moveTo>
                  <a:cubicBezTo>
                    <a:pt x="2553" y="229"/>
                    <a:pt x="2553" y="229"/>
                    <a:pt x="2553" y="229"/>
                  </a:cubicBezTo>
                  <a:cubicBezTo>
                    <a:pt x="2242" y="51"/>
                    <a:pt x="1765" y="0"/>
                    <a:pt x="1276" y="3"/>
                  </a:cubicBezTo>
                  <a:cubicBezTo>
                    <a:pt x="798" y="6"/>
                    <a:pt x="308" y="59"/>
                    <a:pt x="0" y="229"/>
                  </a:cubicBezTo>
                  <a:cubicBezTo>
                    <a:pt x="0" y="1247"/>
                    <a:pt x="0" y="1247"/>
                    <a:pt x="0" y="1247"/>
                  </a:cubicBezTo>
                  <a:cubicBezTo>
                    <a:pt x="0" y="1255"/>
                    <a:pt x="0" y="1264"/>
                    <a:pt x="0" y="1272"/>
                  </a:cubicBezTo>
                  <a:cubicBezTo>
                    <a:pt x="2552" y="1272"/>
                    <a:pt x="2552" y="1272"/>
                    <a:pt x="2552" y="1272"/>
                  </a:cubicBezTo>
                  <a:cubicBezTo>
                    <a:pt x="2553" y="1264"/>
                    <a:pt x="2553" y="1255"/>
                    <a:pt x="2553" y="1247"/>
                  </a:cubicBezTo>
                  <a:close/>
                </a:path>
              </a:pathLst>
            </a:custGeom>
            <a:solidFill>
              <a:srgbClr val="075F8D"/>
            </a:solidFill>
            <a:ln>
              <a:noFill/>
            </a:ln>
            <a:extLst/>
          </p:spPr>
          <p:txBody>
            <a:bodyPr vert="horz" wrap="square" lIns="91440" tIns="45720" rIns="91440" bIns="45720" numCol="1" anchor="t" anchorCtr="0" compatLnSpc="1">
              <a:prstTxWarp prst="textNoShape">
                <a:avLst/>
              </a:prstTxWarp>
            </a:bodyPr>
            <a:lstStyle/>
            <a:p>
              <a:endParaRPr lang="en-NZ" dirty="0"/>
            </a:p>
          </p:txBody>
        </p:sp>
        <p:sp>
          <p:nvSpPr>
            <p:cNvPr id="76" name="Rectangle 75"/>
            <p:cNvSpPr>
              <a:spLocks noChangeAspect="1" noChangeArrowheads="1"/>
            </p:cNvSpPr>
            <p:nvPr/>
          </p:nvSpPr>
          <p:spPr bwMode="auto">
            <a:xfrm>
              <a:off x="6444394" y="2883417"/>
              <a:ext cx="321883" cy="165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cxnSp>
        <p:nvCxnSpPr>
          <p:cNvPr id="78" name="Straight Connector 77">
            <a:extLst>
              <a:ext uri="{FF2B5EF4-FFF2-40B4-BE49-F238E27FC236}">
                <a16:creationId xmlns:a16="http://schemas.microsoft.com/office/drawing/2014/main" id="{86F22675-2AFE-40CD-AE9E-D613BE6949B4}"/>
              </a:ext>
            </a:extLst>
          </p:cNvPr>
          <p:cNvCxnSpPr/>
          <p:nvPr/>
        </p:nvCxnSpPr>
        <p:spPr>
          <a:xfrm>
            <a:off x="7814421" y="1450379"/>
            <a:ext cx="0" cy="4841965"/>
          </a:xfrm>
          <a:prstGeom prst="line">
            <a:avLst/>
          </a:prstGeom>
          <a:ln w="0">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088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Appendix: Demographic Profile cont.</a:t>
            </a:r>
          </a:p>
        </p:txBody>
      </p:sp>
      <p:graphicFrame>
        <p:nvGraphicFramePr>
          <p:cNvPr id="3" name="Table 2"/>
          <p:cNvGraphicFramePr>
            <a:graphicFrameLocks noGrp="1"/>
          </p:cNvGraphicFramePr>
          <p:nvPr>
            <p:extLst>
              <p:ext uri="{D42A27DB-BD31-4B8C-83A1-F6EECF244321}">
                <p14:modId xmlns:p14="http://schemas.microsoft.com/office/powerpoint/2010/main" val="122481821"/>
              </p:ext>
            </p:extLst>
          </p:nvPr>
        </p:nvGraphicFramePr>
        <p:xfrm>
          <a:off x="2627790" y="1238646"/>
          <a:ext cx="6720395" cy="4755552"/>
        </p:xfrm>
        <a:graphic>
          <a:graphicData uri="http://schemas.openxmlformats.org/drawingml/2006/table">
            <a:tbl>
              <a:tblPr>
                <a:tableStyleId>{5C22544A-7EE6-4342-B048-85BDC9FD1C3A}</a:tableStyleId>
              </a:tblPr>
              <a:tblGrid>
                <a:gridCol w="4468754">
                  <a:extLst>
                    <a:ext uri="{9D8B030D-6E8A-4147-A177-3AD203B41FA5}">
                      <a16:colId xmlns:a16="http://schemas.microsoft.com/office/drawing/2014/main" val="20000"/>
                    </a:ext>
                  </a:extLst>
                </a:gridCol>
                <a:gridCol w="2251641">
                  <a:extLst>
                    <a:ext uri="{9D8B030D-6E8A-4147-A177-3AD203B41FA5}">
                      <a16:colId xmlns:a16="http://schemas.microsoft.com/office/drawing/2014/main" val="2663585501"/>
                    </a:ext>
                  </a:extLst>
                </a:gridCol>
              </a:tblGrid>
              <a:tr h="360441">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0" i="0" u="none" strike="noStrike" dirty="0">
                          <a:solidFill>
                            <a:schemeClr val="bg1"/>
                          </a:solidFill>
                          <a:effectLst/>
                          <a:latin typeface="+mn-lt"/>
                        </a:rPr>
                        <a:t>2019 weighted sample </a:t>
                      </a:r>
                    </a:p>
                    <a:p>
                      <a:pPr algn="ctr" fontAlgn="b"/>
                      <a:r>
                        <a:rPr lang="en-NZ" sz="1100" b="0" i="0" u="none" strike="noStrike" dirty="0">
                          <a:solidFill>
                            <a:schemeClr val="bg1"/>
                          </a:solidFill>
                          <a:effectLst/>
                          <a:latin typeface="+mn-lt"/>
                        </a:rPr>
                        <a:t>(n=1,000)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225017">
                <a:tc>
                  <a:txBody>
                    <a:bodyPr/>
                    <a:lstStyle/>
                    <a:p>
                      <a:pPr algn="l" fontAlgn="b"/>
                      <a:r>
                        <a:rPr lang="en-NZ" sz="1100" b="1" u="none" strike="noStrike" dirty="0">
                          <a:solidFill>
                            <a:srgbClr val="075F8D"/>
                          </a:solidFill>
                          <a:effectLst/>
                        </a:rPr>
                        <a:t>Number of people in household</a:t>
                      </a:r>
                      <a:endParaRPr lang="en-NZ" sz="1100" b="1" i="0" u="none" strike="noStrike" dirty="0">
                        <a:solidFill>
                          <a:srgbClr val="075F8D"/>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NZ" sz="11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017">
                <a:tc>
                  <a:txBody>
                    <a:bodyPr/>
                    <a:lstStyle/>
                    <a:p>
                      <a:pPr algn="l" fontAlgn="b"/>
                      <a:r>
                        <a:rPr lang="en-NZ" sz="1100" u="none" strike="noStrike" dirty="0">
                          <a:effectLst/>
                        </a:rPr>
                        <a:t>One</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9%</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017">
                <a:tc>
                  <a:txBody>
                    <a:bodyPr/>
                    <a:lstStyle/>
                    <a:p>
                      <a:pPr algn="l" fontAlgn="b"/>
                      <a:r>
                        <a:rPr lang="en-NZ" sz="1100" u="none" strike="noStrike" dirty="0">
                          <a:effectLst/>
                        </a:rPr>
                        <a:t>Two</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50%</a:t>
                      </a: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5017">
                <a:tc>
                  <a:txBody>
                    <a:bodyPr/>
                    <a:lstStyle/>
                    <a:p>
                      <a:pPr marL="0" algn="l" defTabSz="1219170" rtl="0" eaLnBrk="1" fontAlgn="b" latinLnBrk="0" hangingPunct="1"/>
                      <a:r>
                        <a:rPr lang="en-NZ" sz="1100" u="none" strike="noStrike" kern="1200" dirty="0">
                          <a:solidFill>
                            <a:schemeClr val="dk1"/>
                          </a:solidFill>
                          <a:effectLst/>
                          <a:latin typeface="+mn-lt"/>
                          <a:ea typeface="+mn-ea"/>
                          <a:cs typeface="+mn-cs"/>
                        </a:rPr>
                        <a:t>Three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1219170" rtl="0" eaLnBrk="1" fontAlgn="b" latinLnBrk="0" hangingPunct="1"/>
                      <a:r>
                        <a:rPr lang="en-NZ" sz="1100" u="none" strike="noStrike" kern="1200" dirty="0">
                          <a:solidFill>
                            <a:schemeClr val="dk1"/>
                          </a:solidFill>
                          <a:effectLst/>
                          <a:latin typeface="+mn-lt"/>
                          <a:ea typeface="+mn-ea"/>
                          <a:cs typeface="+mn-cs"/>
                        </a:rPr>
                        <a:t>14%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5017">
                <a:tc>
                  <a:txBody>
                    <a:bodyPr/>
                    <a:lstStyle/>
                    <a:p>
                      <a:pPr marL="0" algn="l" defTabSz="1219170" rtl="0" eaLnBrk="1" fontAlgn="b" latinLnBrk="0" hangingPunct="1"/>
                      <a:r>
                        <a:rPr lang="en-NZ" sz="1100" u="none" strike="noStrike" kern="1200" dirty="0">
                          <a:solidFill>
                            <a:schemeClr val="dk1"/>
                          </a:solidFill>
                          <a:effectLst/>
                          <a:latin typeface="+mn-lt"/>
                          <a:ea typeface="+mn-ea"/>
                          <a:cs typeface="+mn-cs"/>
                        </a:rPr>
                        <a:t>Four</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1219170" rtl="0" eaLnBrk="1" fontAlgn="b" latinLnBrk="0" hangingPunct="1"/>
                      <a:r>
                        <a:rPr lang="en-NZ" sz="1100" u="none" strike="noStrike" kern="1200" dirty="0">
                          <a:solidFill>
                            <a:schemeClr val="dk1"/>
                          </a:solidFill>
                          <a:effectLst/>
                          <a:latin typeface="+mn-lt"/>
                          <a:ea typeface="+mn-ea"/>
                          <a:cs typeface="+mn-cs"/>
                        </a:rPr>
                        <a:t>17%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8443812"/>
                  </a:ext>
                </a:extLst>
              </a:tr>
              <a:tr h="225017">
                <a:tc>
                  <a:txBody>
                    <a:bodyPr/>
                    <a:lstStyle/>
                    <a:p>
                      <a:pPr marL="0" algn="l" defTabSz="1219170" rtl="0" eaLnBrk="1" fontAlgn="b" latinLnBrk="0" hangingPunct="1"/>
                      <a:r>
                        <a:rPr lang="en-NZ" sz="1100" u="none" strike="noStrike" kern="1200" dirty="0">
                          <a:solidFill>
                            <a:schemeClr val="dk1"/>
                          </a:solidFill>
                          <a:effectLst/>
                          <a:latin typeface="+mn-lt"/>
                          <a:ea typeface="+mn-ea"/>
                          <a:cs typeface="+mn-cs"/>
                        </a:rPr>
                        <a:t>Five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1219170" rtl="0" eaLnBrk="1" fontAlgn="b" latinLnBrk="0" hangingPunct="1"/>
                      <a:r>
                        <a:rPr lang="en-NZ" sz="1100" u="none" strike="noStrike" kern="1200" dirty="0">
                          <a:solidFill>
                            <a:schemeClr val="dk1"/>
                          </a:solidFill>
                          <a:effectLst/>
                          <a:latin typeface="+mn-lt"/>
                          <a:ea typeface="+mn-ea"/>
                          <a:cs typeface="+mn-cs"/>
                        </a:rPr>
                        <a:t>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268369"/>
                  </a:ext>
                </a:extLst>
              </a:tr>
              <a:tr h="225017">
                <a:tc>
                  <a:txBody>
                    <a:bodyPr/>
                    <a:lstStyle/>
                    <a:p>
                      <a:pPr marL="0" algn="l" defTabSz="1219170" rtl="0" eaLnBrk="1" fontAlgn="b" latinLnBrk="0" hangingPunct="1"/>
                      <a:r>
                        <a:rPr lang="en-NZ" sz="1100" u="none" strike="noStrike" kern="1200" dirty="0">
                          <a:solidFill>
                            <a:schemeClr val="dk1"/>
                          </a:solidFill>
                          <a:effectLst/>
                          <a:latin typeface="+mn-lt"/>
                          <a:ea typeface="+mn-ea"/>
                          <a:cs typeface="+mn-cs"/>
                        </a:rPr>
                        <a:t>Six or more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1219170" rtl="0" eaLnBrk="1" fontAlgn="b" latinLnBrk="0" hangingPunct="1"/>
                      <a:r>
                        <a:rPr lang="en-NZ" sz="1100" u="none" strike="noStrike" kern="1200" dirty="0">
                          <a:solidFill>
                            <a:schemeClr val="dk1"/>
                          </a:solidFill>
                          <a:effectLst/>
                          <a:latin typeface="+mn-lt"/>
                          <a:ea typeface="+mn-ea"/>
                          <a:cs typeface="+mn-cs"/>
                        </a:rPr>
                        <a:t>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7029403"/>
                  </a:ext>
                </a:extLst>
              </a:tr>
              <a:tr h="225017">
                <a:tc>
                  <a:txBody>
                    <a:bodyPr/>
                    <a:lstStyle/>
                    <a:p>
                      <a:pPr algn="l" fontAlgn="b"/>
                      <a:endParaRPr lang="en-NZ" sz="1100" b="0" i="0" u="none" strike="noStrike" dirty="0">
                        <a:solidFill>
                          <a:srgbClr val="7BA69F"/>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6203630"/>
                  </a:ext>
                </a:extLst>
              </a:tr>
              <a:tr h="225017">
                <a:tc>
                  <a:txBody>
                    <a:bodyPr/>
                    <a:lstStyle/>
                    <a:p>
                      <a:pPr algn="l" fontAlgn="b"/>
                      <a:r>
                        <a:rPr lang="en-NZ" sz="1100" b="1" u="none" strike="noStrike" dirty="0">
                          <a:solidFill>
                            <a:srgbClr val="075F8D"/>
                          </a:solidFill>
                          <a:effectLst/>
                        </a:rPr>
                        <a:t>Own your home</a:t>
                      </a:r>
                      <a:endParaRPr lang="en-NZ" sz="1100" b="1" i="0" u="none" strike="noStrike" dirty="0">
                        <a:solidFill>
                          <a:srgbClr val="075F8D"/>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7903952"/>
                  </a:ext>
                </a:extLst>
              </a:tr>
              <a:tr h="225017">
                <a:tc>
                  <a:txBody>
                    <a:bodyPr/>
                    <a:lstStyle/>
                    <a:p>
                      <a:pPr algn="l" fontAlgn="b"/>
                      <a:r>
                        <a:rPr lang="en-NZ" sz="1100" b="0" i="0" u="none" strike="noStrike" dirty="0">
                          <a:solidFill>
                            <a:srgbClr val="000000"/>
                          </a:solidFill>
                          <a:effectLst/>
                          <a:latin typeface="Calibri" panose="020F0502020204030204" pitchFamily="34" charset="0"/>
                        </a:rPr>
                        <a:t>Yes, with a mortgage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41%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0139186"/>
                  </a:ext>
                </a:extLst>
              </a:tr>
              <a:tr h="225017">
                <a:tc>
                  <a:txBody>
                    <a:bodyPr/>
                    <a:lstStyle/>
                    <a:p>
                      <a:pPr algn="l" fontAlgn="b"/>
                      <a:r>
                        <a:rPr lang="en-NZ" sz="1100" b="0" i="0" u="none" strike="noStrike" dirty="0">
                          <a:solidFill>
                            <a:srgbClr val="000000"/>
                          </a:solidFill>
                          <a:effectLst/>
                          <a:latin typeface="Calibri" panose="020F0502020204030204" pitchFamily="34" charset="0"/>
                        </a:rPr>
                        <a:t>Yes, without a mortgage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29%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5693759"/>
                  </a:ext>
                </a:extLst>
              </a:tr>
              <a:tr h="225017">
                <a:tc>
                  <a:txBody>
                    <a:bodyPr/>
                    <a:lstStyle/>
                    <a:p>
                      <a:pPr algn="l" fontAlgn="b"/>
                      <a:r>
                        <a:rPr lang="en-NZ" sz="1100" b="0" i="0" u="none" strike="noStrike" dirty="0">
                          <a:solidFill>
                            <a:srgbClr val="000000"/>
                          </a:solidFill>
                          <a:effectLst/>
                          <a:latin typeface="Calibri" panose="020F0502020204030204" pitchFamily="34" charset="0"/>
                        </a:rPr>
                        <a:t>No</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29%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2166168"/>
                  </a:ext>
                </a:extLst>
              </a:tr>
              <a:tr h="225017">
                <a:tc>
                  <a:txBody>
                    <a:bodyPr/>
                    <a:lstStyle/>
                    <a:p>
                      <a:pPr algn="l" fontAlgn="b"/>
                      <a:endParaRPr lang="en-NZ" sz="1100" b="1" i="0" u="none" strike="noStrike" dirty="0">
                        <a:solidFill>
                          <a:srgbClr val="075F8D"/>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6430242"/>
                  </a:ext>
                </a:extLst>
              </a:tr>
              <a:tr h="225017">
                <a:tc>
                  <a:txBody>
                    <a:bodyPr/>
                    <a:lstStyle/>
                    <a:p>
                      <a:pPr algn="l" fontAlgn="b"/>
                      <a:r>
                        <a:rPr lang="en-NZ" sz="1100" b="1" u="none" strike="noStrike" dirty="0">
                          <a:solidFill>
                            <a:srgbClr val="075F8D"/>
                          </a:solidFill>
                          <a:effectLst/>
                        </a:rPr>
                        <a:t>Level of education</a:t>
                      </a:r>
                      <a:endParaRPr lang="en-NZ" sz="1100" b="1" i="0" u="none" strike="noStrike" dirty="0">
                        <a:solidFill>
                          <a:srgbClr val="075F8D"/>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5017">
                <a:tc>
                  <a:txBody>
                    <a:bodyPr/>
                    <a:lstStyle/>
                    <a:p>
                      <a:pPr algn="l" fontAlgn="b"/>
                      <a:r>
                        <a:rPr lang="en-NZ" sz="1100" b="0" i="0" u="none" strike="noStrike" dirty="0">
                          <a:solidFill>
                            <a:srgbClr val="000000"/>
                          </a:solidFill>
                          <a:effectLst/>
                          <a:latin typeface="Calibri" panose="020F0502020204030204" pitchFamily="34" charset="0"/>
                        </a:rPr>
                        <a:t>Primary school</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1%</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5017">
                <a:tc>
                  <a:txBody>
                    <a:bodyPr/>
                    <a:lstStyle/>
                    <a:p>
                      <a:pPr algn="l" fontAlgn="b"/>
                      <a:r>
                        <a:rPr lang="en-NZ" sz="1100" b="0" i="0" u="none" strike="noStrike" dirty="0">
                          <a:solidFill>
                            <a:srgbClr val="000000"/>
                          </a:solidFill>
                          <a:effectLst/>
                          <a:latin typeface="Calibri" panose="020F0502020204030204" pitchFamily="34" charset="0"/>
                        </a:rPr>
                        <a:t>Secondary school</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27%</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5017">
                <a:tc>
                  <a:txBody>
                    <a:bodyPr/>
                    <a:lstStyle/>
                    <a:p>
                      <a:pPr algn="l" fontAlgn="b"/>
                      <a:r>
                        <a:rPr lang="en-NZ" sz="1100" u="none" strike="noStrike" dirty="0">
                          <a:effectLst/>
                        </a:rPr>
                        <a:t>Diploma, Trade certificate or other non-university post-school qualification</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34%</a:t>
                      </a: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5017">
                <a:tc>
                  <a:txBody>
                    <a:bodyPr/>
                    <a:lstStyle/>
                    <a:p>
                      <a:pPr marL="0" algn="l" defTabSz="1219170" rtl="0" eaLnBrk="1" fontAlgn="b" latinLnBrk="0" hangingPunct="1"/>
                      <a:r>
                        <a:rPr lang="en-NZ" sz="1100" u="none" strike="noStrike" kern="1200" dirty="0">
                          <a:solidFill>
                            <a:schemeClr val="dk1"/>
                          </a:solidFill>
                          <a:effectLst/>
                          <a:latin typeface="+mn-lt"/>
                          <a:ea typeface="+mn-ea"/>
                          <a:cs typeface="+mn-cs"/>
                        </a:rPr>
                        <a:t>Undergraduate university degree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21%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5017">
                <a:tc>
                  <a:txBody>
                    <a:bodyPr/>
                    <a:lstStyle/>
                    <a:p>
                      <a:pPr algn="l" fontAlgn="b"/>
                      <a:r>
                        <a:rPr lang="en-NZ" sz="1100" u="none" strike="noStrike" kern="1200" dirty="0">
                          <a:solidFill>
                            <a:schemeClr val="dk1"/>
                          </a:solidFill>
                          <a:effectLst/>
                          <a:latin typeface="+mn-lt"/>
                          <a:ea typeface="+mn-ea"/>
                          <a:cs typeface="+mn-cs"/>
                        </a:rPr>
                        <a:t>Post-graduate degree or certificate or higher (incl. Honours, Post-graduate diploma, Masters and PhD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16%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1686700"/>
                  </a:ext>
                </a:extLst>
              </a:tr>
            </a:tbl>
          </a:graphicData>
        </a:graphic>
      </p:graphicFrame>
      <p:sp>
        <p:nvSpPr>
          <p:cNvPr id="32" name="AutoShape 2"/>
          <p:cNvSpPr>
            <a:spLocks noChangeAspect="1" noChangeArrowheads="1" noTextEdit="1"/>
          </p:cNvSpPr>
          <p:nvPr/>
        </p:nvSpPr>
        <p:spPr bwMode="auto">
          <a:xfrm>
            <a:off x="396875" y="3790950"/>
            <a:ext cx="162401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pic>
        <p:nvPicPr>
          <p:cNvPr id="7" name="Picture 6" descr="A picture containing table, furniture&#10;&#10;Description generated with high confidence">
            <a:extLst>
              <a:ext uri="{FF2B5EF4-FFF2-40B4-BE49-F238E27FC236}">
                <a16:creationId xmlns:a16="http://schemas.microsoft.com/office/drawing/2014/main" id="{28873697-C27D-4CA2-98F0-E1113CB4CEE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0495" y="4728351"/>
            <a:ext cx="1158976" cy="1158976"/>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F77422B3-4EA0-4F31-A18E-0A22BA0677FE}"/>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9741" y="3491643"/>
            <a:ext cx="840484" cy="795358"/>
          </a:xfrm>
          <a:prstGeom prst="rect">
            <a:avLst/>
          </a:prstGeom>
        </p:spPr>
      </p:pic>
      <p:pic>
        <p:nvPicPr>
          <p:cNvPr id="15" name="Picture 14">
            <a:extLst>
              <a:ext uri="{FF2B5EF4-FFF2-40B4-BE49-F238E27FC236}">
                <a16:creationId xmlns:a16="http://schemas.microsoft.com/office/drawing/2014/main" id="{FEB5D66B-2837-461A-89AD-0BBAD11E331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3651"/>
          <a:stretch/>
        </p:blipFill>
        <p:spPr>
          <a:xfrm>
            <a:off x="619130" y="1917433"/>
            <a:ext cx="1180894" cy="795358"/>
          </a:xfrm>
          <a:prstGeom prst="rect">
            <a:avLst/>
          </a:prstGeom>
        </p:spPr>
      </p:pic>
    </p:spTree>
    <p:extLst>
      <p:ext uri="{BB962C8B-B14F-4D97-AF65-F5344CB8AC3E}">
        <p14:creationId xmlns:p14="http://schemas.microsoft.com/office/powerpoint/2010/main" val="4040399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Appendix: Demographic Profile cont.</a:t>
            </a:r>
          </a:p>
        </p:txBody>
      </p:sp>
      <p:sp>
        <p:nvSpPr>
          <p:cNvPr id="32" name="AutoShape 2"/>
          <p:cNvSpPr>
            <a:spLocks noChangeAspect="1" noChangeArrowheads="1" noTextEdit="1"/>
          </p:cNvSpPr>
          <p:nvPr/>
        </p:nvSpPr>
        <p:spPr bwMode="auto">
          <a:xfrm>
            <a:off x="396875" y="3790950"/>
            <a:ext cx="162401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aphicFrame>
        <p:nvGraphicFramePr>
          <p:cNvPr id="12" name="Table 11">
            <a:extLst>
              <a:ext uri="{FF2B5EF4-FFF2-40B4-BE49-F238E27FC236}">
                <a16:creationId xmlns:a16="http://schemas.microsoft.com/office/drawing/2014/main" id="{5085FB89-ED2D-4635-999A-A916C978BA80}"/>
              </a:ext>
            </a:extLst>
          </p:cNvPr>
          <p:cNvGraphicFramePr>
            <a:graphicFrameLocks noGrp="1"/>
          </p:cNvGraphicFramePr>
          <p:nvPr>
            <p:extLst>
              <p:ext uri="{D42A27DB-BD31-4B8C-83A1-F6EECF244321}">
                <p14:modId xmlns:p14="http://schemas.microsoft.com/office/powerpoint/2010/main" val="3141203474"/>
              </p:ext>
            </p:extLst>
          </p:nvPr>
        </p:nvGraphicFramePr>
        <p:xfrm>
          <a:off x="2689932" y="2123694"/>
          <a:ext cx="5832631" cy="2610611"/>
        </p:xfrm>
        <a:graphic>
          <a:graphicData uri="http://schemas.openxmlformats.org/drawingml/2006/table">
            <a:tbl>
              <a:tblPr>
                <a:tableStyleId>{5C22544A-7EE6-4342-B048-85BDC9FD1C3A}</a:tableStyleId>
              </a:tblPr>
              <a:tblGrid>
                <a:gridCol w="3737900">
                  <a:extLst>
                    <a:ext uri="{9D8B030D-6E8A-4147-A177-3AD203B41FA5}">
                      <a16:colId xmlns:a16="http://schemas.microsoft.com/office/drawing/2014/main" val="20000"/>
                    </a:ext>
                  </a:extLst>
                </a:gridCol>
                <a:gridCol w="2094731">
                  <a:extLst>
                    <a:ext uri="{9D8B030D-6E8A-4147-A177-3AD203B41FA5}">
                      <a16:colId xmlns:a16="http://schemas.microsoft.com/office/drawing/2014/main" val="2663585501"/>
                    </a:ext>
                  </a:extLst>
                </a:gridCol>
              </a:tblGrid>
              <a:tr h="360441">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0" i="0" u="none" strike="noStrike" dirty="0">
                          <a:solidFill>
                            <a:schemeClr val="bg1"/>
                          </a:solidFill>
                          <a:effectLst/>
                          <a:latin typeface="+mn-lt"/>
                        </a:rPr>
                        <a:t>2019 weighted sample </a:t>
                      </a:r>
                    </a:p>
                    <a:p>
                      <a:pPr algn="ctr" fontAlgn="b"/>
                      <a:r>
                        <a:rPr lang="en-NZ" sz="1100" b="0" i="0" u="none" strike="noStrike" dirty="0">
                          <a:solidFill>
                            <a:schemeClr val="bg1"/>
                          </a:solidFill>
                          <a:effectLst/>
                          <a:latin typeface="+mn-lt"/>
                        </a:rPr>
                        <a:t>(n=1,000)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225017">
                <a:tc>
                  <a:txBody>
                    <a:bodyPr/>
                    <a:lstStyle/>
                    <a:p>
                      <a:pPr algn="l" fontAlgn="b"/>
                      <a:r>
                        <a:rPr lang="en-NZ" sz="1100" b="1" u="none" strike="noStrike" dirty="0">
                          <a:solidFill>
                            <a:srgbClr val="075F8D"/>
                          </a:solidFill>
                          <a:effectLst/>
                        </a:rPr>
                        <a:t>Born in…</a:t>
                      </a:r>
                      <a:endParaRPr lang="en-NZ" sz="1100" b="1" i="0" u="none" strike="noStrike" dirty="0">
                        <a:solidFill>
                          <a:srgbClr val="075F8D"/>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NZ" sz="11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017">
                <a:tc>
                  <a:txBody>
                    <a:bodyPr/>
                    <a:lstStyle/>
                    <a:p>
                      <a:pPr algn="l" fontAlgn="b"/>
                      <a:r>
                        <a:rPr lang="en-NZ" sz="1100" u="none" strike="noStrike" dirty="0">
                          <a:effectLst/>
                        </a:rPr>
                        <a:t>New Zealand</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75%</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017">
                <a:tc>
                  <a:txBody>
                    <a:bodyPr/>
                    <a:lstStyle/>
                    <a:p>
                      <a:pPr algn="l" fontAlgn="b"/>
                      <a:r>
                        <a:rPr lang="en-NZ" sz="1100" u="none" strike="noStrike" dirty="0">
                          <a:effectLst/>
                        </a:rPr>
                        <a:t>Outside of New Zealand</a:t>
                      </a:r>
                      <a:endParaRPr lang="en-NZ"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25%</a:t>
                      </a: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5017">
                <a:tc>
                  <a:txBody>
                    <a:bodyPr/>
                    <a:lstStyle/>
                    <a:p>
                      <a:pPr marL="0" algn="l" defTabSz="1219170" rtl="0" eaLnBrk="1" fontAlgn="b" latinLnBrk="0" hangingPunct="1"/>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1219170" rtl="0" eaLnBrk="1" fontAlgn="b" latinLnBrk="0" hangingPunct="1"/>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5017">
                <a:tc>
                  <a:txBody>
                    <a:bodyPr/>
                    <a:lstStyle/>
                    <a:p>
                      <a:pPr algn="l" fontAlgn="b"/>
                      <a:r>
                        <a:rPr lang="en-NZ" sz="1100" b="1" u="none" strike="noStrike" dirty="0">
                          <a:solidFill>
                            <a:srgbClr val="075F8D"/>
                          </a:solidFill>
                          <a:effectLst/>
                        </a:rPr>
                        <a:t>Year arrived in New Zealand</a:t>
                      </a:r>
                      <a:endParaRPr lang="en-NZ" sz="1100" b="1" i="0" u="none" strike="noStrike" dirty="0">
                        <a:solidFill>
                          <a:srgbClr val="075F8D"/>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5017">
                <a:tc>
                  <a:txBody>
                    <a:bodyPr/>
                    <a:lstStyle/>
                    <a:p>
                      <a:pPr algn="l" fontAlgn="b"/>
                      <a:r>
                        <a:rPr lang="en-NZ" sz="1100" b="0" i="0" u="none" strike="noStrike" dirty="0">
                          <a:solidFill>
                            <a:srgbClr val="000000"/>
                          </a:solidFill>
                          <a:effectLst/>
                          <a:latin typeface="Calibri" panose="020F0502020204030204" pitchFamily="34" charset="0"/>
                        </a:rPr>
                        <a:t>1940-1959</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3%</a:t>
                      </a:r>
                    </a:p>
                  </a:txBody>
                  <a:tcPr marL="9525" marR="9525" marT="952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5017">
                <a:tc>
                  <a:txBody>
                    <a:bodyPr/>
                    <a:lstStyle/>
                    <a:p>
                      <a:pPr algn="l" fontAlgn="b"/>
                      <a:r>
                        <a:rPr lang="en-NZ" sz="1100" b="0" i="0" u="none" strike="noStrike" dirty="0">
                          <a:solidFill>
                            <a:srgbClr val="000000"/>
                          </a:solidFill>
                          <a:effectLst/>
                          <a:latin typeface="Calibri" panose="020F0502020204030204" pitchFamily="34" charset="0"/>
                        </a:rPr>
                        <a:t>1960-1979</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15%</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5017">
                <a:tc>
                  <a:txBody>
                    <a:bodyPr/>
                    <a:lstStyle/>
                    <a:p>
                      <a:pPr algn="l" fontAlgn="b"/>
                      <a:r>
                        <a:rPr lang="en-NZ" sz="1100" b="0" i="0" u="none" strike="noStrike" dirty="0">
                          <a:solidFill>
                            <a:srgbClr val="000000"/>
                          </a:solidFill>
                          <a:effectLst/>
                          <a:latin typeface="Calibri" panose="020F0502020204030204" pitchFamily="34" charset="0"/>
                        </a:rPr>
                        <a:t>1980-1999</a:t>
                      </a: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32%</a:t>
                      </a: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5017">
                <a:tc>
                  <a:txBody>
                    <a:bodyPr/>
                    <a:lstStyle/>
                    <a:p>
                      <a:pPr marL="0" algn="l" defTabSz="1219170" rtl="0" eaLnBrk="1" fontAlgn="b" latinLnBrk="0" hangingPunct="1"/>
                      <a:r>
                        <a:rPr lang="en-NZ" sz="1100" b="0" i="0" u="none" strike="noStrike" kern="1200" dirty="0">
                          <a:solidFill>
                            <a:srgbClr val="000000"/>
                          </a:solidFill>
                          <a:effectLst/>
                          <a:latin typeface="Calibri" panose="020F0502020204030204" pitchFamily="34" charset="0"/>
                          <a:ea typeface="+mn-ea"/>
                          <a:cs typeface="+mn-cs"/>
                        </a:rPr>
                        <a:t>2000-2009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33%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5017">
                <a:tc>
                  <a:txBody>
                    <a:bodyPr/>
                    <a:lstStyle/>
                    <a:p>
                      <a:pPr marL="0" algn="l" defTabSz="1219170" rtl="0" eaLnBrk="1" fontAlgn="b" latinLnBrk="0" hangingPunct="1"/>
                      <a:r>
                        <a:rPr lang="en-NZ" sz="1100" b="0" i="0" u="none" strike="noStrike" kern="1200" dirty="0">
                          <a:solidFill>
                            <a:srgbClr val="000000"/>
                          </a:solidFill>
                          <a:effectLst/>
                          <a:latin typeface="Calibri" panose="020F0502020204030204" pitchFamily="34" charset="0"/>
                          <a:ea typeface="+mn-ea"/>
                          <a:cs typeface="+mn-cs"/>
                        </a:rPr>
                        <a:t>2010-2019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1100" u="none" strike="noStrike" kern="1200" dirty="0">
                          <a:solidFill>
                            <a:schemeClr val="dk1"/>
                          </a:solidFill>
                          <a:effectLst/>
                          <a:latin typeface="+mn-lt"/>
                          <a:ea typeface="+mn-ea"/>
                          <a:cs typeface="+mn-cs"/>
                        </a:rPr>
                        <a:t>18%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1686700"/>
                  </a:ext>
                </a:extLst>
              </a:tr>
            </a:tbl>
          </a:graphicData>
        </a:graphic>
      </p:graphicFrame>
      <p:pic>
        <p:nvPicPr>
          <p:cNvPr id="6" name="Picture 5" descr="A close up of an animal&#10;&#10;Description generated with very high confidence">
            <a:extLst>
              <a:ext uri="{FF2B5EF4-FFF2-40B4-BE49-F238E27FC236}">
                <a16:creationId xmlns:a16="http://schemas.microsoft.com/office/drawing/2014/main" id="{96FF1205-BE23-45F7-83B0-4B6A97EA10E2}"/>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152" y="2647232"/>
            <a:ext cx="1316736" cy="1865376"/>
          </a:xfrm>
          <a:prstGeom prst="rect">
            <a:avLst/>
          </a:prstGeom>
        </p:spPr>
      </p:pic>
    </p:spTree>
    <p:extLst>
      <p:ext uri="{BB962C8B-B14F-4D97-AF65-F5344CB8AC3E}">
        <p14:creationId xmlns:p14="http://schemas.microsoft.com/office/powerpoint/2010/main" val="2808170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100813" y="818148"/>
            <a:ext cx="3866147" cy="4110125"/>
          </a:xfrm>
          <a:prstGeom prst="roundRect">
            <a:avLst>
              <a:gd name="adj" fmla="val 0"/>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en-US" sz="1600" b="1" dirty="0">
                <a:solidFill>
                  <a:schemeClr val="bg1"/>
                </a:solidFill>
              </a:rPr>
              <a:t>For further information please contact</a:t>
            </a:r>
            <a:r>
              <a:rPr lang="en-US" sz="1600" dirty="0">
                <a:solidFill>
                  <a:schemeClr val="bg1"/>
                </a:solidFill>
              </a:rPr>
              <a:t>:</a:t>
            </a:r>
            <a:br>
              <a:rPr lang="en-US" sz="1400" dirty="0">
                <a:solidFill>
                  <a:schemeClr val="bg1"/>
                </a:solidFill>
              </a:rPr>
            </a:br>
            <a:endParaRPr lang="en-US" sz="1400" dirty="0">
              <a:solidFill>
                <a:schemeClr val="bg1"/>
              </a:solidFill>
            </a:endParaRPr>
          </a:p>
          <a:p>
            <a:pPr algn="ctr"/>
            <a:r>
              <a:rPr lang="en-NZ" dirty="0">
                <a:solidFill>
                  <a:schemeClr val="bg1"/>
                </a:solidFill>
              </a:rPr>
              <a:t>Dr Simon Chapple</a:t>
            </a:r>
            <a:br>
              <a:rPr lang="en-NZ" dirty="0">
                <a:solidFill>
                  <a:schemeClr val="bg1"/>
                </a:solidFill>
              </a:rPr>
            </a:br>
            <a:r>
              <a:rPr lang="en-NZ" dirty="0">
                <a:solidFill>
                  <a:schemeClr val="bg1"/>
                </a:solidFill>
              </a:rPr>
              <a:t>Director, Institute for Governance and Policy Studies</a:t>
            </a:r>
            <a:br>
              <a:rPr lang="en-NZ" dirty="0">
                <a:solidFill>
                  <a:schemeClr val="bg1"/>
                </a:solidFill>
              </a:rPr>
            </a:br>
            <a:r>
              <a:rPr lang="en-NZ" dirty="0">
                <a:solidFill>
                  <a:schemeClr val="bg1"/>
                </a:solidFill>
              </a:rPr>
              <a:t>School of Government, Victoria University of Wellington</a:t>
            </a:r>
            <a:br>
              <a:rPr lang="en-NZ" dirty="0">
                <a:solidFill>
                  <a:schemeClr val="bg1"/>
                </a:solidFill>
              </a:rPr>
            </a:br>
            <a:r>
              <a:rPr lang="en-NZ" dirty="0">
                <a:solidFill>
                  <a:schemeClr val="bg1"/>
                </a:solidFill>
              </a:rPr>
              <a:t>Rutherford House RH 342</a:t>
            </a:r>
            <a:br>
              <a:rPr lang="en-NZ" dirty="0">
                <a:solidFill>
                  <a:schemeClr val="bg1"/>
                </a:solidFill>
              </a:rPr>
            </a:br>
            <a:r>
              <a:rPr lang="en-NZ" dirty="0">
                <a:solidFill>
                  <a:schemeClr val="bg1"/>
                </a:solidFill>
              </a:rPr>
              <a:t>Phone +64-4-463 5307</a:t>
            </a:r>
            <a:br>
              <a:rPr lang="en-NZ" dirty="0">
                <a:solidFill>
                  <a:schemeClr val="bg1"/>
                </a:solidFill>
              </a:rPr>
            </a:br>
            <a:r>
              <a:rPr lang="en-NZ" dirty="0">
                <a:solidFill>
                  <a:schemeClr val="bg1"/>
                </a:solidFill>
              </a:rPr>
              <a:t>Mobile +64-22-199 4451</a:t>
            </a:r>
          </a:p>
          <a:p>
            <a:pPr algn="ctr"/>
            <a:endParaRPr lang="en-US" sz="1400" dirty="0">
              <a:solidFill>
                <a:schemeClr val="bg1"/>
              </a:solidFill>
            </a:endParaRPr>
          </a:p>
          <a:p>
            <a:pPr algn="ctr"/>
            <a:r>
              <a:rPr lang="en-US" sz="1400" dirty="0">
                <a:solidFill>
                  <a:schemeClr val="bg1"/>
                </a:solidFill>
              </a:rPr>
              <a:t>Colmar Brunton, </a:t>
            </a:r>
          </a:p>
          <a:p>
            <a:pPr algn="ctr"/>
            <a:r>
              <a:rPr lang="en-US" sz="1400" dirty="0">
                <a:solidFill>
                  <a:schemeClr val="bg1"/>
                </a:solidFill>
              </a:rPr>
              <a:t>a Kantar </a:t>
            </a:r>
            <a:r>
              <a:rPr lang="en-US" sz="1400" dirty="0" err="1">
                <a:solidFill>
                  <a:schemeClr val="bg1"/>
                </a:solidFill>
              </a:rPr>
              <a:t>Millward</a:t>
            </a:r>
            <a:r>
              <a:rPr lang="en-US" sz="1400" dirty="0">
                <a:solidFill>
                  <a:schemeClr val="bg1"/>
                </a:solidFill>
              </a:rPr>
              <a:t> Brown Company</a:t>
            </a:r>
          </a:p>
          <a:p>
            <a:pPr algn="ctr"/>
            <a:r>
              <a:rPr lang="en-US" sz="1400" dirty="0">
                <a:solidFill>
                  <a:schemeClr val="bg1"/>
                </a:solidFill>
              </a:rPr>
              <a:t>Level 9, Legal House, 101 Lambton Quay, Wellington</a:t>
            </a:r>
          </a:p>
          <a:p>
            <a:pPr algn="ctr"/>
            <a:r>
              <a:rPr lang="en-US" sz="1400" dirty="0">
                <a:solidFill>
                  <a:schemeClr val="bg1"/>
                </a:solidFill>
              </a:rPr>
              <a:t>PO Box 3622, Wellington 6140</a:t>
            </a:r>
          </a:p>
          <a:p>
            <a:pPr algn="ctr"/>
            <a:endParaRPr lang="en-US" sz="1400" dirty="0">
              <a:solidFill>
                <a:schemeClr val="bg1"/>
              </a:solidFill>
            </a:endParaRPr>
          </a:p>
          <a:p>
            <a:pPr algn="ctr"/>
            <a:r>
              <a:rPr lang="en-US" sz="1400" dirty="0">
                <a:solidFill>
                  <a:schemeClr val="bg1"/>
                </a:solidFill>
              </a:rPr>
              <a:t>Phone (04) 913 3000 </a:t>
            </a:r>
          </a:p>
          <a:p>
            <a:pPr algn="ctr"/>
            <a:r>
              <a:rPr lang="en-US" sz="1400" dirty="0">
                <a:solidFill>
                  <a:schemeClr val="bg1"/>
                </a:solidFill>
              </a:rPr>
              <a:t>www.colmarbrunton.co.nz</a:t>
            </a:r>
          </a:p>
        </p:txBody>
      </p:sp>
    </p:spTree>
    <p:extLst>
      <p:ext uri="{BB962C8B-B14F-4D97-AF65-F5344CB8AC3E}">
        <p14:creationId xmlns:p14="http://schemas.microsoft.com/office/powerpoint/2010/main" val="276941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415F-A505-42F1-A22A-52088B7DD3CD}"/>
              </a:ext>
            </a:extLst>
          </p:cNvPr>
          <p:cNvSpPr>
            <a:spLocks noGrp="1"/>
          </p:cNvSpPr>
          <p:nvPr>
            <p:ph type="title"/>
          </p:nvPr>
        </p:nvSpPr>
        <p:spPr/>
        <p:txBody>
          <a:bodyPr>
            <a:normAutofit fontScale="90000"/>
          </a:bodyPr>
          <a:lstStyle/>
          <a:p>
            <a:r>
              <a:rPr lang="en-NZ" dirty="0"/>
              <a:t>Inter-personal trust has increased modestly from 2018 from 2019: Now over half of all New Zealanders now trust most people </a:t>
            </a:r>
          </a:p>
        </p:txBody>
      </p:sp>
      <p:graphicFrame>
        <p:nvGraphicFramePr>
          <p:cNvPr id="7" name="Chart 6">
            <a:extLst>
              <a:ext uri="{FF2B5EF4-FFF2-40B4-BE49-F238E27FC236}">
                <a16:creationId xmlns:a16="http://schemas.microsoft.com/office/drawing/2014/main" id="{BCD806AD-18CA-47D7-B341-C28FFE4BC18D}"/>
              </a:ext>
            </a:extLst>
          </p:cNvPr>
          <p:cNvGraphicFramePr/>
          <p:nvPr>
            <p:extLst>
              <p:ext uri="{D42A27DB-BD31-4B8C-83A1-F6EECF244321}">
                <p14:modId xmlns:p14="http://schemas.microsoft.com/office/powerpoint/2010/main" val="410378692"/>
              </p:ext>
            </p:extLst>
          </p:nvPr>
        </p:nvGraphicFramePr>
        <p:xfrm>
          <a:off x="726826" y="2352587"/>
          <a:ext cx="8772807" cy="401270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0F7F8663-D261-4BF4-B30A-5F538877C761}"/>
              </a:ext>
            </a:extLst>
          </p:cNvPr>
          <p:cNvSpPr/>
          <p:nvPr/>
        </p:nvSpPr>
        <p:spPr>
          <a:xfrm>
            <a:off x="0" y="1154227"/>
            <a:ext cx="9906000" cy="828220"/>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TextBox 12">
            <a:extLst>
              <a:ext uri="{FF2B5EF4-FFF2-40B4-BE49-F238E27FC236}">
                <a16:creationId xmlns:a16="http://schemas.microsoft.com/office/drawing/2014/main" id="{A25B5F66-A887-4C9C-8353-9DCEDC1C9577}"/>
              </a:ext>
            </a:extLst>
          </p:cNvPr>
          <p:cNvSpPr txBox="1"/>
          <p:nvPr/>
        </p:nvSpPr>
        <p:spPr>
          <a:xfrm>
            <a:off x="34834" y="1216487"/>
            <a:ext cx="9744891" cy="738664"/>
          </a:xfrm>
          <a:prstGeom prst="rect">
            <a:avLst/>
          </a:prstGeom>
          <a:noFill/>
        </p:spPr>
        <p:txBody>
          <a:bodyPr wrap="square" rtlCol="0">
            <a:spAutoFit/>
          </a:bodyPr>
          <a:lstStyle/>
          <a:p>
            <a:r>
              <a:rPr lang="en-NZ" sz="1400" dirty="0">
                <a:solidFill>
                  <a:schemeClr val="tx1">
                    <a:lumMod val="75000"/>
                    <a:lumOff val="25000"/>
                  </a:schemeClr>
                </a:solidFill>
              </a:rPr>
              <a:t>Between 2018 and 2019 there has been an increase in people rating at the top end of the trust scale. This is mainly driven by people moving from the middle of the scale - 5 and 6 ratings - to the top end – 7, 8 and 9 ratings. The levels of distrust – i.e. the bottom end of the scale – remain similar to 2018.</a:t>
            </a:r>
          </a:p>
        </p:txBody>
      </p:sp>
      <p:sp>
        <p:nvSpPr>
          <p:cNvPr id="14" name="Rectangle 13">
            <a:extLst>
              <a:ext uri="{FF2B5EF4-FFF2-40B4-BE49-F238E27FC236}">
                <a16:creationId xmlns:a16="http://schemas.microsoft.com/office/drawing/2014/main" id="{F6177C21-F434-4A56-9BA7-3E414C63547D}"/>
              </a:ext>
            </a:extLst>
          </p:cNvPr>
          <p:cNvSpPr/>
          <p:nvPr/>
        </p:nvSpPr>
        <p:spPr>
          <a:xfrm>
            <a:off x="1748717" y="6375374"/>
            <a:ext cx="6484620" cy="338554"/>
          </a:xfrm>
          <a:prstGeom prst="rect">
            <a:avLst/>
          </a:prstGeom>
        </p:spPr>
        <p:txBody>
          <a:bodyPr wrap="square">
            <a:spAutoFit/>
          </a:bodyPr>
          <a:lstStyle/>
          <a:p>
            <a:r>
              <a:rPr lang="en-NZ" sz="800" dirty="0">
                <a:solidFill>
                  <a:schemeClr val="tx1">
                    <a:lumMod val="50000"/>
                    <a:lumOff val="50000"/>
                  </a:schemeClr>
                </a:solidFill>
              </a:rPr>
              <a:t>Q1. On a scale of 0 to 10 where 0 is not at all and 10 is completely, in general how much do you trust most people?</a:t>
            </a:r>
          </a:p>
          <a:p>
            <a:r>
              <a:rPr lang="en-NZ" sz="800" dirty="0">
                <a:solidFill>
                  <a:schemeClr val="tx1">
                    <a:lumMod val="50000"/>
                    <a:lumOff val="50000"/>
                  </a:schemeClr>
                </a:solidFill>
              </a:rPr>
              <a:t>Base: All respondents 2019 n=1,000; 2018 n=500</a:t>
            </a:r>
          </a:p>
        </p:txBody>
      </p:sp>
      <p:sp>
        <p:nvSpPr>
          <p:cNvPr id="15" name="Right Brace 14">
            <a:extLst>
              <a:ext uri="{FF2B5EF4-FFF2-40B4-BE49-F238E27FC236}">
                <a16:creationId xmlns:a16="http://schemas.microsoft.com/office/drawing/2014/main" id="{DCC9D017-400C-4B2C-B961-BFF6CD2DD87C}"/>
              </a:ext>
            </a:extLst>
          </p:cNvPr>
          <p:cNvSpPr/>
          <p:nvPr/>
        </p:nvSpPr>
        <p:spPr>
          <a:xfrm rot="5400000" flipH="1" flipV="1">
            <a:off x="3302249" y="533013"/>
            <a:ext cx="144000" cy="4339157"/>
          </a:xfrm>
          <a:prstGeom prst="rightBrace">
            <a:avLst/>
          </a:prstGeom>
          <a:ln>
            <a:solidFill>
              <a:srgbClr val="075F8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6" name="TextBox 15">
            <a:extLst>
              <a:ext uri="{FF2B5EF4-FFF2-40B4-BE49-F238E27FC236}">
                <a16:creationId xmlns:a16="http://schemas.microsoft.com/office/drawing/2014/main" id="{6672E192-2434-44FD-95B5-84D4637A1C78}"/>
              </a:ext>
            </a:extLst>
          </p:cNvPr>
          <p:cNvSpPr txBox="1"/>
          <p:nvPr/>
        </p:nvSpPr>
        <p:spPr>
          <a:xfrm>
            <a:off x="3057179" y="2206140"/>
            <a:ext cx="634139" cy="369332"/>
          </a:xfrm>
          <a:prstGeom prst="rect">
            <a:avLst/>
          </a:prstGeom>
          <a:solidFill>
            <a:schemeClr val="bg1"/>
          </a:solidFill>
        </p:spPr>
        <p:txBody>
          <a:bodyPr wrap="none" lIns="36000" tIns="0" rIns="36000" bIns="0" rtlCol="0">
            <a:spAutoFit/>
          </a:bodyPr>
          <a:lstStyle/>
          <a:p>
            <a:pPr algn="ctr"/>
            <a:r>
              <a:rPr lang="en-NZ" sz="1200" dirty="0">
                <a:solidFill>
                  <a:srgbClr val="075F8D"/>
                </a:solidFill>
              </a:rPr>
              <a:t>Trusting </a:t>
            </a:r>
          </a:p>
          <a:p>
            <a:pPr algn="ctr"/>
            <a:r>
              <a:rPr lang="en-NZ" sz="1200" dirty="0">
                <a:solidFill>
                  <a:srgbClr val="075F8D"/>
                </a:solidFill>
              </a:rPr>
              <a:t>54%</a:t>
            </a:r>
          </a:p>
        </p:txBody>
      </p:sp>
      <p:sp>
        <p:nvSpPr>
          <p:cNvPr id="17" name="Right Brace 16">
            <a:extLst>
              <a:ext uri="{FF2B5EF4-FFF2-40B4-BE49-F238E27FC236}">
                <a16:creationId xmlns:a16="http://schemas.microsoft.com/office/drawing/2014/main" id="{2F79E26D-05E0-4697-BA13-43919FBE9B3F}"/>
              </a:ext>
            </a:extLst>
          </p:cNvPr>
          <p:cNvSpPr/>
          <p:nvPr/>
        </p:nvSpPr>
        <p:spPr>
          <a:xfrm rot="5400000" flipV="1">
            <a:off x="3006838" y="3086786"/>
            <a:ext cx="144000" cy="3748331"/>
          </a:xfrm>
          <a:prstGeom prst="rightBrace">
            <a:avLst/>
          </a:prstGeom>
          <a:ln>
            <a:solidFill>
              <a:srgbClr val="075F8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8" name="TextBox 17">
            <a:extLst>
              <a:ext uri="{FF2B5EF4-FFF2-40B4-BE49-F238E27FC236}">
                <a16:creationId xmlns:a16="http://schemas.microsoft.com/office/drawing/2014/main" id="{A2AC36CC-A784-4E40-AD49-18D663CF9098}"/>
              </a:ext>
            </a:extLst>
          </p:cNvPr>
          <p:cNvSpPr txBox="1"/>
          <p:nvPr/>
        </p:nvSpPr>
        <p:spPr>
          <a:xfrm>
            <a:off x="2761768" y="5084289"/>
            <a:ext cx="634139" cy="369332"/>
          </a:xfrm>
          <a:prstGeom prst="rect">
            <a:avLst/>
          </a:prstGeom>
          <a:solidFill>
            <a:schemeClr val="bg1"/>
          </a:solidFill>
        </p:spPr>
        <p:txBody>
          <a:bodyPr wrap="none" lIns="36000" tIns="0" rIns="36000" bIns="0" rtlCol="0">
            <a:spAutoFit/>
          </a:bodyPr>
          <a:lstStyle/>
          <a:p>
            <a:pPr algn="ctr"/>
            <a:r>
              <a:rPr lang="en-NZ" sz="1200" dirty="0">
                <a:solidFill>
                  <a:srgbClr val="075F8D"/>
                </a:solidFill>
              </a:rPr>
              <a:t>Trusting </a:t>
            </a:r>
          </a:p>
          <a:p>
            <a:pPr algn="ctr"/>
            <a:r>
              <a:rPr lang="en-NZ" sz="1200" dirty="0">
                <a:solidFill>
                  <a:srgbClr val="075F8D"/>
                </a:solidFill>
              </a:rPr>
              <a:t>48%</a:t>
            </a:r>
          </a:p>
        </p:txBody>
      </p:sp>
    </p:spTree>
    <p:extLst>
      <p:ext uri="{BB962C8B-B14F-4D97-AF65-F5344CB8AC3E}">
        <p14:creationId xmlns:p14="http://schemas.microsoft.com/office/powerpoint/2010/main" val="270491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Inter-personal trust varies between age groups and regions</a:t>
            </a:r>
          </a:p>
        </p:txBody>
      </p:sp>
      <p:graphicFrame>
        <p:nvGraphicFramePr>
          <p:cNvPr id="15" name="Chart 14"/>
          <p:cNvGraphicFramePr/>
          <p:nvPr>
            <p:extLst>
              <p:ext uri="{D42A27DB-BD31-4B8C-83A1-F6EECF244321}">
                <p14:modId xmlns:p14="http://schemas.microsoft.com/office/powerpoint/2010/main" val="3383239436"/>
              </p:ext>
            </p:extLst>
          </p:nvPr>
        </p:nvGraphicFramePr>
        <p:xfrm>
          <a:off x="232208" y="1747319"/>
          <a:ext cx="9066134" cy="4511439"/>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7F230022-A238-4A41-8C56-3A8259AC756E}"/>
              </a:ext>
            </a:extLst>
          </p:cNvPr>
          <p:cNvSpPr/>
          <p:nvPr/>
        </p:nvSpPr>
        <p:spPr>
          <a:xfrm>
            <a:off x="1748717" y="6375374"/>
            <a:ext cx="6484620" cy="338554"/>
          </a:xfrm>
          <a:prstGeom prst="rect">
            <a:avLst/>
          </a:prstGeom>
        </p:spPr>
        <p:txBody>
          <a:bodyPr wrap="square">
            <a:spAutoFit/>
          </a:bodyPr>
          <a:lstStyle/>
          <a:p>
            <a:r>
              <a:rPr lang="en-NZ" sz="800" dirty="0">
                <a:solidFill>
                  <a:schemeClr val="tx1">
                    <a:lumMod val="50000"/>
                    <a:lumOff val="50000"/>
                  </a:schemeClr>
                </a:solidFill>
              </a:rPr>
              <a:t>Q1. On a scale of 0 to 10 where 0 is not at all and 10 is completely, in general how much do you trust most people?</a:t>
            </a:r>
          </a:p>
          <a:p>
            <a:r>
              <a:rPr lang="en-NZ" sz="800" dirty="0">
                <a:solidFill>
                  <a:schemeClr val="tx1">
                    <a:lumMod val="50000"/>
                    <a:lumOff val="50000"/>
                  </a:schemeClr>
                </a:solidFill>
              </a:rPr>
              <a:t>Base: All respondents n=1,000</a:t>
            </a:r>
          </a:p>
        </p:txBody>
      </p:sp>
      <p:sp>
        <p:nvSpPr>
          <p:cNvPr id="18" name="Rectangle 17">
            <a:extLst>
              <a:ext uri="{FF2B5EF4-FFF2-40B4-BE49-F238E27FC236}">
                <a16:creationId xmlns:a16="http://schemas.microsoft.com/office/drawing/2014/main" id="{ED234831-2973-433A-A464-7EF2990C89A0}"/>
              </a:ext>
            </a:extLst>
          </p:cNvPr>
          <p:cNvSpPr/>
          <p:nvPr/>
        </p:nvSpPr>
        <p:spPr>
          <a:xfrm>
            <a:off x="0" y="1126931"/>
            <a:ext cx="9906000" cy="696686"/>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TextBox 18">
            <a:extLst>
              <a:ext uri="{FF2B5EF4-FFF2-40B4-BE49-F238E27FC236}">
                <a16:creationId xmlns:a16="http://schemas.microsoft.com/office/drawing/2014/main" id="{60614B42-31A1-4609-A4B0-55432066D82F}"/>
              </a:ext>
            </a:extLst>
          </p:cNvPr>
          <p:cNvSpPr txBox="1"/>
          <p:nvPr/>
        </p:nvSpPr>
        <p:spPr>
          <a:xfrm>
            <a:off x="34834" y="1216487"/>
            <a:ext cx="9744891" cy="523220"/>
          </a:xfrm>
          <a:prstGeom prst="rect">
            <a:avLst/>
          </a:prstGeom>
          <a:noFill/>
        </p:spPr>
        <p:txBody>
          <a:bodyPr wrap="square" rtlCol="0">
            <a:spAutoFit/>
          </a:bodyPr>
          <a:lstStyle/>
          <a:p>
            <a:r>
              <a:rPr lang="en-NZ" sz="1400" dirty="0">
                <a:solidFill>
                  <a:schemeClr val="tx1">
                    <a:lumMod val="75000"/>
                    <a:lumOff val="25000"/>
                  </a:schemeClr>
                </a:solidFill>
              </a:rPr>
              <a:t>Trust is highest among people aged over 60 years old, and people who live in Wellington or the South Island outside of Canterbury. Distrust is highest among people aged 18-59 years old who live in Auckland.</a:t>
            </a:r>
          </a:p>
        </p:txBody>
      </p:sp>
    </p:spTree>
    <p:extLst>
      <p:ext uri="{BB962C8B-B14F-4D97-AF65-F5344CB8AC3E}">
        <p14:creationId xmlns:p14="http://schemas.microsoft.com/office/powerpoint/2010/main" val="391833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Institutional trust in 2016, 2018 and 2019 </a:t>
            </a:r>
          </a:p>
        </p:txBody>
      </p:sp>
      <p:sp>
        <p:nvSpPr>
          <p:cNvPr id="5" name="Rectangle 4"/>
          <p:cNvSpPr/>
          <p:nvPr/>
        </p:nvSpPr>
        <p:spPr>
          <a:xfrm>
            <a:off x="8442123" y="1438642"/>
            <a:ext cx="1402087" cy="369332"/>
          </a:xfrm>
          <a:prstGeom prst="rect">
            <a:avLst/>
          </a:prstGeom>
        </p:spPr>
        <p:txBody>
          <a:bodyPr wrap="square">
            <a:spAutoFit/>
          </a:bodyPr>
          <a:lstStyle/>
          <a:p>
            <a:pPr algn="ctr"/>
            <a:r>
              <a:rPr lang="en-NZ" sz="900" dirty="0"/>
              <a:t>Net trust </a:t>
            </a:r>
          </a:p>
          <a:p>
            <a:pPr algn="ctr"/>
            <a:r>
              <a:rPr lang="en-NZ" sz="900" dirty="0"/>
              <a:t>(trust minus distrust)</a:t>
            </a:r>
          </a:p>
        </p:txBody>
      </p:sp>
      <p:graphicFrame>
        <p:nvGraphicFramePr>
          <p:cNvPr id="6" name="Table 5"/>
          <p:cNvGraphicFramePr>
            <a:graphicFrameLocks noGrp="1"/>
          </p:cNvGraphicFramePr>
          <p:nvPr>
            <p:extLst>
              <p:ext uri="{D42A27DB-BD31-4B8C-83A1-F6EECF244321}">
                <p14:modId xmlns:p14="http://schemas.microsoft.com/office/powerpoint/2010/main" val="3026978492"/>
              </p:ext>
            </p:extLst>
          </p:nvPr>
        </p:nvGraphicFramePr>
        <p:xfrm>
          <a:off x="8992060" y="1775534"/>
          <a:ext cx="266700" cy="4092606"/>
        </p:xfrm>
        <a:graphic>
          <a:graphicData uri="http://schemas.openxmlformats.org/drawingml/2006/table">
            <a:tbl>
              <a:tblPr>
                <a:tableStyleId>{5C22544A-7EE6-4342-B048-85BDC9FD1C3A}</a:tableStyleId>
              </a:tblPr>
              <a:tblGrid>
                <a:gridCol w="266700">
                  <a:extLst>
                    <a:ext uri="{9D8B030D-6E8A-4147-A177-3AD203B41FA5}">
                      <a16:colId xmlns:a16="http://schemas.microsoft.com/office/drawing/2014/main" val="20000"/>
                    </a:ext>
                  </a:extLst>
                </a:gridCol>
              </a:tblGrid>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59%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852329"/>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52%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55%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9111444"/>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40%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33%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064704"/>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18%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35%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9441475"/>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2190286"/>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19%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2100531"/>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1965170"/>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14%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7" name="Rectangle 6"/>
          <p:cNvSpPr/>
          <p:nvPr/>
        </p:nvSpPr>
        <p:spPr>
          <a:xfrm>
            <a:off x="0" y="780698"/>
            <a:ext cx="9906000" cy="696686"/>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0" name="TextBox 19"/>
          <p:cNvSpPr txBox="1"/>
          <p:nvPr/>
        </p:nvSpPr>
        <p:spPr>
          <a:xfrm>
            <a:off x="34834" y="870255"/>
            <a:ext cx="9744891" cy="523220"/>
          </a:xfrm>
          <a:prstGeom prst="rect">
            <a:avLst/>
          </a:prstGeom>
          <a:noFill/>
        </p:spPr>
        <p:txBody>
          <a:bodyPr wrap="square" rtlCol="0">
            <a:spAutoFit/>
          </a:bodyPr>
          <a:lstStyle/>
          <a:p>
            <a:r>
              <a:rPr lang="en-NZ" sz="1400" dirty="0">
                <a:solidFill>
                  <a:schemeClr val="tx1">
                    <a:lumMod val="75000"/>
                    <a:lumOff val="25000"/>
                  </a:schemeClr>
                </a:solidFill>
              </a:rPr>
              <a:t>New Zealanders continue to be most trusting of Medical practitioners and the Police.  Net trust is positive and has increased since 2018 for all groups shown here.</a:t>
            </a:r>
          </a:p>
        </p:txBody>
      </p:sp>
      <p:sp>
        <p:nvSpPr>
          <p:cNvPr id="15" name="Rectangle 14">
            <a:extLst>
              <a:ext uri="{FF2B5EF4-FFF2-40B4-BE49-F238E27FC236}">
                <a16:creationId xmlns:a16="http://schemas.microsoft.com/office/drawing/2014/main" id="{CE920DD5-BBB0-450D-A264-AE828DE0D885}"/>
              </a:ext>
            </a:extLst>
          </p:cNvPr>
          <p:cNvSpPr/>
          <p:nvPr/>
        </p:nvSpPr>
        <p:spPr>
          <a:xfrm>
            <a:off x="1748717" y="6375374"/>
            <a:ext cx="6484620" cy="338554"/>
          </a:xfrm>
          <a:prstGeom prst="rect">
            <a:avLst/>
          </a:prstGeom>
        </p:spPr>
        <p:txBody>
          <a:bodyPr wrap="square">
            <a:spAutoFit/>
          </a:bodyPr>
          <a:lstStyle/>
          <a:p>
            <a:r>
              <a:rPr lang="en-NZ" sz="800" dirty="0">
                <a:solidFill>
                  <a:schemeClr val="tx1">
                    <a:lumMod val="50000"/>
                    <a:lumOff val="50000"/>
                  </a:schemeClr>
                </a:solidFill>
              </a:rPr>
              <a:t>Q1. How much trust do you have in the following groups to do the right thing?</a:t>
            </a:r>
          </a:p>
          <a:p>
            <a:r>
              <a:rPr lang="en-NZ" sz="800" dirty="0">
                <a:solidFill>
                  <a:schemeClr val="tx1">
                    <a:lumMod val="50000"/>
                    <a:lumOff val="50000"/>
                  </a:schemeClr>
                </a:solidFill>
              </a:rPr>
              <a:t>Base: All respondents 2019 n=1,000; 2018 n=1,000; 2016 n=1,000</a:t>
            </a:r>
          </a:p>
        </p:txBody>
      </p:sp>
      <p:graphicFrame>
        <p:nvGraphicFramePr>
          <p:cNvPr id="11" name="Chart 10">
            <a:extLst>
              <a:ext uri="{FF2B5EF4-FFF2-40B4-BE49-F238E27FC236}">
                <a16:creationId xmlns:a16="http://schemas.microsoft.com/office/drawing/2014/main" id="{20A31941-49D6-4610-93F5-486F8C520DB2}"/>
              </a:ext>
            </a:extLst>
          </p:cNvPr>
          <p:cNvGraphicFramePr/>
          <p:nvPr>
            <p:extLst>
              <p:ext uri="{D42A27DB-BD31-4B8C-83A1-F6EECF244321}">
                <p14:modId xmlns:p14="http://schemas.microsoft.com/office/powerpoint/2010/main" val="731203504"/>
              </p:ext>
            </p:extLst>
          </p:nvPr>
        </p:nvGraphicFramePr>
        <p:xfrm>
          <a:off x="0" y="1566941"/>
          <a:ext cx="8595355" cy="47130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103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Net trust is negative for all government groups we asked about</a:t>
            </a:r>
          </a:p>
        </p:txBody>
      </p:sp>
      <p:sp>
        <p:nvSpPr>
          <p:cNvPr id="7" name="Rectangle 6"/>
          <p:cNvSpPr/>
          <p:nvPr/>
        </p:nvSpPr>
        <p:spPr>
          <a:xfrm>
            <a:off x="0" y="780698"/>
            <a:ext cx="9906000" cy="696686"/>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0" name="TextBox 19"/>
          <p:cNvSpPr txBox="1"/>
          <p:nvPr/>
        </p:nvSpPr>
        <p:spPr>
          <a:xfrm>
            <a:off x="34834" y="870255"/>
            <a:ext cx="9744891" cy="738664"/>
          </a:xfrm>
          <a:prstGeom prst="rect">
            <a:avLst/>
          </a:prstGeom>
          <a:noFill/>
        </p:spPr>
        <p:txBody>
          <a:bodyPr wrap="square" rtlCol="0">
            <a:spAutoFit/>
          </a:bodyPr>
          <a:lstStyle/>
          <a:p>
            <a:r>
              <a:rPr lang="en-NZ" sz="1400" dirty="0">
                <a:solidFill>
                  <a:schemeClr val="tx1">
                    <a:lumMod val="75000"/>
                    <a:lumOff val="25000"/>
                  </a:schemeClr>
                </a:solidFill>
              </a:rPr>
              <a:t>Trust in Churches, local government, and TV/Print media has increased modestly from 2018. However trust of government ministers, Members of parliament, and Bloggers/online commentators has decreased. Net trust is negative for all groups shown here.</a:t>
            </a:r>
          </a:p>
        </p:txBody>
      </p:sp>
      <p:graphicFrame>
        <p:nvGraphicFramePr>
          <p:cNvPr id="10" name="Chart 9">
            <a:extLst>
              <a:ext uri="{FF2B5EF4-FFF2-40B4-BE49-F238E27FC236}">
                <a16:creationId xmlns:a16="http://schemas.microsoft.com/office/drawing/2014/main" id="{79CAB461-63A8-4521-9ADA-3198BD021F47}"/>
              </a:ext>
            </a:extLst>
          </p:cNvPr>
          <p:cNvGraphicFramePr/>
          <p:nvPr>
            <p:extLst>
              <p:ext uri="{D42A27DB-BD31-4B8C-83A1-F6EECF244321}">
                <p14:modId xmlns:p14="http://schemas.microsoft.com/office/powerpoint/2010/main" val="745905201"/>
              </p:ext>
            </p:extLst>
          </p:nvPr>
        </p:nvGraphicFramePr>
        <p:xfrm>
          <a:off x="0" y="1566941"/>
          <a:ext cx="8595355" cy="471308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CCDFDFEF-9312-4620-9B1F-F62208B503F7}"/>
              </a:ext>
            </a:extLst>
          </p:cNvPr>
          <p:cNvSpPr/>
          <p:nvPr/>
        </p:nvSpPr>
        <p:spPr>
          <a:xfrm>
            <a:off x="8442123" y="1438642"/>
            <a:ext cx="1402087" cy="369332"/>
          </a:xfrm>
          <a:prstGeom prst="rect">
            <a:avLst/>
          </a:prstGeom>
        </p:spPr>
        <p:txBody>
          <a:bodyPr wrap="square">
            <a:spAutoFit/>
          </a:bodyPr>
          <a:lstStyle/>
          <a:p>
            <a:pPr algn="ctr"/>
            <a:r>
              <a:rPr lang="en-NZ" sz="900" dirty="0"/>
              <a:t>Net trust </a:t>
            </a:r>
          </a:p>
          <a:p>
            <a:pPr algn="ctr"/>
            <a:r>
              <a:rPr lang="en-NZ" sz="900" dirty="0"/>
              <a:t>(trust minus distrust)</a:t>
            </a:r>
          </a:p>
        </p:txBody>
      </p:sp>
      <p:graphicFrame>
        <p:nvGraphicFramePr>
          <p:cNvPr id="11" name="Table 10">
            <a:extLst>
              <a:ext uri="{FF2B5EF4-FFF2-40B4-BE49-F238E27FC236}">
                <a16:creationId xmlns:a16="http://schemas.microsoft.com/office/drawing/2014/main" id="{3E845697-FBE9-4CE3-822B-2433EA45AF2A}"/>
              </a:ext>
            </a:extLst>
          </p:cNvPr>
          <p:cNvGraphicFramePr>
            <a:graphicFrameLocks noGrp="1"/>
          </p:cNvGraphicFramePr>
          <p:nvPr>
            <p:extLst>
              <p:ext uri="{D42A27DB-BD31-4B8C-83A1-F6EECF244321}">
                <p14:modId xmlns:p14="http://schemas.microsoft.com/office/powerpoint/2010/main" val="750774393"/>
              </p:ext>
            </p:extLst>
          </p:nvPr>
        </p:nvGraphicFramePr>
        <p:xfrm>
          <a:off x="8992060" y="1775534"/>
          <a:ext cx="266700" cy="4092606"/>
        </p:xfrm>
        <a:graphic>
          <a:graphicData uri="http://schemas.openxmlformats.org/drawingml/2006/table">
            <a:tbl>
              <a:tblPr>
                <a:tableStyleId>{5C22544A-7EE6-4342-B048-85BDC9FD1C3A}</a:tableStyleId>
              </a:tblPr>
              <a:tblGrid>
                <a:gridCol w="266700">
                  <a:extLst>
                    <a:ext uri="{9D8B030D-6E8A-4147-A177-3AD203B41FA5}">
                      <a16:colId xmlns:a16="http://schemas.microsoft.com/office/drawing/2014/main" val="20000"/>
                    </a:ext>
                  </a:extLst>
                </a:gridCol>
              </a:tblGrid>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-17%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852329"/>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-16%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9111444"/>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064704"/>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-44%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-30%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9441475"/>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-31%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-39%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2190286"/>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-42%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-38%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-39%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-25%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2100531"/>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-47%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1965170"/>
                  </a:ext>
                </a:extLst>
              </a:tr>
              <a:tr h="151578">
                <a:tc>
                  <a:txBody>
                    <a:bodyPr/>
                    <a:lstStyle/>
                    <a:p>
                      <a:pPr marL="0" algn="ctr" defTabSz="1219170" rtl="0" eaLnBrk="1" fontAlgn="ctr" latinLnBrk="0" hangingPunct="1"/>
                      <a:endParaRPr lang="en-NZ" sz="900" b="0" i="0" u="none" strike="noStrike" kern="1200" dirty="0">
                        <a:solidFill>
                          <a:schemeClr val="tx1">
                            <a:lumMod val="75000"/>
                            <a:lumOff val="25000"/>
                          </a:schemeClr>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-58%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51578">
                <a:tc>
                  <a:txBody>
                    <a:bodyPr/>
                    <a:lstStyle/>
                    <a:p>
                      <a:pPr marL="0" algn="ctr" defTabSz="1219170" rtl="0" eaLnBrk="1" fontAlgn="ctr" latinLnBrk="0" hangingPunct="1"/>
                      <a:r>
                        <a:rPr lang="en-NZ" sz="900" b="0" i="0" u="none" strike="noStrike" kern="1200" dirty="0">
                          <a:solidFill>
                            <a:schemeClr val="tx1">
                              <a:lumMod val="75000"/>
                              <a:lumOff val="25000"/>
                            </a:schemeClr>
                          </a:solidFill>
                          <a:effectLst/>
                          <a:latin typeface="+mn-lt"/>
                          <a:ea typeface="+mn-ea"/>
                          <a:cs typeface="+mn-cs"/>
                        </a:rPr>
                        <a:t>-55%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12" name="Rectangle 11">
            <a:extLst>
              <a:ext uri="{FF2B5EF4-FFF2-40B4-BE49-F238E27FC236}">
                <a16:creationId xmlns:a16="http://schemas.microsoft.com/office/drawing/2014/main" id="{F340C7E6-79D2-406F-8225-96ED926871A0}"/>
              </a:ext>
            </a:extLst>
          </p:cNvPr>
          <p:cNvSpPr/>
          <p:nvPr/>
        </p:nvSpPr>
        <p:spPr>
          <a:xfrm>
            <a:off x="1748717" y="6375374"/>
            <a:ext cx="6484620" cy="338554"/>
          </a:xfrm>
          <a:prstGeom prst="rect">
            <a:avLst/>
          </a:prstGeom>
        </p:spPr>
        <p:txBody>
          <a:bodyPr wrap="square">
            <a:spAutoFit/>
          </a:bodyPr>
          <a:lstStyle/>
          <a:p>
            <a:r>
              <a:rPr lang="en-NZ" sz="800" dirty="0">
                <a:solidFill>
                  <a:schemeClr val="tx1">
                    <a:lumMod val="50000"/>
                    <a:lumOff val="50000"/>
                  </a:schemeClr>
                </a:solidFill>
              </a:rPr>
              <a:t>Q1. How much trust do you have in the following groups to do the right thing?</a:t>
            </a:r>
          </a:p>
          <a:p>
            <a:r>
              <a:rPr lang="en-NZ" sz="800" dirty="0">
                <a:solidFill>
                  <a:schemeClr val="tx1">
                    <a:lumMod val="50000"/>
                    <a:lumOff val="50000"/>
                  </a:schemeClr>
                </a:solidFill>
              </a:rPr>
              <a:t>Base: All respondents 2019 n=1,000; 2018 n=1,000; 2016 n=1,000</a:t>
            </a:r>
          </a:p>
        </p:txBody>
      </p:sp>
    </p:spTree>
    <p:extLst>
      <p:ext uri="{BB962C8B-B14F-4D97-AF65-F5344CB8AC3E}">
        <p14:creationId xmlns:p14="http://schemas.microsoft.com/office/powerpoint/2010/main" val="3292612700"/>
      </p:ext>
    </p:extLst>
  </p:cSld>
  <p:clrMapOvr>
    <a:masterClrMapping/>
  </p:clrMapOvr>
</p:sld>
</file>

<file path=ppt/theme/theme1.xml><?xml version="1.0" encoding="utf-8"?>
<a:theme xmlns:a="http://schemas.openxmlformats.org/drawingml/2006/main" name="Office Theme">
  <a:themeElements>
    <a:clrScheme name="Custom 85">
      <a:dk1>
        <a:sysClr val="windowText" lastClr="000000"/>
      </a:dk1>
      <a:lt1>
        <a:sysClr val="window" lastClr="FFFFFF"/>
      </a:lt1>
      <a:dk2>
        <a:srgbClr val="04617B"/>
      </a:dk2>
      <a:lt2>
        <a:srgbClr val="DBF5F9"/>
      </a:lt2>
      <a:accent1>
        <a:srgbClr val="075F8D"/>
      </a:accent1>
      <a:accent2>
        <a:srgbClr val="78A2CE"/>
      </a:accent2>
      <a:accent3>
        <a:srgbClr val="ACB8BE"/>
      </a:accent3>
      <a:accent4>
        <a:srgbClr val="BD9E81"/>
      </a:accent4>
      <a:accent5>
        <a:srgbClr val="B57908"/>
      </a:accent5>
      <a:accent6>
        <a:srgbClr val="D8D8D8"/>
      </a:accent6>
      <a:hlink>
        <a:srgbClr val="FFFFFF"/>
      </a:hlink>
      <a:folHlink>
        <a:srgbClr val="84AEA0"/>
      </a:folHlink>
    </a:clrScheme>
    <a:fontScheme name="Custom 6">
      <a:majorFont>
        <a:latin typeface="Arial"/>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400" dirty="0" err="1"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fa4e240-7bf6-4c2c-a8ce-d69d06740aff">57ZFTNQSY746-183-4</_dlc_DocId>
    <_dlc_DocIdUrl xmlns="afa4e240-7bf6-4c2c-a8ce-d69d06740aff">
      <Url>http://brunternet/Creative/_layouts/DocIdRedir.aspx?ID=57ZFTNQSY746-183-4</Url>
      <Description>57ZFTNQSY746-183-4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1A46F5338C37948BA43FA81E2F1ED53" ma:contentTypeVersion="0" ma:contentTypeDescription="Create a new document." ma:contentTypeScope="" ma:versionID="85f35d818c865c7f34c7ee458f02fe34">
  <xsd:schema xmlns:xsd="http://www.w3.org/2001/XMLSchema" xmlns:xs="http://www.w3.org/2001/XMLSchema" xmlns:p="http://schemas.microsoft.com/office/2006/metadata/properties" xmlns:ns2="afa4e240-7bf6-4c2c-a8ce-d69d06740aff" targetNamespace="http://schemas.microsoft.com/office/2006/metadata/properties" ma:root="true" ma:fieldsID="7fdbf0512b49312ef99a4dae387516aa" ns2:_="">
    <xsd:import namespace="afa4e240-7bf6-4c2c-a8ce-d69d06740af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4e240-7bf6-4c2c-a8ce-d69d06740a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971013-3E62-4D10-8A1F-B907EEA4B707}">
  <ds:schemaRefs>
    <ds:schemaRef ds:uri="http://schemas.microsoft.com/sharepoint/v3/contenttype/forms"/>
  </ds:schemaRefs>
</ds:datastoreItem>
</file>

<file path=customXml/itemProps2.xml><?xml version="1.0" encoding="utf-8"?>
<ds:datastoreItem xmlns:ds="http://schemas.openxmlformats.org/officeDocument/2006/customXml" ds:itemID="{36C6D3FC-70AC-46FF-A42F-AE18F695164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afa4e240-7bf6-4c2c-a8ce-d69d06740aff"/>
    <ds:schemaRef ds:uri="http://www.w3.org/XML/1998/namespace"/>
    <ds:schemaRef ds:uri="http://purl.org/dc/dcmitype/"/>
  </ds:schemaRefs>
</ds:datastoreItem>
</file>

<file path=customXml/itemProps3.xml><?xml version="1.0" encoding="utf-8"?>
<ds:datastoreItem xmlns:ds="http://schemas.openxmlformats.org/officeDocument/2006/customXml" ds:itemID="{75EB099E-D727-4213-B5FF-CE23B63429E9}">
  <ds:schemaRefs>
    <ds:schemaRef ds:uri="http://schemas.microsoft.com/sharepoint/events"/>
  </ds:schemaRefs>
</ds:datastoreItem>
</file>

<file path=customXml/itemProps4.xml><?xml version="1.0" encoding="utf-8"?>
<ds:datastoreItem xmlns:ds="http://schemas.openxmlformats.org/officeDocument/2006/customXml" ds:itemID="{92365F42-A921-4608-938F-467FEA766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a4e240-7bf6-4c2c-a8ce-d69d06740a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32800</TotalTime>
  <Words>2749</Words>
  <Application>Microsoft Office PowerPoint</Application>
  <PresentationFormat>A4 Paper (210x297 mm)</PresentationFormat>
  <Paragraphs>436</Paragraphs>
  <Slides>55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Dotum</vt:lpstr>
      <vt:lpstr>Arial</vt:lpstr>
      <vt:lpstr>Arial Black</vt:lpstr>
      <vt:lpstr>Calibri</vt:lpstr>
      <vt:lpstr>Candara</vt:lpstr>
      <vt:lpstr>Times New Roman</vt:lpstr>
      <vt:lpstr>Office Theme</vt:lpstr>
      <vt:lpstr>Who do we trust in 2019?</vt:lpstr>
      <vt:lpstr>Key conclusions</vt:lpstr>
      <vt:lpstr>METHODOLOGY</vt:lpstr>
      <vt:lpstr>Methodology</vt:lpstr>
      <vt:lpstr>MAIN RESULTS TRUST</vt:lpstr>
      <vt:lpstr>Inter-personal trust has increased modestly from 2018 from 2019: Now over half of all New Zealanders now trust most people </vt:lpstr>
      <vt:lpstr>Inter-personal trust varies between age groups and regions</vt:lpstr>
      <vt:lpstr>Institutional trust in 2016, 2018 and 2019 </vt:lpstr>
      <vt:lpstr>Net trust is negative for all government groups we asked about</vt:lpstr>
      <vt:lpstr>SATISFACTION WITH LIFE</vt:lpstr>
      <vt:lpstr>Two thirds of people are satisfied with their life in general</vt:lpstr>
      <vt:lpstr>Satisfaction with life in general increases with age</vt:lpstr>
      <vt:lpstr>PERCEPTIONS OF GOVERNMENT</vt:lpstr>
      <vt:lpstr>Trust in central and local Government is stable</vt:lpstr>
      <vt:lpstr>Trust in fellow New Zealanders is also stable</vt:lpstr>
      <vt:lpstr>New Zealanders perceptions that citizens’ interests are equally and fairly considered by government rose significantly between 2016 and 2018 and has remained high in 2019</vt:lpstr>
      <vt:lpstr>PowerPoint Presentation</vt:lpstr>
      <vt:lpstr>PowerPoint Presentation</vt:lpstr>
      <vt:lpstr>1). “Left”: Categories 0 to 2, 12.0% of the population 2). “Centre-left”: Categories 3 &amp; 4, 20.7% of the population 3). “Centre”: Category 5, 30.4% of the population 4). “Centre-right”: Category 6 &amp; 7, 24.1% of the population 5). “Right”: Category 8 to 10, 12.9% of the population</vt:lpstr>
      <vt:lpstr>How does trust vary across the spectrum? All bars in the charts below are an effect size difference in trust from the default group – the Left. Effect sizes indicate size &amp; importance of between-group differences. Qualitatively:   around 0.20=small   around 0.50=medium   around 0.80=large       by a chart bar indicates that group’s trust is statistically significantly different from Left (default) group at 5% level. </vt:lpstr>
      <vt:lpstr>Inter-personal and institutional trust, human nature and the political spectrum</vt:lpstr>
      <vt:lpstr>Neither of these priors were entirely correct…reality as ever is much more complex!</vt:lpstr>
      <vt:lpstr>Trust….</vt:lpstr>
      <vt:lpstr>The inter-personal step on trust: The Left are least trusting of humanity, the Right are most trusting</vt:lpstr>
      <vt:lpstr>Horseshoes of institutional trust: Often the biggest differences are between the Left and Centre-Left</vt:lpstr>
      <vt:lpstr>Trust differences across the spectrum: Government ministers</vt:lpstr>
      <vt:lpstr>Trust differences across the spectrum: Members of Parliament</vt:lpstr>
      <vt:lpstr>How much trust do you have in your local MP to do what is right for you and your community?</vt:lpstr>
      <vt:lpstr>Trust differences across the spectrum: Charities</vt:lpstr>
      <vt:lpstr>Trust differences across the spectrum: Local government</vt:lpstr>
      <vt:lpstr>How much trust do you have in your local government to deal successfully with local and community problems?</vt:lpstr>
      <vt:lpstr>Trust differences across the political spectrum: Judges &amp; Courts</vt:lpstr>
      <vt:lpstr>Trust differences across the political spectrum: Schools</vt:lpstr>
      <vt:lpstr>Institutional trust differences across the political spectrum: Medical practitioners</vt:lpstr>
      <vt:lpstr>How much trust do you have in your fellow New Zealanders to make informed choices about the future of the country?</vt:lpstr>
      <vt:lpstr>How much trust do you have in the way political parties are funded?</vt:lpstr>
      <vt:lpstr>To what extent do you think that NZ citizens’ interests are equally and fairly considered by government?</vt:lpstr>
      <vt:lpstr>Trust differences across the political spectrum: Universities</vt:lpstr>
      <vt:lpstr>Gradients of political trust</vt:lpstr>
      <vt:lpstr>How much trust do you have in the government to do what is right for New Zealand?</vt:lpstr>
      <vt:lpstr>How much trust do you have in the government to deal successfully with national problems?</vt:lpstr>
      <vt:lpstr>How much trust do you have in the government to deal successfully with international problems?</vt:lpstr>
      <vt:lpstr>Trust differences across the political spectrum: Big business</vt:lpstr>
      <vt:lpstr>Trust differences across the political spectrum: Police</vt:lpstr>
      <vt:lpstr>Trust differences across the spectrum: Churches</vt:lpstr>
      <vt:lpstr>Trust differences across the political spectrum: Small business</vt:lpstr>
      <vt:lpstr>Trust differences across the spectrum: Media</vt:lpstr>
      <vt:lpstr>Trust differences across the spectrum: Bloggers</vt:lpstr>
      <vt:lpstr>How much trust do you have in your neighbours to make informed choices about the future of your local area?</vt:lpstr>
      <vt:lpstr>Corruption widespread in New Zealand government - % saying yes</vt:lpstr>
      <vt:lpstr>Appendix</vt:lpstr>
      <vt:lpstr>Appendix: Demographic Profile</vt:lpstr>
      <vt:lpstr>Appendix: Demographic Profile cont.</vt:lpstr>
      <vt:lpstr>Appendix: Demographic Profile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Fagan</dc:creator>
  <cp:lastModifiedBy>Simon Chapple</cp:lastModifiedBy>
  <cp:revision>636</cp:revision>
  <cp:lastPrinted>2019-06-12T02:48:40Z</cp:lastPrinted>
  <dcterms:created xsi:type="dcterms:W3CDTF">2010-08-27T01:36:27Z</dcterms:created>
  <dcterms:modified xsi:type="dcterms:W3CDTF">2019-06-12T21:41:36Z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0x01010041A46F5338C37948BA43FA81E2F1ED53</vt:lpwstr>
  </property>
  <property fmtid="{D5CDD505-2E9C-101B-9397-08002B2CF9AE}" pid="3" name="_dlc_DocIdItemGuid">
    <vt:lpwstr>9097ef3b-cbe7-471f-8e80-c8772fc56f90</vt:lpwstr>
  </property>
</Properties>
</file>